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0.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7.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29.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74.xml" ContentType="application/vnd.openxmlformats-officedocument.presentationml.notesSlide+xml"/>
  <Override PartName="/ppt/tags/tag34.xml" ContentType="application/vnd.openxmlformats-officedocument.presentationml.tags+xml"/>
  <Override PartName="/ppt/notesSlides/notesSlide7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1.xml" ContentType="application/vnd.openxmlformats-officedocument.drawingml.chart+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735" r:id="rId3"/>
    <p:sldMasterId id="2147483891" r:id="rId4"/>
    <p:sldMasterId id="2147483650" r:id="rId5"/>
    <p:sldMasterId id="2147483651" r:id="rId6"/>
    <p:sldMasterId id="2147483743" r:id="rId7"/>
    <p:sldMasterId id="2147483997" r:id="rId8"/>
    <p:sldMasterId id="2147483652" r:id="rId9"/>
    <p:sldMasterId id="2147483895" r:id="rId10"/>
    <p:sldMasterId id="2147484087" r:id="rId11"/>
    <p:sldMasterId id="2147483893" r:id="rId12"/>
    <p:sldMasterId id="2147484090" r:id="rId13"/>
    <p:sldMasterId id="2147483751" r:id="rId14"/>
    <p:sldMasterId id="2147483759" r:id="rId15"/>
    <p:sldMasterId id="2147483767" r:id="rId16"/>
    <p:sldMasterId id="2147483775" r:id="rId17"/>
    <p:sldMasterId id="2147483778" r:id="rId18"/>
    <p:sldMasterId id="2147483655" r:id="rId19"/>
    <p:sldMasterId id="2147484177" r:id="rId20"/>
    <p:sldMasterId id="2147484214" r:id="rId21"/>
    <p:sldMasterId id="2147484236" r:id="rId22"/>
    <p:sldMasterId id="2147484246" r:id="rId23"/>
    <p:sldMasterId id="2147484256" r:id="rId24"/>
    <p:sldMasterId id="2147484423" r:id="rId25"/>
    <p:sldMasterId id="2147484433" r:id="rId26"/>
    <p:sldMasterId id="2147484443" r:id="rId27"/>
    <p:sldMasterId id="2147484455" r:id="rId28"/>
    <p:sldMasterId id="2147484471" r:id="rId29"/>
  </p:sldMasterIdLst>
  <p:notesMasterIdLst>
    <p:notesMasterId r:id="rId142"/>
  </p:notesMasterIdLst>
  <p:handoutMasterIdLst>
    <p:handoutMasterId r:id="rId143"/>
  </p:handoutMasterIdLst>
  <p:sldIdLst>
    <p:sldId id="2906" r:id="rId30"/>
    <p:sldId id="3149" r:id="rId31"/>
    <p:sldId id="3139" r:id="rId32"/>
    <p:sldId id="3146" r:id="rId33"/>
    <p:sldId id="3147" r:id="rId34"/>
    <p:sldId id="3145" r:id="rId35"/>
    <p:sldId id="3148" r:id="rId36"/>
    <p:sldId id="2939" r:id="rId37"/>
    <p:sldId id="3144" r:id="rId38"/>
    <p:sldId id="3102" r:id="rId39"/>
    <p:sldId id="1976" r:id="rId40"/>
    <p:sldId id="2970" r:id="rId41"/>
    <p:sldId id="3127" r:id="rId42"/>
    <p:sldId id="3103" r:id="rId43"/>
    <p:sldId id="2971" r:id="rId44"/>
    <p:sldId id="2972" r:id="rId45"/>
    <p:sldId id="2892" r:id="rId46"/>
    <p:sldId id="2746" r:id="rId47"/>
    <p:sldId id="2974" r:id="rId48"/>
    <p:sldId id="2975" r:id="rId49"/>
    <p:sldId id="3083" r:id="rId50"/>
    <p:sldId id="2977" r:id="rId51"/>
    <p:sldId id="2976" r:id="rId52"/>
    <p:sldId id="2973" r:id="rId53"/>
    <p:sldId id="2978" r:id="rId54"/>
    <p:sldId id="3088" r:id="rId55"/>
    <p:sldId id="3129" r:id="rId56"/>
    <p:sldId id="3142" r:id="rId57"/>
    <p:sldId id="2982" r:id="rId58"/>
    <p:sldId id="2985" r:id="rId59"/>
    <p:sldId id="2999" r:id="rId60"/>
    <p:sldId id="3043" r:id="rId61"/>
    <p:sldId id="3137" r:id="rId62"/>
    <p:sldId id="3030" r:id="rId63"/>
    <p:sldId id="3107" r:id="rId64"/>
    <p:sldId id="3031" r:id="rId65"/>
    <p:sldId id="3032" r:id="rId66"/>
    <p:sldId id="3033" r:id="rId67"/>
    <p:sldId id="3034" r:id="rId68"/>
    <p:sldId id="3035" r:id="rId69"/>
    <p:sldId id="3039" r:id="rId70"/>
    <p:sldId id="3040" r:id="rId71"/>
    <p:sldId id="3036" r:id="rId72"/>
    <p:sldId id="3037" r:id="rId73"/>
    <p:sldId id="3041" r:id="rId74"/>
    <p:sldId id="3042" r:id="rId75"/>
    <p:sldId id="2983" r:id="rId76"/>
    <p:sldId id="2988" r:id="rId77"/>
    <p:sldId id="2990" r:id="rId78"/>
    <p:sldId id="2992" r:id="rId79"/>
    <p:sldId id="3135" r:id="rId80"/>
    <p:sldId id="3138" r:id="rId81"/>
    <p:sldId id="3141" r:id="rId82"/>
    <p:sldId id="3133" r:id="rId83"/>
    <p:sldId id="3132" r:id="rId84"/>
    <p:sldId id="2996" r:id="rId85"/>
    <p:sldId id="1420" r:id="rId86"/>
    <p:sldId id="2998" r:id="rId87"/>
    <p:sldId id="3105" r:id="rId88"/>
    <p:sldId id="3099" r:id="rId89"/>
    <p:sldId id="3009" r:id="rId90"/>
    <p:sldId id="3010" r:id="rId91"/>
    <p:sldId id="3011" r:id="rId92"/>
    <p:sldId id="3012" r:id="rId93"/>
    <p:sldId id="3019" r:id="rId94"/>
    <p:sldId id="3014" r:id="rId95"/>
    <p:sldId id="3018" r:id="rId96"/>
    <p:sldId id="3020" r:id="rId97"/>
    <p:sldId id="3022" r:id="rId98"/>
    <p:sldId id="3023" r:id="rId99"/>
    <p:sldId id="3024" r:id="rId100"/>
    <p:sldId id="3106" r:id="rId101"/>
    <p:sldId id="3049" r:id="rId102"/>
    <p:sldId id="3050" r:id="rId103"/>
    <p:sldId id="3051" r:id="rId104"/>
    <p:sldId id="3073" r:id="rId105"/>
    <p:sldId id="3074" r:id="rId106"/>
    <p:sldId id="3004" r:id="rId107"/>
    <p:sldId id="3005" r:id="rId108"/>
    <p:sldId id="3007" r:id="rId109"/>
    <p:sldId id="3008" r:id="rId110"/>
    <p:sldId id="3056" r:id="rId111"/>
    <p:sldId id="3112" r:id="rId112"/>
    <p:sldId id="3057" r:id="rId113"/>
    <p:sldId id="3114" r:id="rId114"/>
    <p:sldId id="3115" r:id="rId115"/>
    <p:sldId id="3002" r:id="rId116"/>
    <p:sldId id="3118" r:id="rId117"/>
    <p:sldId id="3058" r:id="rId118"/>
    <p:sldId id="3052" r:id="rId119"/>
    <p:sldId id="3059" r:id="rId120"/>
    <p:sldId id="3070" r:id="rId121"/>
    <p:sldId id="3072" r:id="rId122"/>
    <p:sldId id="3119" r:id="rId123"/>
    <p:sldId id="3060" r:id="rId124"/>
    <p:sldId id="3061" r:id="rId125"/>
    <p:sldId id="3151" r:id="rId126"/>
    <p:sldId id="3120" r:id="rId127"/>
    <p:sldId id="3062" r:id="rId128"/>
    <p:sldId id="3122" r:id="rId129"/>
    <p:sldId id="3123" r:id="rId130"/>
    <p:sldId id="3121" r:id="rId131"/>
    <p:sldId id="3064" r:id="rId132"/>
    <p:sldId id="3065" r:id="rId133"/>
    <p:sldId id="3067" r:id="rId134"/>
    <p:sldId id="3124" r:id="rId135"/>
    <p:sldId id="3152" r:id="rId136"/>
    <p:sldId id="3157" r:id="rId137"/>
    <p:sldId id="3069" r:id="rId138"/>
    <p:sldId id="3126" r:id="rId139"/>
    <p:sldId id="3090" r:id="rId140"/>
    <p:sldId id="3091" r:id="rId14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Batang" pitchFamily="18" charset="-127"/>
        <a:ea typeface="ＭＳ Ｐゴシック" pitchFamily="34" charset="-128"/>
        <a:cs typeface="Arial" charset="0"/>
      </a:defRPr>
    </a:lvl1pPr>
    <a:lvl2pPr marL="457200" algn="l" rtl="0" fontAlgn="base">
      <a:spcBef>
        <a:spcPct val="0"/>
      </a:spcBef>
      <a:spcAft>
        <a:spcPct val="0"/>
      </a:spcAft>
      <a:defRPr kern="1200">
        <a:solidFill>
          <a:schemeClr val="tx1"/>
        </a:solidFill>
        <a:latin typeface="Batang" pitchFamily="18" charset="-127"/>
        <a:ea typeface="ＭＳ Ｐゴシック" pitchFamily="34" charset="-128"/>
        <a:cs typeface="Arial" charset="0"/>
      </a:defRPr>
    </a:lvl2pPr>
    <a:lvl3pPr marL="914400" algn="l" rtl="0" fontAlgn="base">
      <a:spcBef>
        <a:spcPct val="0"/>
      </a:spcBef>
      <a:spcAft>
        <a:spcPct val="0"/>
      </a:spcAft>
      <a:defRPr kern="1200">
        <a:solidFill>
          <a:schemeClr val="tx1"/>
        </a:solidFill>
        <a:latin typeface="Batang" pitchFamily="18" charset="-127"/>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Batang" pitchFamily="18" charset="-127"/>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Batang" pitchFamily="18" charset="-127"/>
        <a:ea typeface="ＭＳ Ｐゴシック" pitchFamily="34" charset="-128"/>
        <a:cs typeface="Arial" charset="0"/>
      </a:defRPr>
    </a:lvl5pPr>
    <a:lvl6pPr marL="2286000" algn="l" defTabSz="914400" rtl="0" eaLnBrk="1" latinLnBrk="0" hangingPunct="1">
      <a:defRPr kern="1200">
        <a:solidFill>
          <a:schemeClr val="tx1"/>
        </a:solidFill>
        <a:latin typeface="Batang" pitchFamily="18" charset="-127"/>
        <a:ea typeface="ＭＳ Ｐゴシック" pitchFamily="34" charset="-128"/>
        <a:cs typeface="Arial" charset="0"/>
      </a:defRPr>
    </a:lvl6pPr>
    <a:lvl7pPr marL="2743200" algn="l" defTabSz="914400" rtl="0" eaLnBrk="1" latinLnBrk="0" hangingPunct="1">
      <a:defRPr kern="1200">
        <a:solidFill>
          <a:schemeClr val="tx1"/>
        </a:solidFill>
        <a:latin typeface="Batang" pitchFamily="18" charset="-127"/>
        <a:ea typeface="ＭＳ Ｐゴシック" pitchFamily="34" charset="-128"/>
        <a:cs typeface="Arial" charset="0"/>
      </a:defRPr>
    </a:lvl7pPr>
    <a:lvl8pPr marL="3200400" algn="l" defTabSz="914400" rtl="0" eaLnBrk="1" latinLnBrk="0" hangingPunct="1">
      <a:defRPr kern="1200">
        <a:solidFill>
          <a:schemeClr val="tx1"/>
        </a:solidFill>
        <a:latin typeface="Batang" pitchFamily="18" charset="-127"/>
        <a:ea typeface="ＭＳ Ｐゴシック" pitchFamily="34" charset="-128"/>
        <a:cs typeface="Arial" charset="0"/>
      </a:defRPr>
    </a:lvl8pPr>
    <a:lvl9pPr marL="3657600" algn="l" defTabSz="914400" rtl="0" eaLnBrk="1" latinLnBrk="0" hangingPunct="1">
      <a:defRPr kern="1200">
        <a:solidFill>
          <a:schemeClr val="tx1"/>
        </a:solidFill>
        <a:latin typeface="Batang" pitchFamily="18" charset="-127"/>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n Watanatada" initials=""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A3"/>
    <a:srgbClr val="88D8FC"/>
    <a:srgbClr val="FF5050"/>
    <a:srgbClr val="DAF3FE"/>
    <a:srgbClr val="FEC200"/>
    <a:srgbClr val="64CDFC"/>
    <a:srgbClr val="C00000"/>
    <a:srgbClr val="173F7F"/>
    <a:srgbClr val="FBF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248" autoAdjust="0"/>
    <p:restoredTop sz="99432" autoAdjust="0"/>
  </p:normalViewPr>
  <p:slideViewPr>
    <p:cSldViewPr snapToGrid="0">
      <p:cViewPr>
        <p:scale>
          <a:sx n="100" d="100"/>
          <a:sy n="100" d="100"/>
        </p:scale>
        <p:origin x="-2280" y="-450"/>
      </p:cViewPr>
      <p:guideLst>
        <p:guide orient="horz" pos="4128"/>
        <p:guide orient="horz" pos="528"/>
        <p:guide orient="horz" pos="1008"/>
        <p:guide orient="horz" pos="912"/>
        <p:guide orient="horz" pos="672"/>
        <p:guide orient="horz" pos="1632"/>
        <p:guide orient="horz" pos="3648"/>
        <p:guide orient="horz" pos="3072"/>
        <p:guide pos="2880"/>
        <p:guide pos="144"/>
        <p:guide pos="5520"/>
        <p:guide pos="33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33" Type="http://schemas.openxmlformats.org/officeDocument/2006/relationships/slide" Target="slides/slide104.xml"/><Relationship Id="rId138" Type="http://schemas.openxmlformats.org/officeDocument/2006/relationships/slide" Target="slides/slide109.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slide" Target="slides/slide99.xml"/><Relationship Id="rId144" Type="http://schemas.openxmlformats.org/officeDocument/2006/relationships/commentAuthors" Target="commentAuthors.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4.xml"/><Relationship Id="rId48" Type="http://schemas.openxmlformats.org/officeDocument/2006/relationships/slide" Target="slides/slide19.xml"/><Relationship Id="rId64" Type="http://schemas.openxmlformats.org/officeDocument/2006/relationships/slide" Target="slides/slide35.xml"/><Relationship Id="rId69" Type="http://schemas.openxmlformats.org/officeDocument/2006/relationships/slide" Target="slides/slide40.xml"/><Relationship Id="rId113" Type="http://schemas.openxmlformats.org/officeDocument/2006/relationships/slide" Target="slides/slide84.xml"/><Relationship Id="rId118" Type="http://schemas.openxmlformats.org/officeDocument/2006/relationships/slide" Target="slides/slide89.xml"/><Relationship Id="rId134" Type="http://schemas.openxmlformats.org/officeDocument/2006/relationships/slide" Target="slides/slide105.xml"/><Relationship Id="rId139" Type="http://schemas.openxmlformats.org/officeDocument/2006/relationships/slide" Target="slides/slide110.xml"/><Relationship Id="rId80" Type="http://schemas.openxmlformats.org/officeDocument/2006/relationships/slide" Target="slides/slide51.xml"/><Relationship Id="rId85"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slide" Target="slides/slide95.xml"/><Relationship Id="rId129" Type="http://schemas.openxmlformats.org/officeDocument/2006/relationships/slide" Target="slides/slide100.xml"/><Relationship Id="rId137" Type="http://schemas.openxmlformats.org/officeDocument/2006/relationships/slide" Target="slides/slide10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32" Type="http://schemas.openxmlformats.org/officeDocument/2006/relationships/slide" Target="slides/slide103.xml"/><Relationship Id="rId140" Type="http://schemas.openxmlformats.org/officeDocument/2006/relationships/slide" Target="slides/slide111.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130" Type="http://schemas.openxmlformats.org/officeDocument/2006/relationships/slide" Target="slides/slide101.xml"/><Relationship Id="rId135" Type="http://schemas.openxmlformats.org/officeDocument/2006/relationships/slide" Target="slides/slide106.xml"/><Relationship Id="rId143" Type="http://schemas.openxmlformats.org/officeDocument/2006/relationships/handoutMaster" Target="handoutMasters/handout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slide" Target="slides/slide96.xml"/><Relationship Id="rId141" Type="http://schemas.openxmlformats.org/officeDocument/2006/relationships/slide" Target="slides/slide112.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131" Type="http://schemas.openxmlformats.org/officeDocument/2006/relationships/slide" Target="slides/slide102.xml"/><Relationship Id="rId136" Type="http://schemas.openxmlformats.org/officeDocument/2006/relationships/slide" Target="slides/slide107.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xml"/><Relationship Id="rId35" Type="http://schemas.openxmlformats.org/officeDocument/2006/relationships/slide" Target="slides/slide6.xml"/><Relationship Id="rId56" Type="http://schemas.openxmlformats.org/officeDocument/2006/relationships/slide" Target="slides/slide27.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26" Type="http://schemas.openxmlformats.org/officeDocument/2006/relationships/slide" Target="slides/slide97.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nsford:Desktop:Timelin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ansford:Desktop:Timelin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noFill/>
            </a:ln>
          </c:spPr>
          <c:marker>
            <c:symbol val="none"/>
          </c:marker>
          <c:trendline>
            <c:spPr>
              <a:ln w="38100" cmpd="sng">
                <a:solidFill>
                  <a:schemeClr val="accent6">
                    <a:lumMod val="75000"/>
                  </a:schemeClr>
                </a:solidFill>
              </a:ln>
            </c:spPr>
            <c:trendlineType val="movingAvg"/>
            <c:period val="3"/>
            <c:dispRSqr val="0"/>
            <c:dispEq val="0"/>
          </c:trendline>
          <c:cat>
            <c:numRef>
              <c:f>'Monthly data with staffing'!$C$1:$FN$1</c:f>
              <c:numCache>
                <c:formatCode>mm/yy</c:formatCode>
                <c:ptCount val="168"/>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numCache>
            </c:numRef>
          </c:cat>
          <c:val>
            <c:numRef>
              <c:f>'Monthly data with staffing'!$C$5:$FN$5</c:f>
              <c:numCache>
                <c:formatCode>General</c:formatCode>
                <c:ptCount val="168"/>
                <c:pt idx="0">
                  <c:v>0</c:v>
                </c:pt>
                <c:pt idx="1">
                  <c:v>0</c:v>
                </c:pt>
                <c:pt idx="2">
                  <c:v>3</c:v>
                </c:pt>
                <c:pt idx="3">
                  <c:v>3</c:v>
                </c:pt>
                <c:pt idx="4">
                  <c:v>2</c:v>
                </c:pt>
                <c:pt idx="5">
                  <c:v>4</c:v>
                </c:pt>
                <c:pt idx="6">
                  <c:v>1</c:v>
                </c:pt>
                <c:pt idx="7">
                  <c:v>3</c:v>
                </c:pt>
                <c:pt idx="8">
                  <c:v>1</c:v>
                </c:pt>
                <c:pt idx="9">
                  <c:v>2</c:v>
                </c:pt>
                <c:pt idx="10">
                  <c:v>5</c:v>
                </c:pt>
                <c:pt idx="11">
                  <c:v>6</c:v>
                </c:pt>
                <c:pt idx="12">
                  <c:v>5</c:v>
                </c:pt>
                <c:pt idx="13">
                  <c:v>3</c:v>
                </c:pt>
                <c:pt idx="14">
                  <c:v>4</c:v>
                </c:pt>
                <c:pt idx="15">
                  <c:v>9</c:v>
                </c:pt>
                <c:pt idx="16">
                  <c:v>6</c:v>
                </c:pt>
                <c:pt idx="17">
                  <c:v>4</c:v>
                </c:pt>
                <c:pt idx="18">
                  <c:v>3</c:v>
                </c:pt>
                <c:pt idx="19">
                  <c:v>4</c:v>
                </c:pt>
                <c:pt idx="20">
                  <c:v>4</c:v>
                </c:pt>
                <c:pt idx="21">
                  <c:v>3</c:v>
                </c:pt>
                <c:pt idx="22">
                  <c:v>5</c:v>
                </c:pt>
                <c:pt idx="23">
                  <c:v>2</c:v>
                </c:pt>
                <c:pt idx="24">
                  <c:v>3</c:v>
                </c:pt>
                <c:pt idx="25">
                  <c:v>2</c:v>
                </c:pt>
                <c:pt idx="26">
                  <c:v>3</c:v>
                </c:pt>
                <c:pt idx="27">
                  <c:v>2</c:v>
                </c:pt>
                <c:pt idx="28">
                  <c:v>4</c:v>
                </c:pt>
                <c:pt idx="29">
                  <c:v>8</c:v>
                </c:pt>
                <c:pt idx="30">
                  <c:v>3</c:v>
                </c:pt>
                <c:pt idx="31">
                  <c:v>2</c:v>
                </c:pt>
                <c:pt idx="32">
                  <c:v>5</c:v>
                </c:pt>
                <c:pt idx="33">
                  <c:v>6</c:v>
                </c:pt>
                <c:pt idx="34">
                  <c:v>6</c:v>
                </c:pt>
                <c:pt idx="35">
                  <c:v>3</c:v>
                </c:pt>
                <c:pt idx="36">
                  <c:v>1</c:v>
                </c:pt>
                <c:pt idx="37">
                  <c:v>4</c:v>
                </c:pt>
                <c:pt idx="38">
                  <c:v>2</c:v>
                </c:pt>
                <c:pt idx="39">
                  <c:v>5</c:v>
                </c:pt>
                <c:pt idx="40">
                  <c:v>4</c:v>
                </c:pt>
                <c:pt idx="41">
                  <c:v>7</c:v>
                </c:pt>
                <c:pt idx="42">
                  <c:v>8</c:v>
                </c:pt>
                <c:pt idx="43">
                  <c:v>5</c:v>
                </c:pt>
                <c:pt idx="44">
                  <c:v>5</c:v>
                </c:pt>
                <c:pt idx="45">
                  <c:v>5</c:v>
                </c:pt>
                <c:pt idx="46">
                  <c:v>2</c:v>
                </c:pt>
                <c:pt idx="47">
                  <c:v>2</c:v>
                </c:pt>
                <c:pt idx="48">
                  <c:v>2</c:v>
                </c:pt>
                <c:pt idx="49">
                  <c:v>2</c:v>
                </c:pt>
                <c:pt idx="50">
                  <c:v>2</c:v>
                </c:pt>
                <c:pt idx="51">
                  <c:v>7</c:v>
                </c:pt>
                <c:pt idx="52">
                  <c:v>0</c:v>
                </c:pt>
                <c:pt idx="53">
                  <c:v>6</c:v>
                </c:pt>
                <c:pt idx="54">
                  <c:v>2</c:v>
                </c:pt>
                <c:pt idx="55">
                  <c:v>2</c:v>
                </c:pt>
                <c:pt idx="56">
                  <c:v>3</c:v>
                </c:pt>
                <c:pt idx="57">
                  <c:v>5</c:v>
                </c:pt>
                <c:pt idx="58">
                  <c:v>2</c:v>
                </c:pt>
                <c:pt idx="59">
                  <c:v>0</c:v>
                </c:pt>
                <c:pt idx="60">
                  <c:v>1</c:v>
                </c:pt>
                <c:pt idx="61">
                  <c:v>0</c:v>
                </c:pt>
                <c:pt idx="62">
                  <c:v>0</c:v>
                </c:pt>
                <c:pt idx="63">
                  <c:v>2</c:v>
                </c:pt>
                <c:pt idx="64">
                  <c:v>0</c:v>
                </c:pt>
                <c:pt idx="65">
                  <c:v>3</c:v>
                </c:pt>
                <c:pt idx="66">
                  <c:v>1</c:v>
                </c:pt>
                <c:pt idx="67">
                  <c:v>1</c:v>
                </c:pt>
                <c:pt idx="68">
                  <c:v>1</c:v>
                </c:pt>
                <c:pt idx="69">
                  <c:v>1</c:v>
                </c:pt>
                <c:pt idx="70">
                  <c:v>2</c:v>
                </c:pt>
                <c:pt idx="71">
                  <c:v>0</c:v>
                </c:pt>
                <c:pt idx="72">
                  <c:v>1</c:v>
                </c:pt>
                <c:pt idx="73">
                  <c:v>0</c:v>
                </c:pt>
                <c:pt idx="74">
                  <c:v>4</c:v>
                </c:pt>
                <c:pt idx="75">
                  <c:v>0</c:v>
                </c:pt>
                <c:pt idx="76">
                  <c:v>1</c:v>
                </c:pt>
                <c:pt idx="77">
                  <c:v>0</c:v>
                </c:pt>
                <c:pt idx="78">
                  <c:v>1</c:v>
                </c:pt>
                <c:pt idx="79">
                  <c:v>0</c:v>
                </c:pt>
                <c:pt idx="80">
                  <c:v>0</c:v>
                </c:pt>
                <c:pt idx="81">
                  <c:v>1</c:v>
                </c:pt>
                <c:pt idx="82">
                  <c:v>0</c:v>
                </c:pt>
                <c:pt idx="83">
                  <c:v>0</c:v>
                </c:pt>
                <c:pt idx="84">
                  <c:v>1</c:v>
                </c:pt>
                <c:pt idx="85">
                  <c:v>0</c:v>
                </c:pt>
                <c:pt idx="86">
                  <c:v>0</c:v>
                </c:pt>
                <c:pt idx="87">
                  <c:v>1</c:v>
                </c:pt>
                <c:pt idx="88">
                  <c:v>1</c:v>
                </c:pt>
                <c:pt idx="89">
                  <c:v>1</c:v>
                </c:pt>
                <c:pt idx="90">
                  <c:v>2</c:v>
                </c:pt>
                <c:pt idx="91">
                  <c:v>1</c:v>
                </c:pt>
                <c:pt idx="92">
                  <c:v>0</c:v>
                </c:pt>
                <c:pt idx="93">
                  <c:v>0</c:v>
                </c:pt>
                <c:pt idx="94">
                  <c:v>1</c:v>
                </c:pt>
                <c:pt idx="95">
                  <c:v>1</c:v>
                </c:pt>
                <c:pt idx="96">
                  <c:v>0</c:v>
                </c:pt>
                <c:pt idx="97">
                  <c:v>0</c:v>
                </c:pt>
                <c:pt idx="98">
                  <c:v>0</c:v>
                </c:pt>
                <c:pt idx="99">
                  <c:v>1</c:v>
                </c:pt>
                <c:pt idx="100">
                  <c:v>0</c:v>
                </c:pt>
                <c:pt idx="101">
                  <c:v>2</c:v>
                </c:pt>
                <c:pt idx="102">
                  <c:v>0</c:v>
                </c:pt>
                <c:pt idx="103">
                  <c:v>1</c:v>
                </c:pt>
                <c:pt idx="104">
                  <c:v>2</c:v>
                </c:pt>
                <c:pt idx="105">
                  <c:v>0</c:v>
                </c:pt>
                <c:pt idx="106">
                  <c:v>0</c:v>
                </c:pt>
                <c:pt idx="107">
                  <c:v>0</c:v>
                </c:pt>
                <c:pt idx="108">
                  <c:v>0</c:v>
                </c:pt>
                <c:pt idx="109">
                  <c:v>0</c:v>
                </c:pt>
                <c:pt idx="110">
                  <c:v>1</c:v>
                </c:pt>
                <c:pt idx="111">
                  <c:v>0</c:v>
                </c:pt>
                <c:pt idx="112">
                  <c:v>2</c:v>
                </c:pt>
                <c:pt idx="113">
                  <c:v>2</c:v>
                </c:pt>
                <c:pt idx="114">
                  <c:v>2</c:v>
                </c:pt>
                <c:pt idx="115">
                  <c:v>1</c:v>
                </c:pt>
                <c:pt idx="116">
                  <c:v>0</c:v>
                </c:pt>
                <c:pt idx="117">
                  <c:v>0</c:v>
                </c:pt>
                <c:pt idx="118">
                  <c:v>1</c:v>
                </c:pt>
                <c:pt idx="119">
                  <c:v>2</c:v>
                </c:pt>
                <c:pt idx="120">
                  <c:v>0</c:v>
                </c:pt>
                <c:pt idx="121">
                  <c:v>0</c:v>
                </c:pt>
                <c:pt idx="122">
                  <c:v>1</c:v>
                </c:pt>
                <c:pt idx="123">
                  <c:v>0</c:v>
                </c:pt>
                <c:pt idx="124">
                  <c:v>5</c:v>
                </c:pt>
                <c:pt idx="125">
                  <c:v>1</c:v>
                </c:pt>
                <c:pt idx="126">
                  <c:v>0</c:v>
                </c:pt>
                <c:pt idx="127">
                  <c:v>0</c:v>
                </c:pt>
                <c:pt idx="128">
                  <c:v>2</c:v>
                </c:pt>
                <c:pt idx="129">
                  <c:v>1</c:v>
                </c:pt>
                <c:pt idx="130">
                  <c:v>1</c:v>
                </c:pt>
                <c:pt idx="131">
                  <c:v>1</c:v>
                </c:pt>
                <c:pt idx="132">
                  <c:v>3</c:v>
                </c:pt>
                <c:pt idx="133">
                  <c:v>0</c:v>
                </c:pt>
                <c:pt idx="134">
                  <c:v>2</c:v>
                </c:pt>
                <c:pt idx="135">
                  <c:v>0</c:v>
                </c:pt>
                <c:pt idx="136">
                  <c:v>0</c:v>
                </c:pt>
                <c:pt idx="137">
                  <c:v>1</c:v>
                </c:pt>
                <c:pt idx="138">
                  <c:v>1</c:v>
                </c:pt>
                <c:pt idx="139">
                  <c:v>1</c:v>
                </c:pt>
                <c:pt idx="140">
                  <c:v>0</c:v>
                </c:pt>
                <c:pt idx="141">
                  <c:v>0</c:v>
                </c:pt>
                <c:pt idx="142">
                  <c:v>0</c:v>
                </c:pt>
                <c:pt idx="143">
                  <c:v>0</c:v>
                </c:pt>
                <c:pt idx="144">
                  <c:v>2</c:v>
                </c:pt>
                <c:pt idx="145">
                  <c:v>1</c:v>
                </c:pt>
                <c:pt idx="146">
                  <c:v>0</c:v>
                </c:pt>
                <c:pt idx="147">
                  <c:v>2</c:v>
                </c:pt>
                <c:pt idx="148">
                  <c:v>2</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1</c:v>
                </c:pt>
                <c:pt idx="167">
                  <c:v>0</c:v>
                </c:pt>
              </c:numCache>
            </c:numRef>
          </c:val>
          <c:smooth val="0"/>
        </c:ser>
        <c:dLbls>
          <c:showLegendKey val="0"/>
          <c:showVal val="0"/>
          <c:showCatName val="0"/>
          <c:showSerName val="0"/>
          <c:showPercent val="0"/>
          <c:showBubbleSize val="0"/>
        </c:dLbls>
        <c:marker val="1"/>
        <c:smooth val="0"/>
        <c:axId val="152030592"/>
        <c:axId val="152036480"/>
      </c:lineChart>
      <c:dateAx>
        <c:axId val="152030592"/>
        <c:scaling>
          <c:orientation val="minMax"/>
        </c:scaling>
        <c:delete val="0"/>
        <c:axPos val="b"/>
        <c:numFmt formatCode="mm/yy" sourceLinked="1"/>
        <c:majorTickMark val="out"/>
        <c:minorTickMark val="none"/>
        <c:tickLblPos val="nextTo"/>
        <c:txPr>
          <a:bodyPr/>
          <a:lstStyle/>
          <a:p>
            <a:pPr>
              <a:defRPr>
                <a:solidFill>
                  <a:srgbClr val="000000"/>
                </a:solidFill>
              </a:defRPr>
            </a:pPr>
            <a:endParaRPr lang="en-US"/>
          </a:p>
        </c:txPr>
        <c:crossAx val="152036480"/>
        <c:crosses val="autoZero"/>
        <c:auto val="1"/>
        <c:lblOffset val="100"/>
        <c:baseTimeUnit val="months"/>
      </c:dateAx>
      <c:valAx>
        <c:axId val="152036480"/>
        <c:scaling>
          <c:orientation val="minMax"/>
          <c:max val="8"/>
        </c:scaling>
        <c:delete val="0"/>
        <c:axPos val="l"/>
        <c:numFmt formatCode="General" sourceLinked="1"/>
        <c:majorTickMark val="out"/>
        <c:minorTickMark val="none"/>
        <c:tickLblPos val="nextTo"/>
        <c:txPr>
          <a:bodyPr/>
          <a:lstStyle/>
          <a:p>
            <a:pPr>
              <a:defRPr>
                <a:solidFill>
                  <a:srgbClr val="000000"/>
                </a:solidFill>
              </a:defRPr>
            </a:pPr>
            <a:endParaRPr lang="en-US"/>
          </a:p>
        </c:txPr>
        <c:crossAx val="152030592"/>
        <c:crosses val="autoZero"/>
        <c:crossBetween val="between"/>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noFill/>
            </a:ln>
          </c:spPr>
          <c:marker>
            <c:symbol val="none"/>
          </c:marker>
          <c:trendline>
            <c:spPr>
              <a:ln w="38100" cmpd="sng">
                <a:solidFill>
                  <a:schemeClr val="accent6">
                    <a:lumMod val="75000"/>
                  </a:schemeClr>
                </a:solidFill>
              </a:ln>
            </c:spPr>
            <c:trendlineType val="movingAvg"/>
            <c:period val="3"/>
            <c:dispRSqr val="0"/>
            <c:dispEq val="0"/>
          </c:trendline>
          <c:cat>
            <c:numRef>
              <c:f>'Monthly data with staffing'!$C$1:$FN$1</c:f>
              <c:numCache>
                <c:formatCode>mm/yy</c:formatCode>
                <c:ptCount val="168"/>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numCache>
            </c:numRef>
          </c:cat>
          <c:val>
            <c:numRef>
              <c:f>'Monthly data with staffing'!$C$5:$FN$5</c:f>
              <c:numCache>
                <c:formatCode>General</c:formatCode>
                <c:ptCount val="168"/>
                <c:pt idx="0">
                  <c:v>0</c:v>
                </c:pt>
                <c:pt idx="1">
                  <c:v>0</c:v>
                </c:pt>
                <c:pt idx="2">
                  <c:v>3</c:v>
                </c:pt>
                <c:pt idx="3">
                  <c:v>3</c:v>
                </c:pt>
                <c:pt idx="4">
                  <c:v>2</c:v>
                </c:pt>
                <c:pt idx="5">
                  <c:v>4</c:v>
                </c:pt>
                <c:pt idx="6">
                  <c:v>1</c:v>
                </c:pt>
                <c:pt idx="7">
                  <c:v>3</c:v>
                </c:pt>
                <c:pt idx="8">
                  <c:v>1</c:v>
                </c:pt>
                <c:pt idx="9">
                  <c:v>2</c:v>
                </c:pt>
                <c:pt idx="10">
                  <c:v>5</c:v>
                </c:pt>
                <c:pt idx="11">
                  <c:v>6</c:v>
                </c:pt>
                <c:pt idx="12">
                  <c:v>5</c:v>
                </c:pt>
                <c:pt idx="13">
                  <c:v>3</c:v>
                </c:pt>
                <c:pt idx="14">
                  <c:v>4</c:v>
                </c:pt>
                <c:pt idx="15">
                  <c:v>9</c:v>
                </c:pt>
                <c:pt idx="16">
                  <c:v>6</c:v>
                </c:pt>
                <c:pt idx="17">
                  <c:v>4</c:v>
                </c:pt>
                <c:pt idx="18">
                  <c:v>3</c:v>
                </c:pt>
                <c:pt idx="19">
                  <c:v>4</c:v>
                </c:pt>
                <c:pt idx="20">
                  <c:v>4</c:v>
                </c:pt>
                <c:pt idx="21">
                  <c:v>3</c:v>
                </c:pt>
                <c:pt idx="22">
                  <c:v>5</c:v>
                </c:pt>
                <c:pt idx="23">
                  <c:v>2</c:v>
                </c:pt>
                <c:pt idx="24">
                  <c:v>3</c:v>
                </c:pt>
                <c:pt idx="25">
                  <c:v>2</c:v>
                </c:pt>
                <c:pt idx="26">
                  <c:v>3</c:v>
                </c:pt>
                <c:pt idx="27">
                  <c:v>2</c:v>
                </c:pt>
                <c:pt idx="28">
                  <c:v>4</c:v>
                </c:pt>
                <c:pt idx="29">
                  <c:v>8</c:v>
                </c:pt>
                <c:pt idx="30">
                  <c:v>3</c:v>
                </c:pt>
                <c:pt idx="31">
                  <c:v>2</c:v>
                </c:pt>
                <c:pt idx="32">
                  <c:v>5</c:v>
                </c:pt>
                <c:pt idx="33">
                  <c:v>6</c:v>
                </c:pt>
                <c:pt idx="34">
                  <c:v>6</c:v>
                </c:pt>
                <c:pt idx="35">
                  <c:v>3</c:v>
                </c:pt>
                <c:pt idx="36">
                  <c:v>1</c:v>
                </c:pt>
                <c:pt idx="37">
                  <c:v>4</c:v>
                </c:pt>
                <c:pt idx="38">
                  <c:v>2</c:v>
                </c:pt>
                <c:pt idx="39">
                  <c:v>5</c:v>
                </c:pt>
                <c:pt idx="40">
                  <c:v>4</c:v>
                </c:pt>
                <c:pt idx="41">
                  <c:v>7</c:v>
                </c:pt>
                <c:pt idx="42">
                  <c:v>8</c:v>
                </c:pt>
                <c:pt idx="43">
                  <c:v>5</c:v>
                </c:pt>
                <c:pt idx="44">
                  <c:v>5</c:v>
                </c:pt>
                <c:pt idx="45">
                  <c:v>5</c:v>
                </c:pt>
                <c:pt idx="46">
                  <c:v>2</c:v>
                </c:pt>
                <c:pt idx="47">
                  <c:v>2</c:v>
                </c:pt>
                <c:pt idx="48">
                  <c:v>2</c:v>
                </c:pt>
                <c:pt idx="49">
                  <c:v>2</c:v>
                </c:pt>
                <c:pt idx="50">
                  <c:v>2</c:v>
                </c:pt>
                <c:pt idx="51">
                  <c:v>7</c:v>
                </c:pt>
                <c:pt idx="52">
                  <c:v>0</c:v>
                </c:pt>
                <c:pt idx="53">
                  <c:v>6</c:v>
                </c:pt>
                <c:pt idx="54">
                  <c:v>2</c:v>
                </c:pt>
                <c:pt idx="55">
                  <c:v>2</c:v>
                </c:pt>
                <c:pt idx="56">
                  <c:v>3</c:v>
                </c:pt>
                <c:pt idx="57">
                  <c:v>5</c:v>
                </c:pt>
                <c:pt idx="58">
                  <c:v>2</c:v>
                </c:pt>
                <c:pt idx="59">
                  <c:v>0</c:v>
                </c:pt>
                <c:pt idx="60">
                  <c:v>1</c:v>
                </c:pt>
                <c:pt idx="61">
                  <c:v>0</c:v>
                </c:pt>
                <c:pt idx="62">
                  <c:v>0</c:v>
                </c:pt>
                <c:pt idx="63">
                  <c:v>2</c:v>
                </c:pt>
                <c:pt idx="64">
                  <c:v>0</c:v>
                </c:pt>
                <c:pt idx="65">
                  <c:v>3</c:v>
                </c:pt>
                <c:pt idx="66">
                  <c:v>1</c:v>
                </c:pt>
                <c:pt idx="67">
                  <c:v>1</c:v>
                </c:pt>
                <c:pt idx="68">
                  <c:v>1</c:v>
                </c:pt>
                <c:pt idx="69">
                  <c:v>1</c:v>
                </c:pt>
                <c:pt idx="70">
                  <c:v>2</c:v>
                </c:pt>
                <c:pt idx="71">
                  <c:v>0</c:v>
                </c:pt>
                <c:pt idx="72">
                  <c:v>1</c:v>
                </c:pt>
                <c:pt idx="73">
                  <c:v>0</c:v>
                </c:pt>
                <c:pt idx="74">
                  <c:v>4</c:v>
                </c:pt>
                <c:pt idx="75">
                  <c:v>0</c:v>
                </c:pt>
                <c:pt idx="76">
                  <c:v>1</c:v>
                </c:pt>
                <c:pt idx="77">
                  <c:v>0</c:v>
                </c:pt>
                <c:pt idx="78">
                  <c:v>1</c:v>
                </c:pt>
                <c:pt idx="79">
                  <c:v>0</c:v>
                </c:pt>
                <c:pt idx="80">
                  <c:v>0</c:v>
                </c:pt>
                <c:pt idx="81">
                  <c:v>1</c:v>
                </c:pt>
                <c:pt idx="82">
                  <c:v>0</c:v>
                </c:pt>
                <c:pt idx="83">
                  <c:v>0</c:v>
                </c:pt>
                <c:pt idx="84">
                  <c:v>1</c:v>
                </c:pt>
                <c:pt idx="85">
                  <c:v>0</c:v>
                </c:pt>
                <c:pt idx="86">
                  <c:v>0</c:v>
                </c:pt>
                <c:pt idx="87">
                  <c:v>1</c:v>
                </c:pt>
                <c:pt idx="88">
                  <c:v>1</c:v>
                </c:pt>
                <c:pt idx="89">
                  <c:v>1</c:v>
                </c:pt>
                <c:pt idx="90">
                  <c:v>2</c:v>
                </c:pt>
                <c:pt idx="91">
                  <c:v>1</c:v>
                </c:pt>
                <c:pt idx="92">
                  <c:v>0</c:v>
                </c:pt>
                <c:pt idx="93">
                  <c:v>0</c:v>
                </c:pt>
                <c:pt idx="94">
                  <c:v>1</c:v>
                </c:pt>
                <c:pt idx="95">
                  <c:v>1</c:v>
                </c:pt>
                <c:pt idx="96">
                  <c:v>0</c:v>
                </c:pt>
                <c:pt idx="97">
                  <c:v>0</c:v>
                </c:pt>
                <c:pt idx="98">
                  <c:v>0</c:v>
                </c:pt>
                <c:pt idx="99">
                  <c:v>1</c:v>
                </c:pt>
                <c:pt idx="100">
                  <c:v>0</c:v>
                </c:pt>
                <c:pt idx="101">
                  <c:v>2</c:v>
                </c:pt>
                <c:pt idx="102">
                  <c:v>0</c:v>
                </c:pt>
                <c:pt idx="103">
                  <c:v>1</c:v>
                </c:pt>
                <c:pt idx="104">
                  <c:v>2</c:v>
                </c:pt>
                <c:pt idx="105">
                  <c:v>0</c:v>
                </c:pt>
                <c:pt idx="106">
                  <c:v>0</c:v>
                </c:pt>
                <c:pt idx="107">
                  <c:v>0</c:v>
                </c:pt>
                <c:pt idx="108">
                  <c:v>0</c:v>
                </c:pt>
                <c:pt idx="109">
                  <c:v>0</c:v>
                </c:pt>
                <c:pt idx="110">
                  <c:v>1</c:v>
                </c:pt>
                <c:pt idx="111">
                  <c:v>0</c:v>
                </c:pt>
                <c:pt idx="112">
                  <c:v>2</c:v>
                </c:pt>
                <c:pt idx="113">
                  <c:v>2</c:v>
                </c:pt>
                <c:pt idx="114">
                  <c:v>2</c:v>
                </c:pt>
                <c:pt idx="115">
                  <c:v>1</c:v>
                </c:pt>
                <c:pt idx="116">
                  <c:v>0</c:v>
                </c:pt>
                <c:pt idx="117">
                  <c:v>0</c:v>
                </c:pt>
                <c:pt idx="118">
                  <c:v>1</c:v>
                </c:pt>
                <c:pt idx="119">
                  <c:v>2</c:v>
                </c:pt>
                <c:pt idx="120">
                  <c:v>0</c:v>
                </c:pt>
                <c:pt idx="121">
                  <c:v>0</c:v>
                </c:pt>
                <c:pt idx="122">
                  <c:v>1</c:v>
                </c:pt>
                <c:pt idx="123">
                  <c:v>0</c:v>
                </c:pt>
                <c:pt idx="124">
                  <c:v>5</c:v>
                </c:pt>
                <c:pt idx="125">
                  <c:v>1</c:v>
                </c:pt>
                <c:pt idx="126">
                  <c:v>0</c:v>
                </c:pt>
                <c:pt idx="127">
                  <c:v>0</c:v>
                </c:pt>
                <c:pt idx="128">
                  <c:v>2</c:v>
                </c:pt>
                <c:pt idx="129">
                  <c:v>1</c:v>
                </c:pt>
                <c:pt idx="130">
                  <c:v>1</c:v>
                </c:pt>
                <c:pt idx="131">
                  <c:v>1</c:v>
                </c:pt>
                <c:pt idx="132">
                  <c:v>3</c:v>
                </c:pt>
                <c:pt idx="133">
                  <c:v>0</c:v>
                </c:pt>
                <c:pt idx="134">
                  <c:v>2</c:v>
                </c:pt>
                <c:pt idx="135">
                  <c:v>0</c:v>
                </c:pt>
                <c:pt idx="136">
                  <c:v>0</c:v>
                </c:pt>
                <c:pt idx="137">
                  <c:v>1</c:v>
                </c:pt>
                <c:pt idx="138">
                  <c:v>1</c:v>
                </c:pt>
                <c:pt idx="139">
                  <c:v>1</c:v>
                </c:pt>
                <c:pt idx="140">
                  <c:v>0</c:v>
                </c:pt>
                <c:pt idx="141">
                  <c:v>0</c:v>
                </c:pt>
                <c:pt idx="142">
                  <c:v>0</c:v>
                </c:pt>
                <c:pt idx="143">
                  <c:v>0</c:v>
                </c:pt>
                <c:pt idx="144">
                  <c:v>2</c:v>
                </c:pt>
                <c:pt idx="145">
                  <c:v>1</c:v>
                </c:pt>
                <c:pt idx="146">
                  <c:v>0</c:v>
                </c:pt>
                <c:pt idx="147">
                  <c:v>2</c:v>
                </c:pt>
                <c:pt idx="148">
                  <c:v>2</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1</c:v>
                </c:pt>
                <c:pt idx="167">
                  <c:v>0</c:v>
                </c:pt>
              </c:numCache>
            </c:numRef>
          </c:val>
          <c:smooth val="0"/>
        </c:ser>
        <c:dLbls>
          <c:showLegendKey val="0"/>
          <c:showVal val="0"/>
          <c:showCatName val="0"/>
          <c:showSerName val="0"/>
          <c:showPercent val="0"/>
          <c:showBubbleSize val="0"/>
        </c:dLbls>
        <c:marker val="1"/>
        <c:smooth val="0"/>
        <c:axId val="138147712"/>
        <c:axId val="138149248"/>
      </c:lineChart>
      <c:dateAx>
        <c:axId val="138147712"/>
        <c:scaling>
          <c:orientation val="minMax"/>
        </c:scaling>
        <c:delete val="0"/>
        <c:axPos val="b"/>
        <c:numFmt formatCode="mm/yy" sourceLinked="1"/>
        <c:majorTickMark val="out"/>
        <c:minorTickMark val="none"/>
        <c:tickLblPos val="nextTo"/>
        <c:txPr>
          <a:bodyPr/>
          <a:lstStyle/>
          <a:p>
            <a:pPr>
              <a:defRPr>
                <a:solidFill>
                  <a:srgbClr val="000000"/>
                </a:solidFill>
              </a:defRPr>
            </a:pPr>
            <a:endParaRPr lang="en-US"/>
          </a:p>
        </c:txPr>
        <c:crossAx val="138149248"/>
        <c:crosses val="autoZero"/>
        <c:auto val="1"/>
        <c:lblOffset val="100"/>
        <c:baseTimeUnit val="months"/>
      </c:dateAx>
      <c:valAx>
        <c:axId val="138149248"/>
        <c:scaling>
          <c:orientation val="minMax"/>
          <c:max val="8"/>
        </c:scaling>
        <c:delete val="0"/>
        <c:axPos val="l"/>
        <c:numFmt formatCode="General" sourceLinked="1"/>
        <c:majorTickMark val="out"/>
        <c:minorTickMark val="none"/>
        <c:tickLblPos val="nextTo"/>
        <c:txPr>
          <a:bodyPr/>
          <a:lstStyle/>
          <a:p>
            <a:pPr>
              <a:defRPr>
                <a:solidFill>
                  <a:srgbClr val="000000"/>
                </a:solidFill>
              </a:defRPr>
            </a:pPr>
            <a:endParaRPr lang="en-US"/>
          </a:p>
        </c:txPr>
        <c:crossAx val="138147712"/>
        <c:crosses val="autoZero"/>
        <c:crossBetween val="between"/>
      </c:valAx>
    </c:plotArea>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defTabSz="939351">
              <a:defRPr sz="1100">
                <a:latin typeface="Arial" pitchFamily="34" charset="0"/>
                <a:ea typeface="ＭＳ Ｐゴシック" pitchFamily="34" charset="-128"/>
                <a:cs typeface="+mn-cs"/>
              </a:defRPr>
            </a:lvl1pPr>
          </a:lstStyle>
          <a:p>
            <a:pPr>
              <a:defRPr/>
            </a:pPr>
            <a:endParaRPr lang="en-US"/>
          </a:p>
        </p:txBody>
      </p:sp>
      <p:sp>
        <p:nvSpPr>
          <p:cNvPr id="338947" name="Rectangle 3"/>
          <p:cNvSpPr>
            <a:spLocks noGrp="1" noChangeArrowheads="1"/>
          </p:cNvSpPr>
          <p:nvPr>
            <p:ph type="dt" sz="quarter" idx="1"/>
          </p:nvPr>
        </p:nvSpPr>
        <p:spPr bwMode="auto">
          <a:xfrm>
            <a:off x="4008438" y="0"/>
            <a:ext cx="3067050" cy="46831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defTabSz="939351">
              <a:defRPr sz="1100">
                <a:latin typeface="Arial" pitchFamily="34" charset="0"/>
                <a:ea typeface="ＭＳ Ｐゴシック" pitchFamily="34" charset="-128"/>
                <a:cs typeface="+mn-cs"/>
              </a:defRPr>
            </a:lvl1pPr>
          </a:lstStyle>
          <a:p>
            <a:pPr>
              <a:defRPr/>
            </a:pPr>
            <a:endParaRPr lang="en-US"/>
          </a:p>
        </p:txBody>
      </p:sp>
      <p:sp>
        <p:nvSpPr>
          <p:cNvPr id="338948"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defTabSz="939351">
              <a:defRPr sz="1100">
                <a:latin typeface="Arial" pitchFamily="34" charset="0"/>
                <a:ea typeface="ＭＳ Ｐゴシック" pitchFamily="34" charset="-128"/>
                <a:cs typeface="+mn-cs"/>
              </a:defRPr>
            </a:lvl1pPr>
          </a:lstStyle>
          <a:p>
            <a:pPr>
              <a:defRPr/>
            </a:pPr>
            <a:endParaRPr lang="en-US"/>
          </a:p>
        </p:txBody>
      </p:sp>
      <p:sp>
        <p:nvSpPr>
          <p:cNvPr id="338949" name="Rectangle 5"/>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defTabSz="939351">
              <a:defRPr sz="1100">
                <a:latin typeface="Arial" pitchFamily="34" charset="0"/>
                <a:ea typeface="ＭＳ Ｐゴシック" pitchFamily="34" charset="-128"/>
                <a:cs typeface="+mn-cs"/>
              </a:defRPr>
            </a:lvl1pPr>
          </a:lstStyle>
          <a:p>
            <a:pPr>
              <a:defRPr/>
            </a:pPr>
            <a:fld id="{DA5748F4-67D0-4EA3-B447-88DA9EE41FAD}" type="slidenum">
              <a:rPr lang="en-US"/>
              <a:pPr>
                <a:defRPr/>
              </a:pPr>
              <a:t>‹#›</a:t>
            </a:fld>
            <a:endParaRPr lang="en-US"/>
          </a:p>
        </p:txBody>
      </p:sp>
    </p:spTree>
    <p:extLst>
      <p:ext uri="{BB962C8B-B14F-4D97-AF65-F5344CB8AC3E}">
        <p14:creationId xmlns:p14="http://schemas.microsoft.com/office/powerpoint/2010/main" val="1040188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defTabSz="939351">
              <a:defRPr sz="1100">
                <a:latin typeface="Arial" pitchFamily="34" charset="0"/>
                <a:ea typeface="ＭＳ Ｐゴシック" pitchFamily="34" charset="-128"/>
                <a:cs typeface="+mn-cs"/>
              </a:defRPr>
            </a:lvl1pPr>
          </a:lstStyle>
          <a:p>
            <a:pPr>
              <a:defRPr/>
            </a:pPr>
            <a:endParaRPr lang="en-US"/>
          </a:p>
        </p:txBody>
      </p:sp>
      <p:sp>
        <p:nvSpPr>
          <p:cNvPr id="11267"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lvl1pPr algn="r" defTabSz="939351">
              <a:defRPr sz="1100">
                <a:latin typeface="Arial" pitchFamily="34" charset="0"/>
                <a:ea typeface="ＭＳ Ｐゴシック" pitchFamily="34" charset="-128"/>
                <a:cs typeface="+mn-cs"/>
              </a:defRPr>
            </a:lvl1pPr>
          </a:lstStyle>
          <a:p>
            <a:pPr>
              <a:defRPr/>
            </a:pPr>
            <a:endParaRPr lang="en-US"/>
          </a:p>
        </p:txBody>
      </p:sp>
      <p:sp>
        <p:nvSpPr>
          <p:cNvPr id="131076" name="Rectangle 4"/>
          <p:cNvSpPr>
            <a:spLocks noGrp="1" noRot="1" noChangeAspect="1" noChangeArrowheads="1" noTextEdit="1"/>
          </p:cNvSpPr>
          <p:nvPr>
            <p:ph type="sldImg" idx="2"/>
          </p:nvPr>
        </p:nvSpPr>
        <p:spPr bwMode="auto">
          <a:xfrm>
            <a:off x="1196975" y="703263"/>
            <a:ext cx="4683125" cy="35115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6438" y="4448175"/>
            <a:ext cx="5664200" cy="4213225"/>
          </a:xfrm>
          <a:prstGeom prst="rect">
            <a:avLst/>
          </a:prstGeom>
          <a:noFill/>
          <a:ln w="9525">
            <a:noFill/>
            <a:miter lim="800000"/>
            <a:headEnd/>
            <a:tailEnd/>
          </a:ln>
          <a:effectLst/>
        </p:spPr>
        <p:txBody>
          <a:bodyPr vert="horz" wrap="square" lIns="93902" tIns="46951" rIns="93902" bIns="469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defTabSz="939351">
              <a:defRPr sz="1100">
                <a:latin typeface="Arial" pitchFamily="34" charset="0"/>
                <a:ea typeface="ＭＳ Ｐゴシック" pitchFamily="34" charset="-128"/>
                <a:cs typeface="+mn-cs"/>
              </a:defRPr>
            </a:lvl1pPr>
          </a:lstStyle>
          <a:p>
            <a:pPr>
              <a:defRPr/>
            </a:pPr>
            <a:endParaRPr lang="en-US"/>
          </a:p>
        </p:txBody>
      </p:sp>
      <p:sp>
        <p:nvSpPr>
          <p:cNvPr id="11271" name="Rectangle 7"/>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3902" tIns="46951" rIns="93902" bIns="46951" numCol="1" anchor="b" anchorCtr="0" compatLnSpc="1">
            <a:prstTxWarp prst="textNoShape">
              <a:avLst/>
            </a:prstTxWarp>
          </a:bodyPr>
          <a:lstStyle>
            <a:lvl1pPr algn="r" defTabSz="939351">
              <a:defRPr sz="1100">
                <a:latin typeface="Arial" pitchFamily="34" charset="0"/>
                <a:ea typeface="ＭＳ Ｐゴシック" pitchFamily="34" charset="-128"/>
                <a:cs typeface="+mn-cs"/>
              </a:defRPr>
            </a:lvl1pPr>
          </a:lstStyle>
          <a:p>
            <a:pPr>
              <a:defRPr/>
            </a:pPr>
            <a:fld id="{0D9A7874-8D8A-422F-85F1-03EECE24A8F1}" type="slidenum">
              <a:rPr lang="en-US"/>
              <a:pPr>
                <a:defRPr/>
              </a:pPr>
              <a:t>‹#›</a:t>
            </a:fld>
            <a:endParaRPr lang="en-US"/>
          </a:p>
        </p:txBody>
      </p:sp>
    </p:spTree>
    <p:extLst>
      <p:ext uri="{BB962C8B-B14F-4D97-AF65-F5344CB8AC3E}">
        <p14:creationId xmlns:p14="http://schemas.microsoft.com/office/powerpoint/2010/main" val="391033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p:txBody>
          <a:bodyPr/>
          <a:lstStyle/>
          <a:p>
            <a:pPr defTabSz="936492">
              <a:defRPr/>
            </a:pPr>
            <a:fld id="{205319B0-3A6A-45DB-BB21-6A081FD7A592}" type="slidenum">
              <a:rPr lang="en-US" smtClean="0">
                <a:solidFill>
                  <a:prstClr val="black"/>
                </a:solidFill>
                <a:latin typeface="Arial" charset="0"/>
              </a:rPr>
              <a:pPr defTabSz="936492">
                <a:defRPr/>
              </a:pPr>
              <a:t>1</a:t>
            </a:fld>
            <a:endParaRPr lang="en-US" smtClean="0">
              <a:solidFill>
                <a:prstClr val="black"/>
              </a:solidFill>
              <a:latin typeface="Arial" charset="0"/>
            </a:endParaRPr>
          </a:p>
        </p:txBody>
      </p:sp>
      <p:sp>
        <p:nvSpPr>
          <p:cNvPr id="136194" name="Rectangle 2"/>
          <p:cNvSpPr>
            <a:spLocks noGrp="1" noRot="1" noChangeAspect="1" noChangeArrowheads="1" noTextEdit="1"/>
          </p:cNvSpPr>
          <p:nvPr>
            <p:ph type="sldImg"/>
          </p:nvPr>
        </p:nvSpPr>
        <p:spPr>
          <a:xfrm>
            <a:off x="1198563" y="701675"/>
            <a:ext cx="4689475" cy="3516313"/>
          </a:xfrm>
          <a:ln/>
        </p:spPr>
      </p:sp>
      <p:sp>
        <p:nvSpPr>
          <p:cNvPr id="136195" name="Rectangle 3"/>
          <p:cNvSpPr>
            <a:spLocks noGrp="1" noChangeArrowheads="1"/>
          </p:cNvSpPr>
          <p:nvPr>
            <p:ph type="body" idx="1"/>
          </p:nvPr>
        </p:nvSpPr>
        <p:spPr>
          <a:xfrm>
            <a:off x="706438" y="4448175"/>
            <a:ext cx="5664200" cy="4214813"/>
          </a:xfrm>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469615" eaLnBrk="1" fontAlgn="auto" hangingPunct="1">
              <a:spcBef>
                <a:spcPts val="0"/>
              </a:spcBef>
              <a:spcAft>
                <a:spcPts val="0"/>
              </a:spcAft>
              <a:defRPr/>
            </a:pPr>
            <a:r>
              <a:rPr lang="en-US" dirty="0" smtClean="0"/>
              <a:t>This is a photo of a woman signing a poster that features a photo and the name (unreadable) of a young boy who had been shot or killed.  The woman is frowning and focused on writing a message on the poster.  In the background are other people  milling about the area.</a:t>
            </a:r>
            <a:endParaRPr lang="en-US" dirty="0"/>
          </a:p>
        </p:txBody>
      </p:sp>
      <p:sp>
        <p:nvSpPr>
          <p:cNvPr id="4" name="Slide Number Placeholder 3"/>
          <p:cNvSpPr>
            <a:spLocks noGrp="1"/>
          </p:cNvSpPr>
          <p:nvPr>
            <p:ph type="sldNum" sz="quarter" idx="5"/>
          </p:nvPr>
        </p:nvSpPr>
        <p:spPr/>
        <p:txBody>
          <a:bodyPr/>
          <a:lstStyle/>
          <a:p>
            <a:pPr>
              <a:defRPr/>
            </a:pPr>
            <a:fld id="{54DD709D-DB34-4D0F-B60D-9C43F016E8FB}"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101</a:t>
            </a:fld>
            <a:endParaRPr lang="en-US"/>
          </a:p>
        </p:txBody>
      </p:sp>
    </p:spTree>
    <p:extLst>
      <p:ext uri="{BB962C8B-B14F-4D97-AF65-F5344CB8AC3E}">
        <p14:creationId xmlns:p14="http://schemas.microsoft.com/office/powerpoint/2010/main" val="5277430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102</a:t>
            </a:fld>
            <a:endParaRPr lang="en-US"/>
          </a:p>
        </p:txBody>
      </p:sp>
    </p:spTree>
    <p:extLst>
      <p:ext uri="{BB962C8B-B14F-4D97-AF65-F5344CB8AC3E}">
        <p14:creationId xmlns:p14="http://schemas.microsoft.com/office/powerpoint/2010/main" val="24310199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103</a:t>
            </a:fld>
            <a:endParaRPr lang="en-US"/>
          </a:p>
        </p:txBody>
      </p:sp>
    </p:spTree>
    <p:extLst>
      <p:ext uri="{BB962C8B-B14F-4D97-AF65-F5344CB8AC3E}">
        <p14:creationId xmlns:p14="http://schemas.microsoft.com/office/powerpoint/2010/main" val="6612923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104</a:t>
            </a:fld>
            <a:endParaRPr lang="en-US"/>
          </a:p>
        </p:txBody>
      </p:sp>
    </p:spTree>
    <p:extLst>
      <p:ext uri="{BB962C8B-B14F-4D97-AF65-F5344CB8AC3E}">
        <p14:creationId xmlns:p14="http://schemas.microsoft.com/office/powerpoint/2010/main" val="24568141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105</a:t>
            </a:fld>
            <a:endParaRPr lang="en-US"/>
          </a:p>
        </p:txBody>
      </p:sp>
    </p:spTree>
    <p:extLst>
      <p:ext uri="{BB962C8B-B14F-4D97-AF65-F5344CB8AC3E}">
        <p14:creationId xmlns:p14="http://schemas.microsoft.com/office/powerpoint/2010/main" val="18676235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106</a:t>
            </a:fld>
            <a:endParaRPr lang="en-US"/>
          </a:p>
        </p:txBody>
      </p:sp>
    </p:spTree>
    <p:extLst>
      <p:ext uri="{BB962C8B-B14F-4D97-AF65-F5344CB8AC3E}">
        <p14:creationId xmlns:p14="http://schemas.microsoft.com/office/powerpoint/2010/main" val="4322956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107</a:t>
            </a:fld>
            <a:endParaRPr lang="en-US"/>
          </a:p>
        </p:txBody>
      </p:sp>
    </p:spTree>
    <p:extLst>
      <p:ext uri="{BB962C8B-B14F-4D97-AF65-F5344CB8AC3E}">
        <p14:creationId xmlns:p14="http://schemas.microsoft.com/office/powerpoint/2010/main" val="4322956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108</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109</a:t>
            </a:fld>
            <a:endParaRPr lang="en-US"/>
          </a:p>
        </p:txBody>
      </p:sp>
    </p:spTree>
    <p:extLst>
      <p:ext uri="{BB962C8B-B14F-4D97-AF65-F5344CB8AC3E}">
        <p14:creationId xmlns:p14="http://schemas.microsoft.com/office/powerpoint/2010/main" val="398367423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110</a:t>
            </a:fld>
            <a:endParaRPr lang="en-US"/>
          </a:p>
        </p:txBody>
      </p:sp>
    </p:spTree>
    <p:extLst>
      <p:ext uri="{BB962C8B-B14F-4D97-AF65-F5344CB8AC3E}">
        <p14:creationId xmlns:p14="http://schemas.microsoft.com/office/powerpoint/2010/main" val="102737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an old, middle ages dungeon where with bars where they often used to put people with plague to isolate them and let them die.  They did not isolate these people due to their contagion – instead, they were isolating them believing them to be morally corrupt people who they sent to the dungeons for punishment.</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11</a:t>
            </a:fld>
            <a:endParaRPr lang="en-US" dirty="0"/>
          </a:p>
        </p:txBody>
      </p:sp>
    </p:spTree>
    <p:extLst>
      <p:ext uri="{BB962C8B-B14F-4D97-AF65-F5344CB8AC3E}">
        <p14:creationId xmlns:p14="http://schemas.microsoft.com/office/powerpoint/2010/main" val="27854224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111</a:t>
            </a:fld>
            <a:endParaRPr lang="en-US"/>
          </a:p>
        </p:txBody>
      </p:sp>
    </p:spTree>
    <p:extLst>
      <p:ext uri="{BB962C8B-B14F-4D97-AF65-F5344CB8AC3E}">
        <p14:creationId xmlns:p14="http://schemas.microsoft.com/office/powerpoint/2010/main" val="17703697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last slide and is either a sunset or a sun rise, taken very early in the a.m. or very late just </a:t>
            </a:r>
            <a:r>
              <a:rPr lang="en-US" dirty="0" err="1" smtClean="0"/>
              <a:t>befor</a:t>
            </a:r>
            <a:r>
              <a:rPr lang="en-US" dirty="0" smtClean="0"/>
              <a:t> the sun goes down.  Most of the focus is on the gray and orange sky with just a bit of </a:t>
            </a:r>
            <a:r>
              <a:rPr lang="en-US" dirty="0" err="1" smtClean="0"/>
              <a:t>treescape</a:t>
            </a:r>
            <a:r>
              <a:rPr lang="en-US" dirty="0" smtClean="0"/>
              <a:t> at the bottom of the slide.  There are three birds flying in the slide.  Two have their wings open and pointed down and look like “eyes” and the third is flying under these two with its wings fully extended and pointed up and appear as a “mouth”.  The birds in the photo appear to have created a “smiley face” by the virtue of their position and their wing positions.</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112</a:t>
            </a:fld>
            <a:endParaRPr lang="en-US"/>
          </a:p>
        </p:txBody>
      </p:sp>
    </p:spTree>
    <p:extLst>
      <p:ext uri="{BB962C8B-B14F-4D97-AF65-F5344CB8AC3E}">
        <p14:creationId xmlns:p14="http://schemas.microsoft.com/office/powerpoint/2010/main" val="314286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3" name="Slide Image Placeholder 1"/>
          <p:cNvSpPr>
            <a:spLocks noGrp="1" noRot="1" noChangeAspect="1" noTextEdit="1"/>
          </p:cNvSpPr>
          <p:nvPr>
            <p:ph type="sldImg"/>
          </p:nvPr>
        </p:nvSpPr>
        <p:spPr>
          <a:ln/>
        </p:spPr>
      </p:sp>
      <p:sp>
        <p:nvSpPr>
          <p:cNvPr id="1288194" name="Notes Placeholder 2"/>
          <p:cNvSpPr>
            <a:spLocks noGrp="1"/>
          </p:cNvSpPr>
          <p:nvPr>
            <p:ph type="body" idx="1"/>
          </p:nvPr>
        </p:nvSpPr>
        <p:spPr>
          <a:noFill/>
          <a:ln/>
        </p:spPr>
        <p:txBody>
          <a:bodyPr/>
          <a:lstStyle/>
          <a:p>
            <a:r>
              <a:rPr lang="en-US" dirty="0">
                <a:ea typeface="ＭＳ Ｐゴシック" pitchFamily="34" charset="-128"/>
              </a:rPr>
              <a:t>This is a reproduction of a painting from the Middle Ages featuring a middle aged city, teeming with people, and people suffering and dying from the plague, a disease that was originally thought to be something that “morally unclean” people caught.  As we know, science later proved that the plague had absolutely nothing to do with moralism and everything to do with bacteria and disease.</a:t>
            </a:r>
          </a:p>
          <a:p>
            <a:endParaRPr lang="en-US" dirty="0" smtClean="0">
              <a:ea typeface="ＭＳ Ｐゴシック" pitchFamily="34" charset="-128"/>
            </a:endParaRPr>
          </a:p>
        </p:txBody>
      </p:sp>
      <p:sp>
        <p:nvSpPr>
          <p:cNvPr id="95235" name="Slide Number Placeholder 3"/>
          <p:cNvSpPr>
            <a:spLocks noGrp="1"/>
          </p:cNvSpPr>
          <p:nvPr>
            <p:ph type="sldNum" sz="quarter" idx="5"/>
          </p:nvPr>
        </p:nvSpPr>
        <p:spPr/>
        <p:txBody>
          <a:bodyPr/>
          <a:lstStyle/>
          <a:p>
            <a:pPr defTabSz="938080">
              <a:defRPr/>
            </a:pPr>
            <a:fld id="{8DC73111-81A0-4084-A696-60AEA21DCB82}" type="slidenum">
              <a:rPr lang="en-US" smtClean="0">
                <a:latin typeface="Arial" charset="0"/>
              </a:rPr>
              <a:pPr defTabSz="938080">
                <a:defRPr/>
              </a:pPr>
              <a:t>12</a:t>
            </a:fld>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13</a:t>
            </a:fld>
            <a:endParaRPr lang="en-US" dirty="0"/>
          </a:p>
        </p:txBody>
      </p:sp>
    </p:spTree>
    <p:extLst>
      <p:ext uri="{BB962C8B-B14F-4D97-AF65-F5344CB8AC3E}">
        <p14:creationId xmlns:p14="http://schemas.microsoft.com/office/powerpoint/2010/main" val="70939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14</a:t>
            </a:fld>
            <a:endParaRPr lang="en-US" dirty="0"/>
          </a:p>
        </p:txBody>
      </p:sp>
    </p:spTree>
    <p:extLst>
      <p:ext uri="{BB962C8B-B14F-4D97-AF65-F5344CB8AC3E}">
        <p14:creationId xmlns:p14="http://schemas.microsoft.com/office/powerpoint/2010/main" val="213199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a microscope with a header of “Science” at the top of the slide.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15</a:t>
            </a:fld>
            <a:endParaRPr lang="en-US" dirty="0"/>
          </a:p>
        </p:txBody>
      </p:sp>
    </p:spTree>
    <p:extLst>
      <p:ext uri="{BB962C8B-B14F-4D97-AF65-F5344CB8AC3E}">
        <p14:creationId xmlns:p14="http://schemas.microsoft.com/office/powerpoint/2010/main" val="1521748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photo of a microscope with the header “Scientific Approach” at the top of the slide.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16</a:t>
            </a:fld>
            <a:endParaRPr lang="en-US" dirty="0"/>
          </a:p>
        </p:txBody>
      </p:sp>
    </p:spTree>
    <p:extLst>
      <p:ext uri="{BB962C8B-B14F-4D97-AF65-F5344CB8AC3E}">
        <p14:creationId xmlns:p14="http://schemas.microsoft.com/office/powerpoint/2010/main" val="208652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Chicago and Bangladesh, side by side.  Both maps are colored with red clusters.  In Chicago’s map, it’s clusters of violence, shootings and killings.  In Bangladesh’s map, it’s clusters of cholera outbreak.  The point of the slide is to show the clustering pattern in violence mimics that of cholera, a contagious disease.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17</a:t>
            </a:fld>
            <a:endParaRPr lang="en-US" dirty="0"/>
          </a:p>
        </p:txBody>
      </p:sp>
    </p:spTree>
    <p:extLst>
      <p:ext uri="{BB962C8B-B14F-4D97-AF65-F5344CB8AC3E}">
        <p14:creationId xmlns:p14="http://schemas.microsoft.com/office/powerpoint/2010/main" val="270233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p:txBody>
          <a:bodyPr/>
          <a:lstStyle/>
          <a:p>
            <a:pPr defTabSz="936492">
              <a:defRPr/>
            </a:pPr>
            <a:fld id="{25365473-58EA-4E12-ACE3-6109443FE4EA}" type="slidenum">
              <a:rPr lang="en-US" smtClean="0">
                <a:latin typeface="Arial" charset="0"/>
              </a:rPr>
              <a:pPr defTabSz="936492">
                <a:defRPr/>
              </a:pPr>
              <a:t>18</a:t>
            </a:fld>
            <a:endParaRPr lang="en-US" dirty="0" smtClean="0">
              <a:latin typeface="Arial" charset="0"/>
            </a:endParaRPr>
          </a:p>
        </p:txBody>
      </p:sp>
      <p:sp>
        <p:nvSpPr>
          <p:cNvPr id="1280002" name="Rectangle 2"/>
          <p:cNvSpPr>
            <a:spLocks noGrp="1" noRot="1" noChangeAspect="1" noChangeArrowheads="1" noTextEdit="1"/>
          </p:cNvSpPr>
          <p:nvPr>
            <p:ph type="sldImg"/>
          </p:nvPr>
        </p:nvSpPr>
        <p:spPr>
          <a:xfrm>
            <a:off x="1203325" y="701675"/>
            <a:ext cx="4683125" cy="3513138"/>
          </a:xfrm>
          <a:ln/>
        </p:spPr>
      </p:sp>
      <p:sp>
        <p:nvSpPr>
          <p:cNvPr id="1280003" name="Rectangle 3"/>
          <p:cNvSpPr>
            <a:spLocks noGrp="1" noChangeArrowheads="1"/>
          </p:cNvSpPr>
          <p:nvPr>
            <p:ph type="body" idx="1"/>
          </p:nvPr>
        </p:nvSpPr>
        <p:spPr>
          <a:xfrm>
            <a:off x="706438" y="4448175"/>
            <a:ext cx="5664200" cy="4214813"/>
          </a:xfrm>
          <a:noFill/>
          <a:ln/>
        </p:spPr>
        <p:txBody>
          <a:bodyPr/>
          <a:lstStyle/>
          <a:p>
            <a:pPr eaLnBrk="1" hangingPunct="1"/>
            <a:r>
              <a:rPr lang="en-GB" dirty="0">
                <a:ea typeface="ＭＳ Ｐゴシック" pitchFamily="34" charset="-128"/>
              </a:rPr>
              <a:t>This is a graph that spans the timeframe from 1950 to 2000 and shows an increased line, almost double, with a few peaks and valleys from the 70s through the 90s showing the number of killings in the US.  The number of killings in 2000 are almost double the number in 1950.  The purpose of the slide is to illustrate the “waves” of violence that have occurred throughout the US over the last 60 years and the “wave” that follows much of the same epidemic patterns of contagious diseases.</a:t>
            </a:r>
          </a:p>
          <a:p>
            <a:pPr eaLnBrk="1" hangingPunct="1"/>
            <a:endParaRPr lang="en-GB" dirty="0"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stick figure of one person on this slide.  It represents “Patient Zero” in the continuum of epidemiology.</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19</a:t>
            </a:fld>
            <a:endParaRPr lang="en-US" dirty="0"/>
          </a:p>
        </p:txBody>
      </p:sp>
    </p:spTree>
    <p:extLst>
      <p:ext uri="{BB962C8B-B14F-4D97-AF65-F5344CB8AC3E}">
        <p14:creationId xmlns:p14="http://schemas.microsoft.com/office/powerpoint/2010/main" val="408746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p:txBody>
          <a:bodyPr/>
          <a:lstStyle/>
          <a:p>
            <a:pPr defTabSz="936492">
              <a:defRPr/>
            </a:pPr>
            <a:fld id="{205319B0-3A6A-45DB-BB21-6A081FD7A592}" type="slidenum">
              <a:rPr lang="en-US" smtClean="0">
                <a:solidFill>
                  <a:prstClr val="black"/>
                </a:solidFill>
                <a:latin typeface="Arial" charset="0"/>
              </a:rPr>
              <a:pPr defTabSz="936492">
                <a:defRPr/>
              </a:pPr>
              <a:t>2</a:t>
            </a:fld>
            <a:endParaRPr lang="en-US" smtClean="0">
              <a:solidFill>
                <a:prstClr val="black"/>
              </a:solidFill>
              <a:latin typeface="Arial" charset="0"/>
            </a:endParaRPr>
          </a:p>
        </p:txBody>
      </p:sp>
      <p:sp>
        <p:nvSpPr>
          <p:cNvPr id="136194" name="Rectangle 2"/>
          <p:cNvSpPr>
            <a:spLocks noGrp="1" noRot="1" noChangeAspect="1" noChangeArrowheads="1" noTextEdit="1"/>
          </p:cNvSpPr>
          <p:nvPr>
            <p:ph type="sldImg"/>
          </p:nvPr>
        </p:nvSpPr>
        <p:spPr>
          <a:xfrm>
            <a:off x="1198563" y="701675"/>
            <a:ext cx="4689475" cy="3516313"/>
          </a:xfrm>
          <a:ln/>
        </p:spPr>
      </p:sp>
      <p:sp>
        <p:nvSpPr>
          <p:cNvPr id="136195" name="Rectangle 3"/>
          <p:cNvSpPr>
            <a:spLocks noGrp="1" noChangeArrowheads="1"/>
          </p:cNvSpPr>
          <p:nvPr>
            <p:ph type="body" idx="1"/>
          </p:nvPr>
        </p:nvSpPr>
        <p:spPr>
          <a:xfrm>
            <a:off x="706438" y="4448175"/>
            <a:ext cx="5664200" cy="4214813"/>
          </a:xfrm>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illustration of that same Patient Zero stick figure, with an arrow pointed to the right and another stick figure just to the right of the arrow, indicating patient zero is transmitting to one additional person</a:t>
            </a:r>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20</a:t>
            </a:fld>
            <a:endParaRPr lang="en-US" dirty="0"/>
          </a:p>
        </p:txBody>
      </p:sp>
    </p:spTree>
    <p:extLst>
      <p:ext uri="{BB962C8B-B14F-4D97-AF65-F5344CB8AC3E}">
        <p14:creationId xmlns:p14="http://schemas.microsoft.com/office/powerpoint/2010/main" val="290649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21</a:t>
            </a:fld>
            <a:endParaRPr lang="en-US" dirty="0"/>
          </a:p>
        </p:txBody>
      </p:sp>
    </p:spTree>
    <p:extLst>
      <p:ext uri="{BB962C8B-B14F-4D97-AF65-F5344CB8AC3E}">
        <p14:creationId xmlns:p14="http://schemas.microsoft.com/office/powerpoint/2010/main" val="408201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22</a:t>
            </a:fld>
            <a:endParaRPr lang="en-US" dirty="0"/>
          </a:p>
        </p:txBody>
      </p:sp>
    </p:spTree>
    <p:extLst>
      <p:ext uri="{BB962C8B-B14F-4D97-AF65-F5344CB8AC3E}">
        <p14:creationId xmlns:p14="http://schemas.microsoft.com/office/powerpoint/2010/main" val="372149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23</a:t>
            </a:fld>
            <a:endParaRPr lang="en-US" dirty="0"/>
          </a:p>
        </p:txBody>
      </p:sp>
    </p:spTree>
    <p:extLst>
      <p:ext uri="{BB962C8B-B14F-4D97-AF65-F5344CB8AC3E}">
        <p14:creationId xmlns:p14="http://schemas.microsoft.com/office/powerpoint/2010/main" val="34883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24</a:t>
            </a:fld>
            <a:endParaRPr lang="en-US" dirty="0"/>
          </a:p>
        </p:txBody>
      </p:sp>
    </p:spTree>
    <p:extLst>
      <p:ext uri="{BB962C8B-B14F-4D97-AF65-F5344CB8AC3E}">
        <p14:creationId xmlns:p14="http://schemas.microsoft.com/office/powerpoint/2010/main" val="48591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cover of a 2012 Institute of Medicine (National Academies) workshop, a forum on global violence prevention, which uses the same stick figures connected to show the spread of violence.  Gary Slutkin has a chapter in this book and was a presenter/organizer of this workshop that focused on the contagious nature of violence.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25</a:t>
            </a:fld>
            <a:endParaRPr lang="en-US" dirty="0"/>
          </a:p>
        </p:txBody>
      </p:sp>
    </p:spTree>
    <p:extLst>
      <p:ext uri="{BB962C8B-B14F-4D97-AF65-F5344CB8AC3E}">
        <p14:creationId xmlns:p14="http://schemas.microsoft.com/office/powerpoint/2010/main" val="72281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26</a:t>
            </a:fld>
            <a:endParaRPr lang="en-US" dirty="0"/>
          </a:p>
        </p:txBody>
      </p:sp>
    </p:spTree>
    <p:extLst>
      <p:ext uri="{BB962C8B-B14F-4D97-AF65-F5344CB8AC3E}">
        <p14:creationId xmlns:p14="http://schemas.microsoft.com/office/powerpoint/2010/main" val="371447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27</a:t>
            </a:fld>
            <a:endParaRPr lang="en-US" dirty="0"/>
          </a:p>
        </p:txBody>
      </p:sp>
    </p:spTree>
    <p:extLst>
      <p:ext uri="{BB962C8B-B14F-4D97-AF65-F5344CB8AC3E}">
        <p14:creationId xmlns:p14="http://schemas.microsoft.com/office/powerpoint/2010/main" val="2531042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29</a:t>
            </a:fld>
            <a:endParaRPr lang="en-US" dirty="0"/>
          </a:p>
        </p:txBody>
      </p:sp>
    </p:spTree>
    <p:extLst>
      <p:ext uri="{BB962C8B-B14F-4D97-AF65-F5344CB8AC3E}">
        <p14:creationId xmlns:p14="http://schemas.microsoft.com/office/powerpoint/2010/main" val="83044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the two men taken from the perspective of someone walking behind them.  Both men are dressed in suits and both men have their heads down and their hands clasped behind their backs while they walk and talk.  Following about 2 feet behind them is a little boy, about 3 years old, who is mimicking their walk, complete with his head down and his hands clasped behind his back.  The focus of this slide is the brain’s copying of behavior we witness, our desire to “fit in” and be like everyone else.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30</a:t>
            </a:fld>
            <a:endParaRPr lang="en-US" dirty="0"/>
          </a:p>
        </p:txBody>
      </p:sp>
    </p:spTree>
    <p:extLst>
      <p:ext uri="{BB962C8B-B14F-4D97-AF65-F5344CB8AC3E}">
        <p14:creationId xmlns:p14="http://schemas.microsoft.com/office/powerpoint/2010/main" val="4283630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representation of how two people’s brain’s might interact with each other.  </a:t>
            </a:r>
          </a:p>
          <a:p>
            <a:endParaRPr lang="en-US" dirty="0"/>
          </a:p>
          <a:p>
            <a:r>
              <a:rPr lang="en-US" dirty="0"/>
              <a:t>This slide is titled Brain Circuits for Copying and consists of a diagram based on two circles, one at the top of the slide and the other at the bottom of the slide.  The circle at the top represents Agent A.  The circle at the bottom represents Agent B. The beliefs, desires of Agent A lead to representation of self-generated action, Agent A then executes the action.  Agent B receives the social signals from Agent A, continues the process of representing the observed action, estimates the social consequences and then reinforces the model by adopting those beliefs and desires to be Agent B’s own and the cycle continues back to Agent A, reinforcing the interaction between the two agents.</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31</a:t>
            </a:fld>
            <a:endParaRPr lang="en-US"/>
          </a:p>
        </p:txBody>
      </p:sp>
    </p:spTree>
    <p:extLst>
      <p:ext uri="{BB962C8B-B14F-4D97-AF65-F5344CB8AC3E}">
        <p14:creationId xmlns:p14="http://schemas.microsoft.com/office/powerpoint/2010/main" val="3221896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focused on the observation/witnessing of violence.  There is a drawing of a male face with the brain highlighted in the drawing.  The observation/witnessing focus on the brain is marked in the drawing, illustrating what part of the brain is affected by this behavior.</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32</a:t>
            </a:fld>
            <a:endParaRPr lang="en-US"/>
          </a:p>
        </p:txBody>
      </p:sp>
    </p:spTree>
    <p:extLst>
      <p:ext uri="{BB962C8B-B14F-4D97-AF65-F5344CB8AC3E}">
        <p14:creationId xmlns:p14="http://schemas.microsoft.com/office/powerpoint/2010/main" val="408738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33</a:t>
            </a:fld>
            <a:endParaRPr lang="en-US"/>
          </a:p>
        </p:txBody>
      </p:sp>
    </p:spTree>
    <p:extLst>
      <p:ext uri="{BB962C8B-B14F-4D97-AF65-F5344CB8AC3E}">
        <p14:creationId xmlns:p14="http://schemas.microsoft.com/office/powerpoint/2010/main" val="3083861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34</a:t>
            </a:fld>
            <a:endParaRPr lang="en-US"/>
          </a:p>
        </p:txBody>
      </p:sp>
    </p:spTree>
    <p:extLst>
      <p:ext uri="{BB962C8B-B14F-4D97-AF65-F5344CB8AC3E}">
        <p14:creationId xmlns:p14="http://schemas.microsoft.com/office/powerpoint/2010/main" val="289661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35</a:t>
            </a:fld>
            <a:endParaRPr lang="en-US"/>
          </a:p>
        </p:txBody>
      </p:sp>
    </p:spTree>
    <p:extLst>
      <p:ext uri="{BB962C8B-B14F-4D97-AF65-F5344CB8AC3E}">
        <p14:creationId xmlns:p14="http://schemas.microsoft.com/office/powerpoint/2010/main" val="1237562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consists of two photos, one adult male with his tongue sticking out and the other a baby looking up with his tongue sticking out.  The focus of the slide is on the copying, or mimicking behavior, even with babies.  The brain is hardwired to want approval from others.</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36</a:t>
            </a:fld>
            <a:endParaRPr lang="en-US"/>
          </a:p>
        </p:txBody>
      </p:sp>
    </p:spTree>
    <p:extLst>
      <p:ext uri="{BB962C8B-B14F-4D97-AF65-F5344CB8AC3E}">
        <p14:creationId xmlns:p14="http://schemas.microsoft.com/office/powerpoint/2010/main" val="1880472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slide ads the same two characters in alternate poses….this time the man is opening his mouth as if to yawn and the baby is opening his mouth as if to yawn.</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37</a:t>
            </a:fld>
            <a:endParaRPr lang="en-US"/>
          </a:p>
        </p:txBody>
      </p:sp>
    </p:spTree>
    <p:extLst>
      <p:ext uri="{BB962C8B-B14F-4D97-AF65-F5344CB8AC3E}">
        <p14:creationId xmlns:p14="http://schemas.microsoft.com/office/powerpoint/2010/main" val="3427477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adds a third set of photos using the same characters once again.  In this photo the man is holding his breath and puffing out his cheeks.  The baby is also holding his breath and puffing out his cheeks.  </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38</a:t>
            </a:fld>
            <a:endParaRPr lang="en-US"/>
          </a:p>
        </p:txBody>
      </p:sp>
    </p:spTree>
    <p:extLst>
      <p:ext uri="{BB962C8B-B14F-4D97-AF65-F5344CB8AC3E}">
        <p14:creationId xmlns:p14="http://schemas.microsoft.com/office/powerpoint/2010/main" val="1536408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photo of a 4-5 year old boy wearing a toy police helmet and pointing a toy pistol at the photographer.  The boy appears to have a belt with handcuffs like police wear as well.  The boy is smiling.</a:t>
            </a:r>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39</a:t>
            </a:fld>
            <a:endParaRPr lang="en-US"/>
          </a:p>
        </p:txBody>
      </p:sp>
    </p:spTree>
    <p:extLst>
      <p:ext uri="{BB962C8B-B14F-4D97-AF65-F5344CB8AC3E}">
        <p14:creationId xmlns:p14="http://schemas.microsoft.com/office/powerpoint/2010/main" val="271109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photo of eight children, one of whom is pointing what appears to be a short-barrel machine gun and looking through its scope while the other kids around the child are holding up their two fingers in “V”s….the universal “peace” sign.</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40</a:t>
            </a:fld>
            <a:endParaRPr lang="en-US"/>
          </a:p>
        </p:txBody>
      </p:sp>
    </p:spTree>
    <p:extLst>
      <p:ext uri="{BB962C8B-B14F-4D97-AF65-F5344CB8AC3E}">
        <p14:creationId xmlns:p14="http://schemas.microsoft.com/office/powerpoint/2010/main" val="39521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of four girls, all of whom are between the ages of 16 and 20 and who appear to be fighting.  One girl has her right leg hitched up as if she is in the process of kicking the other girl and the girl who appears to be getting kicked is being held back from retaliating by one of the other girls.  The girls look angry and mean.</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41</a:t>
            </a:fld>
            <a:endParaRPr lang="en-US"/>
          </a:p>
        </p:txBody>
      </p:sp>
    </p:spTree>
    <p:extLst>
      <p:ext uri="{BB962C8B-B14F-4D97-AF65-F5344CB8AC3E}">
        <p14:creationId xmlns:p14="http://schemas.microsoft.com/office/powerpoint/2010/main" val="3541568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four men, in their 20s and 30s, all wearing gray t-shirts and plaid kilts and dark knee high socks.  </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42</a:t>
            </a:fld>
            <a:endParaRPr lang="en-US"/>
          </a:p>
        </p:txBody>
      </p:sp>
    </p:spTree>
    <p:extLst>
      <p:ext uri="{BB962C8B-B14F-4D97-AF65-F5344CB8AC3E}">
        <p14:creationId xmlns:p14="http://schemas.microsoft.com/office/powerpoint/2010/main" val="2804441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three males with no shirts, one is facing the photographer and the other two have their backs to the photographer.  The one facing the photographer appears to have no </a:t>
            </a:r>
            <a:r>
              <a:rPr lang="en-US" dirty="0" err="1"/>
              <a:t>tatoos</a:t>
            </a:r>
            <a:r>
              <a:rPr lang="en-US" dirty="0"/>
              <a:t>.  The two with their backs to the photographer have multiple </a:t>
            </a:r>
            <a:r>
              <a:rPr lang="en-US" dirty="0" err="1"/>
              <a:t>tatoos</a:t>
            </a:r>
            <a:r>
              <a:rPr lang="en-US" dirty="0"/>
              <a:t> on their backs.</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43</a:t>
            </a:fld>
            <a:endParaRPr lang="en-US"/>
          </a:p>
        </p:txBody>
      </p:sp>
    </p:spTree>
    <p:extLst>
      <p:ext uri="{BB962C8B-B14F-4D97-AF65-F5344CB8AC3E}">
        <p14:creationId xmlns:p14="http://schemas.microsoft.com/office/powerpoint/2010/main" val="1139518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a group of males who appear angry.  All are standing or advancing in a dusty area strewn with rocks that appears to be the Middle East.  Many are in the processing of hurling a rock, others are in the process of picking up rocks, some are watching to see where their rocks hit (somewhere behind the photographer).  The photo is focused on “mob action.”</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44</a:t>
            </a:fld>
            <a:endParaRPr lang="en-US"/>
          </a:p>
        </p:txBody>
      </p:sp>
    </p:spTree>
    <p:extLst>
      <p:ext uri="{BB962C8B-B14F-4D97-AF65-F5344CB8AC3E}">
        <p14:creationId xmlns:p14="http://schemas.microsoft.com/office/powerpoint/2010/main" val="8778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a group of silhouetted people, about 20 in number, who are lined up, single file on a clifftop.  One silhouetted person has just jumped from the cliff and the others appear poised to follow/copy the behavior they have just witnessed.</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45</a:t>
            </a:fld>
            <a:endParaRPr lang="en-US"/>
          </a:p>
        </p:txBody>
      </p:sp>
    </p:spTree>
    <p:extLst>
      <p:ext uri="{BB962C8B-B14F-4D97-AF65-F5344CB8AC3E}">
        <p14:creationId xmlns:p14="http://schemas.microsoft.com/office/powerpoint/2010/main" val="2639101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birds flying in a V formation south for the winter.  </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46</a:t>
            </a:fld>
            <a:endParaRPr lang="en-US"/>
          </a:p>
        </p:txBody>
      </p:sp>
    </p:spTree>
    <p:extLst>
      <p:ext uri="{BB962C8B-B14F-4D97-AF65-F5344CB8AC3E}">
        <p14:creationId xmlns:p14="http://schemas.microsoft.com/office/powerpoint/2010/main" val="4061630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focused on the observation/witnessing of violence.  There is a drawing of a male face with the brain highlighted in the drawing.  The observation/witnessing focus on the brain is marked in the drawing, illustrating what part of the brain is affected by this behavior.</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47</a:t>
            </a:fld>
            <a:endParaRPr lang="en-US"/>
          </a:p>
        </p:txBody>
      </p:sp>
    </p:spTree>
    <p:extLst>
      <p:ext uri="{BB962C8B-B14F-4D97-AF65-F5344CB8AC3E}">
        <p14:creationId xmlns:p14="http://schemas.microsoft.com/office/powerpoint/2010/main" val="15959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slide with the same drawing as the one prior, but the addition of pain centers highlighted in the brain.  The two main pain centers of the brain are the cortical and the dopamine.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48</a:t>
            </a:fld>
            <a:endParaRPr lang="en-US"/>
          </a:p>
        </p:txBody>
      </p:sp>
    </p:spTree>
    <p:extLst>
      <p:ext uri="{BB962C8B-B14F-4D97-AF65-F5344CB8AC3E}">
        <p14:creationId xmlns:p14="http://schemas.microsoft.com/office/powerpoint/2010/main" val="917624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the same slide as the previous two with the addition of the limbic center of the brain identified as to link with witnessing trauma.</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49</a:t>
            </a:fld>
            <a:endParaRPr lang="en-US"/>
          </a:p>
        </p:txBody>
      </p:sp>
    </p:spTree>
    <p:extLst>
      <p:ext uri="{BB962C8B-B14F-4D97-AF65-F5344CB8AC3E}">
        <p14:creationId xmlns:p14="http://schemas.microsoft.com/office/powerpoint/2010/main" val="2524848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that appears to have been taken in the Middle East of a group of men who are gathered in a heavily damaged section of a city.  The dominant person in the photograph is a man in a red jacket who appears to be swinging a long 2x4 and the group of males seems poised to attack someone or something off camera.  </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50</a:t>
            </a:fld>
            <a:endParaRPr lang="en-US"/>
          </a:p>
        </p:txBody>
      </p:sp>
    </p:spTree>
    <p:extLst>
      <p:ext uri="{BB962C8B-B14F-4D97-AF65-F5344CB8AC3E}">
        <p14:creationId xmlns:p14="http://schemas.microsoft.com/office/powerpoint/2010/main" val="323361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51</a:t>
            </a:fld>
            <a:endParaRPr lang="en-US"/>
          </a:p>
        </p:txBody>
      </p:sp>
    </p:spTree>
    <p:extLst>
      <p:ext uri="{BB962C8B-B14F-4D97-AF65-F5344CB8AC3E}">
        <p14:creationId xmlns:p14="http://schemas.microsoft.com/office/powerpoint/2010/main" val="4249404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52</a:t>
            </a:fld>
            <a:endParaRPr lang="en-US"/>
          </a:p>
        </p:txBody>
      </p:sp>
    </p:spTree>
    <p:extLst>
      <p:ext uri="{BB962C8B-B14F-4D97-AF65-F5344CB8AC3E}">
        <p14:creationId xmlns:p14="http://schemas.microsoft.com/office/powerpoint/2010/main" val="3047069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53</a:t>
            </a:fld>
            <a:endParaRPr lang="en-US"/>
          </a:p>
        </p:txBody>
      </p:sp>
    </p:spTree>
    <p:extLst>
      <p:ext uri="{BB962C8B-B14F-4D97-AF65-F5344CB8AC3E}">
        <p14:creationId xmlns:p14="http://schemas.microsoft.com/office/powerpoint/2010/main" val="3046458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54</a:t>
            </a:fld>
            <a:endParaRPr lang="en-US"/>
          </a:p>
        </p:txBody>
      </p:sp>
    </p:spTree>
    <p:extLst>
      <p:ext uri="{BB962C8B-B14F-4D97-AF65-F5344CB8AC3E}">
        <p14:creationId xmlns:p14="http://schemas.microsoft.com/office/powerpoint/2010/main" val="2898778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55</a:t>
            </a:fld>
            <a:endParaRPr lang="en-US"/>
          </a:p>
        </p:txBody>
      </p:sp>
    </p:spTree>
    <p:extLst>
      <p:ext uri="{BB962C8B-B14F-4D97-AF65-F5344CB8AC3E}">
        <p14:creationId xmlns:p14="http://schemas.microsoft.com/office/powerpoint/2010/main" val="3220526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1" name="Slide Image Placeholder 1"/>
          <p:cNvSpPr>
            <a:spLocks noGrp="1" noRot="1" noChangeAspect="1" noTextEdit="1"/>
          </p:cNvSpPr>
          <p:nvPr>
            <p:ph type="sldImg"/>
          </p:nvPr>
        </p:nvSpPr>
        <p:spPr>
          <a:ln/>
        </p:spPr>
      </p:sp>
      <p:sp>
        <p:nvSpPr>
          <p:cNvPr id="1351682" name="Notes Placeholder 2"/>
          <p:cNvSpPr>
            <a:spLocks noGrp="1"/>
          </p:cNvSpPr>
          <p:nvPr>
            <p:ph type="body" idx="1"/>
          </p:nvPr>
        </p:nvSpPr>
        <p:spPr>
          <a:noFill/>
          <a:ln/>
        </p:spPr>
        <p:txBody>
          <a:bodyPr/>
          <a:lstStyle/>
          <a:p>
            <a:r>
              <a:rPr lang="en-US" dirty="0">
                <a:ea typeface="ＭＳ Ｐゴシック" pitchFamily="34" charset="-128"/>
              </a:rPr>
              <a:t>This slide contains a graph.  Along the x access is violence; along the y access is Exposure to violence.  Contrary to most graphs with the exposure to violence </a:t>
            </a:r>
            <a:r>
              <a:rPr lang="en-US" dirty="0" smtClean="0">
                <a:ea typeface="ＭＳ Ｐゴシック" pitchFamily="34" charset="-128"/>
              </a:rPr>
              <a:t>increasing as one moves up the y access, this exposure measure to violence has an arrow pointed down the y access.  No violence, no exposure to violence is at the 0,0 coordinates of the graph. The </a:t>
            </a:r>
            <a:r>
              <a:rPr lang="en-US" dirty="0">
                <a:ea typeface="ＭＳ Ｐゴシック" pitchFamily="34" charset="-128"/>
              </a:rPr>
              <a:t>graph shows a shaded gray arc that stretches from the top of the y access to the right edge of the x access.  A dotted red straight line with an arrow at the end bisects the gray shading at about a 45% angle.   </a:t>
            </a:r>
          </a:p>
        </p:txBody>
      </p:sp>
      <p:sp>
        <p:nvSpPr>
          <p:cNvPr id="262147" name="Slide Number Placeholder 3"/>
          <p:cNvSpPr>
            <a:spLocks noGrp="1"/>
          </p:cNvSpPr>
          <p:nvPr>
            <p:ph type="sldNum" sz="quarter" idx="5"/>
          </p:nvPr>
        </p:nvSpPr>
        <p:spPr/>
        <p:txBody>
          <a:bodyPr/>
          <a:lstStyle/>
          <a:p>
            <a:pPr defTabSz="938080">
              <a:defRPr/>
            </a:pPr>
            <a:fld id="{7A040682-428D-4B01-87B1-A0107E3C6BB6}" type="slidenum">
              <a:rPr lang="en-US" smtClean="0">
                <a:latin typeface="Arial" charset="0"/>
              </a:rPr>
              <a:pPr defTabSz="938080">
                <a:defRPr/>
              </a:pPr>
              <a:t>56</a:t>
            </a:fld>
            <a:endParaRPr 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t>
            </a:r>
            <a:r>
              <a:rPr lang="en-US" dirty="0" smtClean="0"/>
              <a:t>shows an entire community of stick figures surrounded by arrows.  At the top of the slide in blue is the phrase “Multiple Exposures” and at the bottom of the slide in blue is the phrase “Multiple Events”.  The arrows surround the community of stick figures in two/three rings and reinforce the notion that multiple exposures lead to multiple events.  More exposure means more violence.    </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57</a:t>
            </a:fld>
            <a:endParaRPr lang="en-US"/>
          </a:p>
        </p:txBody>
      </p:sp>
    </p:spTree>
    <p:extLst>
      <p:ext uri="{BB962C8B-B14F-4D97-AF65-F5344CB8AC3E}">
        <p14:creationId xmlns:p14="http://schemas.microsoft.com/office/powerpoint/2010/main" val="1016045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p:txBody>
          <a:bodyPr/>
          <a:lstStyle/>
          <a:p>
            <a:pPr defTabSz="936492">
              <a:defRPr/>
            </a:pPr>
            <a:fld id="{C0BA0065-218C-4693-BE11-5D311160F3B8}" type="slidenum">
              <a:rPr lang="en-US" smtClean="0">
                <a:latin typeface="Arial" charset="0"/>
              </a:rPr>
              <a:pPr defTabSz="936492">
                <a:defRPr/>
              </a:pPr>
              <a:t>58</a:t>
            </a:fld>
            <a:endParaRPr lang="en-US" smtClean="0">
              <a:latin typeface="Arial" charset="0"/>
            </a:endParaRPr>
          </a:p>
        </p:txBody>
      </p:sp>
      <p:sp>
        <p:nvSpPr>
          <p:cNvPr id="1354754" name="Rectangle 2"/>
          <p:cNvSpPr>
            <a:spLocks noGrp="1" noRot="1" noChangeAspect="1" noChangeArrowheads="1" noTextEdit="1"/>
          </p:cNvSpPr>
          <p:nvPr>
            <p:ph type="sldImg"/>
          </p:nvPr>
        </p:nvSpPr>
        <p:spPr>
          <a:xfrm>
            <a:off x="1203325" y="701675"/>
            <a:ext cx="4683125" cy="3513138"/>
          </a:xfrm>
          <a:ln/>
        </p:spPr>
      </p:sp>
      <p:sp>
        <p:nvSpPr>
          <p:cNvPr id="1354755" name="Rectangle 3"/>
          <p:cNvSpPr>
            <a:spLocks noGrp="1" noChangeArrowheads="1"/>
          </p:cNvSpPr>
          <p:nvPr>
            <p:ph type="body" idx="1"/>
          </p:nvPr>
        </p:nvSpPr>
        <p:spPr>
          <a:xfrm>
            <a:off x="706438" y="4448175"/>
            <a:ext cx="5664200" cy="4214813"/>
          </a:xfrm>
          <a:noFill/>
          <a:ln/>
        </p:spPr>
        <p:txBody>
          <a:bodyPr/>
          <a:lstStyle/>
          <a:p>
            <a:pPr eaLnBrk="1" hangingPunct="1"/>
            <a:r>
              <a:rPr lang="en-GB" dirty="0" smtClean="0">
                <a:ea typeface="ＭＳ Ｐゴシック" pitchFamily="34" charset="-128"/>
              </a:rPr>
              <a:t>This slide shows four graphs for four different countries, A, B, C and D.  In each country but Country B, the epidemics continue to gain traction in waves over time.  In Country B, there are two mountainous peaks of epidemics, but the epidemics </a:t>
            </a:r>
            <a:r>
              <a:rPr lang="en-GB" dirty="0" err="1" smtClean="0">
                <a:ea typeface="ＭＳ Ｐゴシック" pitchFamily="34" charset="-128"/>
              </a:rPr>
              <a:t>flatline</a:t>
            </a:r>
            <a:r>
              <a:rPr lang="en-GB" dirty="0" smtClean="0">
                <a:ea typeface="ＭＳ Ｐゴシック" pitchFamily="34" charset="-128"/>
              </a:rPr>
              <a:t> and do not increase in Country B.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cover of a 2012 Institute of Medicine (National Academies) workshop, a forum on global violence prevention, which uses the same stick figures connected to show the spread of violence.  Gary Slutkin has a chapter in this book and was a presenter/organizer of this workshop that focused on the contagious nature of violence.</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59</a:t>
            </a:fld>
            <a:endParaRPr lang="en-US"/>
          </a:p>
        </p:txBody>
      </p:sp>
    </p:spTree>
    <p:extLst>
      <p:ext uri="{BB962C8B-B14F-4D97-AF65-F5344CB8AC3E}">
        <p14:creationId xmlns:p14="http://schemas.microsoft.com/office/powerpoint/2010/main" val="30464956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60</a:t>
            </a:fld>
            <a:endParaRPr lang="en-US"/>
          </a:p>
        </p:txBody>
      </p:sp>
    </p:spTree>
    <p:extLst>
      <p:ext uri="{BB962C8B-B14F-4D97-AF65-F5344CB8AC3E}">
        <p14:creationId xmlns:p14="http://schemas.microsoft.com/office/powerpoint/2010/main" val="325665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World Health Organization logo is at the bottom of this slide.  </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61</a:t>
            </a:fld>
            <a:endParaRPr lang="en-US"/>
          </a:p>
        </p:txBody>
      </p:sp>
    </p:spTree>
    <p:extLst>
      <p:ext uri="{BB962C8B-B14F-4D97-AF65-F5344CB8AC3E}">
        <p14:creationId xmlns:p14="http://schemas.microsoft.com/office/powerpoint/2010/main" val="247258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62</a:t>
            </a:fld>
            <a:endParaRPr lang="en-US"/>
          </a:p>
        </p:txBody>
      </p:sp>
    </p:spTree>
    <p:extLst>
      <p:ext uri="{BB962C8B-B14F-4D97-AF65-F5344CB8AC3E}">
        <p14:creationId xmlns:p14="http://schemas.microsoft.com/office/powerpoint/2010/main" val="443565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stick figure of one person on this slide.  It represents “Patient Zero” in the continuum of epidemiology.</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63</a:t>
            </a:fld>
            <a:endParaRPr lang="en-US"/>
          </a:p>
        </p:txBody>
      </p:sp>
    </p:spTree>
    <p:extLst>
      <p:ext uri="{BB962C8B-B14F-4D97-AF65-F5344CB8AC3E}">
        <p14:creationId xmlns:p14="http://schemas.microsoft.com/office/powerpoint/2010/main" val="20595343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illustration of that same Patient Zero stick figure, with an arrow pointed to the right and another stick figure just to the right of the arrow, indicating patient zero is transmitting to one additional person.</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64</a:t>
            </a:fld>
            <a:endParaRPr lang="en-US"/>
          </a:p>
        </p:txBody>
      </p:sp>
    </p:spTree>
    <p:extLst>
      <p:ext uri="{BB962C8B-B14F-4D97-AF65-F5344CB8AC3E}">
        <p14:creationId xmlns:p14="http://schemas.microsoft.com/office/powerpoint/2010/main" val="14342138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slide is the same slide as #75 with the stick figures.  It shows a total of eight stick figures, starting with the one stick figure with the arrow to the second, followed by an additional two arrows that lead to two stick figures, followed by an additional four arrows that lead to four additional stick figures. </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65</a:t>
            </a:fld>
            <a:endParaRPr lang="en-US"/>
          </a:p>
        </p:txBody>
      </p:sp>
    </p:spTree>
    <p:extLst>
      <p:ext uri="{BB962C8B-B14F-4D97-AF65-F5344CB8AC3E}">
        <p14:creationId xmlns:p14="http://schemas.microsoft.com/office/powerpoint/2010/main" val="1660473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builds on the previous slides and adds four more sets of arrows from the four stick figures and then adds a total of eight additional stick figures.</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66</a:t>
            </a:fld>
            <a:endParaRPr lang="en-US"/>
          </a:p>
        </p:txBody>
      </p:sp>
    </p:spTree>
    <p:extLst>
      <p:ext uri="{BB962C8B-B14F-4D97-AF65-F5344CB8AC3E}">
        <p14:creationId xmlns:p14="http://schemas.microsoft.com/office/powerpoint/2010/main" val="34080168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67</a:t>
            </a:fld>
            <a:endParaRPr lang="en-US"/>
          </a:p>
        </p:txBody>
      </p:sp>
    </p:spTree>
    <p:extLst>
      <p:ext uri="{BB962C8B-B14F-4D97-AF65-F5344CB8AC3E}">
        <p14:creationId xmlns:p14="http://schemas.microsoft.com/office/powerpoint/2010/main" val="1063585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slide as </a:t>
            </a:r>
            <a:r>
              <a:rPr lang="en-US" dirty="0" smtClean="0"/>
              <a:t>the previous slide with a bright red vertical slash through the first arrow between stick figure one on the left and stick figure two.  The remainder of the arrows on the diagram are eliminated and the stick figures are suspended on the slide with no connections to one another.   </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68</a:t>
            </a:fld>
            <a:endParaRPr lang="en-US"/>
          </a:p>
        </p:txBody>
      </p:sp>
    </p:spTree>
    <p:extLst>
      <p:ext uri="{BB962C8B-B14F-4D97-AF65-F5344CB8AC3E}">
        <p14:creationId xmlns:p14="http://schemas.microsoft.com/office/powerpoint/2010/main" val="19452118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868" y="4425315"/>
            <a:ext cx="5664200" cy="4213225"/>
          </a:xfrm>
        </p:spPr>
        <p:txBody>
          <a:bodyPr/>
          <a:lstStyle/>
          <a:p>
            <a:r>
              <a:rPr lang="en-US" dirty="0"/>
              <a:t>This slide is the same slide as the previous slide with a bright red vertical slash through the first arrow between stick figure one on the left and stick figure two.  The remainder of the arrows on the diagram are eliminated and the stick figures are suspended on the slide with no connections to one another.  </a:t>
            </a:r>
            <a:r>
              <a:rPr lang="en-US" dirty="0" smtClean="0"/>
              <a:t>An additional bright red slash to the right of the second stick figure has been added to this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69</a:t>
            </a:fld>
            <a:endParaRPr lang="en-US"/>
          </a:p>
        </p:txBody>
      </p:sp>
    </p:spTree>
    <p:extLst>
      <p:ext uri="{BB962C8B-B14F-4D97-AF65-F5344CB8AC3E}">
        <p14:creationId xmlns:p14="http://schemas.microsoft.com/office/powerpoint/2010/main" val="6450638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slide as the previous slide with a bright red vertical slash through the first arrow between stick figure one on the left and stick figure two.  The remainder of the arrows on the diagram are eliminated and the stick figures are suspended on the slide with no connections to one another.  An additional bright red slash to the right of the second stick figure has been added to this slide</a:t>
            </a:r>
            <a:r>
              <a:rPr lang="en-US" dirty="0" smtClean="0"/>
              <a:t>.  Two additional bright red vertical slashes have been added to the right of the two stick figures, illustrating the concept that the contagion has been stopped.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70</a:t>
            </a:fld>
            <a:endParaRPr lang="en-US"/>
          </a:p>
        </p:txBody>
      </p:sp>
    </p:spTree>
    <p:extLst>
      <p:ext uri="{BB962C8B-B14F-4D97-AF65-F5344CB8AC3E}">
        <p14:creationId xmlns:p14="http://schemas.microsoft.com/office/powerpoint/2010/main" val="307110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a:t>
            </a:fld>
            <a:endParaRPr lang="en-US" dirty="0"/>
          </a:p>
        </p:txBody>
      </p:sp>
    </p:spTree>
    <p:extLst>
      <p:ext uri="{BB962C8B-B14F-4D97-AF65-F5344CB8AC3E}">
        <p14:creationId xmlns:p14="http://schemas.microsoft.com/office/powerpoint/2010/main" val="16867202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slide as the previous slide with a bright red vertical slash through the first arrow between stick figure one on the left and stick figure two.  The remainder of the arrows on the diagram are eliminated and the stick figures are suspended on the slide with no connections to one another.  An additional bright red slash to the right of the second stick figure has been added to this slide.  Two additional bright red vertical slashes have been added to the right of the two stick figures, illustrating the concept that the contagion has been stopped</a:t>
            </a:r>
            <a:r>
              <a:rPr lang="en-US" dirty="0" smtClean="0"/>
              <a:t>.  Four additional bright red vertical slashes have been added to this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71</a:t>
            </a:fld>
            <a:endParaRPr lang="en-US"/>
          </a:p>
        </p:txBody>
      </p:sp>
    </p:spTree>
    <p:extLst>
      <p:ext uri="{BB962C8B-B14F-4D97-AF65-F5344CB8AC3E}">
        <p14:creationId xmlns:p14="http://schemas.microsoft.com/office/powerpoint/2010/main" val="2465914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same slide as the previous slide with a bright red vertical slash through the first arrow between stick figure one on the left and stick figure two.  The remainder of the arrows on the diagram are eliminated and the stick figures are suspended on the slide with no connections to one another.  An additional bright red slash to the right of the second stick figure has been added to this slide.  Two additional bright red vertical slashes have been added to the right of the two stick figures, illustrating the concept that the contagion has been stopped</a:t>
            </a:r>
            <a:r>
              <a:rPr lang="en-US" dirty="0" smtClean="0"/>
              <a:t>.  </a:t>
            </a:r>
          </a:p>
          <a:p>
            <a:endParaRPr lang="en-US" dirty="0"/>
          </a:p>
          <a:p>
            <a:r>
              <a:rPr lang="en-US" dirty="0" smtClean="0"/>
              <a:t>This slide adds the word “New Norms” to the right of the vertical line of eight stick people, indicating that once the contagion has been stopped, new norms can occur.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72</a:t>
            </a:fld>
            <a:endParaRPr lang="en-US"/>
          </a:p>
        </p:txBody>
      </p:sp>
    </p:spTree>
    <p:extLst>
      <p:ext uri="{BB962C8B-B14F-4D97-AF65-F5344CB8AC3E}">
        <p14:creationId xmlns:p14="http://schemas.microsoft.com/office/powerpoint/2010/main" val="1806897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mn-lt"/>
                <a:ea typeface="+mn-ea"/>
                <a:cs typeface="+mn-cs"/>
              </a:rPr>
              <a:t>This slide is a photo of a male standing in front of a map that appears to be a police district or neighborhood map.  The man has his hand raised towards the map as if he is teaching or sharing an idea with an audience that is unseen in the photograph.  There is a black silhouette of an urban scape at the bottom of the photo with the word “Mapping” against the silhouette urban scape. </a:t>
            </a:r>
            <a:endParaRPr lang="en-US" dirty="0"/>
          </a:p>
        </p:txBody>
      </p:sp>
      <p:sp>
        <p:nvSpPr>
          <p:cNvPr id="4" name="Slide Number Placeholder 3"/>
          <p:cNvSpPr>
            <a:spLocks noGrp="1"/>
          </p:cNvSpPr>
          <p:nvPr>
            <p:ph type="sldNum" sz="quarter" idx="5"/>
          </p:nvPr>
        </p:nvSpPr>
        <p:spPr/>
        <p:txBody>
          <a:bodyPr/>
          <a:lstStyle/>
          <a:p>
            <a:pPr>
              <a:defRPr/>
            </a:pPr>
            <a:fld id="{E62EAB1F-BFA5-4A26-985C-878D1A2362AB}" type="slidenum">
              <a:rPr lang="en-US" smtClean="0"/>
              <a:pPr>
                <a:defRPr/>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photograph of three men facing the camera.  It is taken in some sort of office and the men are dressed as if they’ve come in from the cold.  They have their hands out in front of them gesturing at two people who are only seen in profile on the left side of the photo.  It’s as if they are talking or trying to persuade the two profiled of something.  The word “violence interrupters” is at the bottom of the photo.</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74</a:t>
            </a:fld>
            <a:endParaRPr lang="en-US"/>
          </a:p>
        </p:txBody>
      </p:sp>
    </p:spTree>
    <p:extLst>
      <p:ext uri="{BB962C8B-B14F-4D97-AF65-F5344CB8AC3E}">
        <p14:creationId xmlns:p14="http://schemas.microsoft.com/office/powerpoint/2010/main" val="13794305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7" name="Slide Image Placeholder 1"/>
          <p:cNvSpPr>
            <a:spLocks noGrp="1" noRot="1" noChangeAspect="1" noTextEdit="1"/>
          </p:cNvSpPr>
          <p:nvPr>
            <p:ph type="sldImg"/>
          </p:nvPr>
        </p:nvSpPr>
        <p:spPr>
          <a:ln/>
        </p:spPr>
      </p:sp>
      <p:sp>
        <p:nvSpPr>
          <p:cNvPr id="1381378" name="Notes Placeholder 2"/>
          <p:cNvSpPr>
            <a:spLocks noGrp="1"/>
          </p:cNvSpPr>
          <p:nvPr>
            <p:ph type="body" idx="1"/>
          </p:nvPr>
        </p:nvSpPr>
        <p:spPr>
          <a:noFill/>
          <a:ln/>
        </p:spPr>
        <p:txBody>
          <a:bodyPr/>
          <a:lstStyle/>
          <a:p>
            <a:r>
              <a:rPr lang="es-PE" dirty="0" err="1" smtClean="0">
                <a:ea typeface="ＭＳ Ｐゴシック" pitchFamily="34" charset="-128"/>
              </a:rPr>
              <a:t>This</a:t>
            </a:r>
            <a:r>
              <a:rPr lang="es-PE" dirty="0" smtClean="0">
                <a:ea typeface="ＭＳ Ｐゴシック" pitchFamily="34" charset="-128"/>
              </a:rPr>
              <a:t> </a:t>
            </a:r>
            <a:r>
              <a:rPr lang="es-PE" dirty="0" err="1" smtClean="0">
                <a:ea typeface="ＭＳ Ｐゴシック" pitchFamily="34" charset="-128"/>
              </a:rPr>
              <a:t>slide</a:t>
            </a:r>
            <a:r>
              <a:rPr lang="es-PE" dirty="0" smtClean="0">
                <a:ea typeface="ＭＳ Ｐゴシック" pitchFamily="34" charset="-128"/>
              </a:rPr>
              <a:t> shows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inside</a:t>
            </a:r>
            <a:r>
              <a:rPr lang="es-PE" dirty="0" smtClean="0">
                <a:ea typeface="ＭＳ Ｐゴシック" pitchFamily="34" charset="-128"/>
              </a:rPr>
              <a:t> of </a:t>
            </a:r>
            <a:r>
              <a:rPr lang="es-PE" dirty="0" err="1" smtClean="0">
                <a:ea typeface="ＭＳ Ｐゴシック" pitchFamily="34" charset="-128"/>
              </a:rPr>
              <a:t>an</a:t>
            </a:r>
            <a:r>
              <a:rPr lang="es-PE" dirty="0" smtClean="0">
                <a:ea typeface="ＭＳ Ｐゴシック" pitchFamily="34" charset="-128"/>
              </a:rPr>
              <a:t> </a:t>
            </a:r>
            <a:r>
              <a:rPr lang="es-PE" dirty="0" err="1" smtClean="0">
                <a:ea typeface="ＭＳ Ｐゴシック" pitchFamily="34" charset="-128"/>
              </a:rPr>
              <a:t>emergency</a:t>
            </a:r>
            <a:r>
              <a:rPr lang="es-PE" dirty="0" smtClean="0">
                <a:ea typeface="ＭＳ Ｐゴシック" pitchFamily="34" charset="-128"/>
              </a:rPr>
              <a:t> </a:t>
            </a:r>
            <a:r>
              <a:rPr lang="es-PE" dirty="0" err="1" smtClean="0">
                <a:ea typeface="ＭＳ Ｐゴシック" pitchFamily="34" charset="-128"/>
              </a:rPr>
              <a:t>room</a:t>
            </a:r>
            <a:r>
              <a:rPr lang="es-PE" dirty="0" smtClean="0">
                <a:ea typeface="ＭＳ Ｐゴシック" pitchFamily="34" charset="-128"/>
              </a:rPr>
              <a:t>.  A doctor in </a:t>
            </a:r>
            <a:r>
              <a:rPr lang="es-PE" dirty="0" err="1" smtClean="0">
                <a:ea typeface="ＭＳ Ｐゴシック" pitchFamily="34" charset="-128"/>
              </a:rPr>
              <a:t>scrubs</a:t>
            </a:r>
            <a:r>
              <a:rPr lang="es-PE" dirty="0" smtClean="0">
                <a:ea typeface="ＭＳ Ｐゴシック" pitchFamily="34" charset="-128"/>
              </a:rPr>
              <a:t> </a:t>
            </a:r>
            <a:r>
              <a:rPr lang="es-PE" dirty="0" err="1" smtClean="0">
                <a:ea typeface="ＭＳ Ｐゴシック" pitchFamily="34" charset="-128"/>
              </a:rPr>
              <a:t>is</a:t>
            </a:r>
            <a:r>
              <a:rPr lang="es-PE" dirty="0" smtClean="0">
                <a:ea typeface="ＭＳ Ｐゴシック" pitchFamily="34" charset="-128"/>
              </a:rPr>
              <a:t> in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background</a:t>
            </a:r>
            <a:r>
              <a:rPr lang="es-PE" dirty="0" smtClean="0">
                <a:ea typeface="ＭＳ Ｐゴシック" pitchFamily="34" charset="-128"/>
              </a:rPr>
              <a:t> </a:t>
            </a:r>
            <a:r>
              <a:rPr lang="es-PE" dirty="0" err="1" smtClean="0">
                <a:ea typeface="ＭＳ Ｐゴシック" pitchFamily="34" charset="-128"/>
              </a:rPr>
              <a:t>tending</a:t>
            </a:r>
            <a:r>
              <a:rPr lang="es-PE" dirty="0" smtClean="0">
                <a:ea typeface="ＭＳ Ｐゴシック" pitchFamily="34" charset="-128"/>
              </a:rPr>
              <a:t> to a </a:t>
            </a:r>
            <a:r>
              <a:rPr lang="es-PE" dirty="0" err="1" smtClean="0">
                <a:ea typeface="ＭＳ Ｐゴシック" pitchFamily="34" charset="-128"/>
              </a:rPr>
              <a:t>patient</a:t>
            </a:r>
            <a:r>
              <a:rPr lang="es-PE" dirty="0" smtClean="0">
                <a:ea typeface="ＭＳ Ｐゴシック" pitchFamily="34" charset="-128"/>
              </a:rPr>
              <a:t> </a:t>
            </a:r>
            <a:r>
              <a:rPr lang="es-PE" dirty="0" err="1" smtClean="0">
                <a:ea typeface="ＭＳ Ｐゴシック" pitchFamily="34" charset="-128"/>
              </a:rPr>
              <a:t>who</a:t>
            </a:r>
            <a:r>
              <a:rPr lang="es-PE" dirty="0" smtClean="0">
                <a:ea typeface="ＭＳ Ｐゴシック" pitchFamily="34" charset="-128"/>
              </a:rPr>
              <a:t> </a:t>
            </a:r>
            <a:r>
              <a:rPr lang="es-PE" dirty="0" err="1" smtClean="0">
                <a:ea typeface="ＭＳ Ｐゴシック" pitchFamily="34" charset="-128"/>
              </a:rPr>
              <a:t>is</a:t>
            </a:r>
            <a:r>
              <a:rPr lang="es-PE" dirty="0" smtClean="0">
                <a:ea typeface="ＭＳ Ｐゴシック" pitchFamily="34" charset="-128"/>
              </a:rPr>
              <a:t> </a:t>
            </a:r>
            <a:r>
              <a:rPr lang="es-PE" dirty="0" err="1" smtClean="0">
                <a:ea typeface="ＭＳ Ｐゴシック" pitchFamily="34" charset="-128"/>
              </a:rPr>
              <a:t>unidentifiable</a:t>
            </a:r>
            <a:r>
              <a:rPr lang="es-PE" dirty="0" smtClean="0">
                <a:ea typeface="ＭＳ Ｐゴシック" pitchFamily="34" charset="-128"/>
              </a:rPr>
              <a:t> </a:t>
            </a:r>
            <a:r>
              <a:rPr lang="es-PE" dirty="0" err="1" smtClean="0">
                <a:ea typeface="ＭＳ Ｐゴシック" pitchFamily="34" charset="-128"/>
              </a:rPr>
              <a:t>on</a:t>
            </a:r>
            <a:r>
              <a:rPr lang="es-PE" dirty="0" smtClean="0">
                <a:ea typeface="ＭＳ Ｐゴシック" pitchFamily="34" charset="-128"/>
              </a:rPr>
              <a:t> a </a:t>
            </a:r>
            <a:r>
              <a:rPr lang="es-PE" dirty="0" err="1" smtClean="0">
                <a:ea typeface="ＭＳ Ｐゴシック" pitchFamily="34" charset="-128"/>
              </a:rPr>
              <a:t>transport</a:t>
            </a:r>
            <a:r>
              <a:rPr lang="es-PE" dirty="0" smtClean="0">
                <a:ea typeface="ＭＳ Ｐゴシック" pitchFamily="34" charset="-128"/>
              </a:rPr>
              <a:t> hospital </a:t>
            </a:r>
            <a:r>
              <a:rPr lang="es-PE" dirty="0" err="1" smtClean="0">
                <a:ea typeface="ＭＳ Ｐゴシック" pitchFamily="34" charset="-128"/>
              </a:rPr>
              <a:t>cart</a:t>
            </a:r>
            <a:r>
              <a:rPr lang="es-PE" dirty="0" smtClean="0">
                <a:ea typeface="ＭＳ Ｐゴシック" pitchFamily="34" charset="-128"/>
              </a:rPr>
              <a:t>.  </a:t>
            </a:r>
            <a:r>
              <a:rPr lang="es-PE" dirty="0" err="1" smtClean="0">
                <a:ea typeface="ＭＳ Ｐゴシック" pitchFamily="34" charset="-128"/>
              </a:rPr>
              <a:t>There</a:t>
            </a:r>
            <a:r>
              <a:rPr lang="es-PE" dirty="0" smtClean="0">
                <a:ea typeface="ＭＳ Ｐゴシック" pitchFamily="34" charset="-128"/>
              </a:rPr>
              <a:t> are </a:t>
            </a:r>
            <a:r>
              <a:rPr lang="es-PE" dirty="0" err="1" smtClean="0">
                <a:ea typeface="ＭＳ Ｐゴシック" pitchFamily="34" charset="-128"/>
              </a:rPr>
              <a:t>three</a:t>
            </a:r>
            <a:r>
              <a:rPr lang="es-PE" dirty="0" smtClean="0">
                <a:ea typeface="ＭＳ Ｐゴシック" pitchFamily="34" charset="-128"/>
              </a:rPr>
              <a:t> </a:t>
            </a:r>
            <a:r>
              <a:rPr lang="es-PE" dirty="0" err="1" smtClean="0">
                <a:ea typeface="ＭＳ Ｐゴシック" pitchFamily="34" charset="-128"/>
              </a:rPr>
              <a:t>men</a:t>
            </a:r>
            <a:r>
              <a:rPr lang="es-PE" dirty="0" smtClean="0">
                <a:ea typeface="ＭＳ Ｐゴシック" pitchFamily="34" charset="-128"/>
              </a:rPr>
              <a:t> in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foreground</a:t>
            </a:r>
            <a:r>
              <a:rPr lang="es-PE" dirty="0" smtClean="0">
                <a:ea typeface="ＭＳ Ｐゴシック" pitchFamily="34" charset="-128"/>
              </a:rPr>
              <a:t> of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photo</a:t>
            </a:r>
            <a:r>
              <a:rPr lang="es-PE" dirty="0" smtClean="0">
                <a:ea typeface="ＭＳ Ｐゴシック" pitchFamily="34" charset="-128"/>
              </a:rPr>
              <a:t>, </a:t>
            </a:r>
            <a:r>
              <a:rPr lang="es-PE" dirty="0" err="1" smtClean="0">
                <a:ea typeface="ＭＳ Ｐゴシック" pitchFamily="34" charset="-128"/>
              </a:rPr>
              <a:t>one</a:t>
            </a:r>
            <a:r>
              <a:rPr lang="es-PE" dirty="0" smtClean="0">
                <a:ea typeface="ＭＳ Ｐゴシック" pitchFamily="34" charset="-128"/>
              </a:rPr>
              <a:t> in a </a:t>
            </a:r>
            <a:r>
              <a:rPr lang="es-PE" dirty="0" err="1" smtClean="0">
                <a:ea typeface="ＭＳ Ｐゴシック" pitchFamily="34" charset="-128"/>
              </a:rPr>
              <a:t>wheelchair</a:t>
            </a:r>
            <a:r>
              <a:rPr lang="es-PE" dirty="0" smtClean="0">
                <a:ea typeface="ＭＳ Ｐゴシック" pitchFamily="34" charset="-128"/>
              </a:rPr>
              <a:t>, </a:t>
            </a:r>
            <a:r>
              <a:rPr lang="es-PE" dirty="0" err="1" smtClean="0">
                <a:ea typeface="ＭＳ Ｐゴシック" pitchFamily="34" charset="-128"/>
              </a:rPr>
              <a:t>fully</a:t>
            </a:r>
            <a:r>
              <a:rPr lang="es-PE" dirty="0" smtClean="0">
                <a:ea typeface="ＭＳ Ｐゴシック" pitchFamily="34" charset="-128"/>
              </a:rPr>
              <a:t> </a:t>
            </a:r>
            <a:r>
              <a:rPr lang="es-PE" dirty="0" err="1" smtClean="0">
                <a:ea typeface="ＭＳ Ｐゴシック" pitchFamily="34" charset="-128"/>
              </a:rPr>
              <a:t>dressed</a:t>
            </a:r>
            <a:r>
              <a:rPr lang="es-PE" dirty="0" smtClean="0">
                <a:ea typeface="ＭＳ Ｐゴシック" pitchFamily="34" charset="-128"/>
              </a:rPr>
              <a:t>, </a:t>
            </a:r>
            <a:r>
              <a:rPr lang="es-PE" dirty="0" err="1" smtClean="0">
                <a:ea typeface="ＭＳ Ｐゴシック" pitchFamily="34" charset="-128"/>
              </a:rPr>
              <a:t>another</a:t>
            </a:r>
            <a:r>
              <a:rPr lang="es-PE" dirty="0" smtClean="0">
                <a:ea typeface="ＭＳ Ｐゴシック" pitchFamily="34" charset="-128"/>
              </a:rPr>
              <a:t> </a:t>
            </a:r>
            <a:r>
              <a:rPr lang="es-PE" dirty="0" err="1" smtClean="0">
                <a:ea typeface="ＭＳ Ｐゴシック" pitchFamily="34" charset="-128"/>
              </a:rPr>
              <a:t>who</a:t>
            </a:r>
            <a:r>
              <a:rPr lang="es-PE" dirty="0" smtClean="0">
                <a:ea typeface="ＭＳ Ｐゴシック" pitchFamily="34" charset="-128"/>
              </a:rPr>
              <a:t> </a:t>
            </a:r>
            <a:r>
              <a:rPr lang="es-PE" dirty="0" err="1" smtClean="0">
                <a:ea typeface="ＭＳ Ｐゴシック" pitchFamily="34" charset="-128"/>
              </a:rPr>
              <a:t>appears</a:t>
            </a:r>
            <a:r>
              <a:rPr lang="es-PE" dirty="0" smtClean="0">
                <a:ea typeface="ＭＳ Ｐゴシック" pitchFamily="34" charset="-128"/>
              </a:rPr>
              <a:t> to be a </a:t>
            </a:r>
            <a:r>
              <a:rPr lang="es-PE" dirty="0" err="1" smtClean="0">
                <a:ea typeface="ＭＳ Ｐゴシック" pitchFamily="34" charset="-128"/>
              </a:rPr>
              <a:t>member</a:t>
            </a:r>
            <a:r>
              <a:rPr lang="es-PE" dirty="0" smtClean="0">
                <a:ea typeface="ＭＳ Ｐゴシック" pitchFamily="34" charset="-128"/>
              </a:rPr>
              <a:t> of </a:t>
            </a:r>
            <a:r>
              <a:rPr lang="es-PE" dirty="0" err="1" smtClean="0">
                <a:ea typeface="ＭＳ Ｐゴシック" pitchFamily="34" charset="-128"/>
              </a:rPr>
              <a:t>clergy</a:t>
            </a:r>
            <a:r>
              <a:rPr lang="es-PE" dirty="0" smtClean="0">
                <a:ea typeface="ＭＳ Ｐゴシック" pitchFamily="34" charset="-128"/>
              </a:rPr>
              <a:t> standing </a:t>
            </a:r>
            <a:r>
              <a:rPr lang="es-PE" dirty="0" err="1" smtClean="0">
                <a:ea typeface="ＭＳ Ｐゴシック" pitchFamily="34" charset="-128"/>
              </a:rPr>
              <a:t>facing</a:t>
            </a:r>
            <a:r>
              <a:rPr lang="es-PE" dirty="0" smtClean="0">
                <a:ea typeface="ＭＳ Ｐゴシック" pitchFamily="34" charset="-128"/>
              </a:rPr>
              <a:t>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man</a:t>
            </a:r>
            <a:r>
              <a:rPr lang="es-PE" dirty="0" smtClean="0">
                <a:ea typeface="ＭＳ Ｐゴシック" pitchFamily="34" charset="-128"/>
              </a:rPr>
              <a:t> in </a:t>
            </a:r>
            <a:r>
              <a:rPr lang="es-PE" dirty="0" err="1" smtClean="0">
                <a:ea typeface="ＭＳ Ｐゴシック" pitchFamily="34" charset="-128"/>
              </a:rPr>
              <a:t>the</a:t>
            </a:r>
            <a:r>
              <a:rPr lang="es-PE" dirty="0" smtClean="0">
                <a:ea typeface="ＭＳ Ｐゴシック" pitchFamily="34" charset="-128"/>
              </a:rPr>
              <a:t> </a:t>
            </a:r>
            <a:r>
              <a:rPr lang="es-PE" dirty="0" err="1" smtClean="0">
                <a:ea typeface="ＭＳ Ｐゴシック" pitchFamily="34" charset="-128"/>
              </a:rPr>
              <a:t>wheelchair</a:t>
            </a:r>
            <a:r>
              <a:rPr lang="es-PE" dirty="0" smtClean="0">
                <a:ea typeface="ＭＳ Ｐゴシック" pitchFamily="34" charset="-128"/>
              </a:rPr>
              <a:t> </a:t>
            </a:r>
            <a:r>
              <a:rPr lang="es-PE" dirty="0" err="1" smtClean="0">
                <a:ea typeface="ＭＳ Ｐゴシック" pitchFamily="34" charset="-128"/>
              </a:rPr>
              <a:t>talking</a:t>
            </a:r>
            <a:r>
              <a:rPr lang="es-PE" dirty="0" smtClean="0">
                <a:ea typeface="ＭＳ Ｐゴシック" pitchFamily="34" charset="-128"/>
              </a:rPr>
              <a:t> to </a:t>
            </a:r>
            <a:r>
              <a:rPr lang="es-PE" dirty="0" err="1" smtClean="0">
                <a:ea typeface="ＭＳ Ｐゴシック" pitchFamily="34" charset="-128"/>
              </a:rPr>
              <a:t>him</a:t>
            </a:r>
            <a:r>
              <a:rPr lang="es-PE" dirty="0" smtClean="0">
                <a:ea typeface="ＭＳ Ｐゴシック" pitchFamily="34" charset="-128"/>
              </a:rPr>
              <a:t> and </a:t>
            </a:r>
            <a:r>
              <a:rPr lang="es-PE" dirty="0" err="1" smtClean="0">
                <a:ea typeface="ＭＳ Ｐゴシック" pitchFamily="34" charset="-128"/>
              </a:rPr>
              <a:t>another</a:t>
            </a:r>
            <a:r>
              <a:rPr lang="es-PE" dirty="0" smtClean="0">
                <a:ea typeface="ＭＳ Ｐゴシック" pitchFamily="34" charset="-128"/>
              </a:rPr>
              <a:t> </a:t>
            </a:r>
            <a:r>
              <a:rPr lang="es-PE" dirty="0" err="1" smtClean="0">
                <a:ea typeface="ＭＳ Ｐゴシック" pitchFamily="34" charset="-128"/>
              </a:rPr>
              <a:t>male</a:t>
            </a:r>
            <a:r>
              <a:rPr lang="es-PE" dirty="0" smtClean="0">
                <a:ea typeface="ＭＳ Ｐゴシック" pitchFamily="34" charset="-128"/>
              </a:rPr>
              <a:t> </a:t>
            </a:r>
            <a:r>
              <a:rPr lang="es-PE" dirty="0" err="1" smtClean="0">
                <a:ea typeface="ＭＳ Ｐゴシック" pitchFamily="34" charset="-128"/>
              </a:rPr>
              <a:t>who</a:t>
            </a:r>
            <a:r>
              <a:rPr lang="es-PE" dirty="0" smtClean="0">
                <a:ea typeface="ＭＳ Ｐゴシック" pitchFamily="34" charset="-128"/>
              </a:rPr>
              <a:t> </a:t>
            </a:r>
            <a:r>
              <a:rPr lang="es-PE" dirty="0" err="1" smtClean="0">
                <a:ea typeface="ＭＳ Ｐゴシック" pitchFamily="34" charset="-128"/>
              </a:rPr>
              <a:t>appears</a:t>
            </a:r>
            <a:r>
              <a:rPr lang="es-PE" dirty="0" smtClean="0">
                <a:ea typeface="ＭＳ Ｐゴシック" pitchFamily="34" charset="-128"/>
              </a:rPr>
              <a:t> to be staff </a:t>
            </a:r>
            <a:r>
              <a:rPr lang="es-PE" dirty="0" err="1" smtClean="0">
                <a:ea typeface="ＭＳ Ｐゴシック" pitchFamily="34" charset="-128"/>
              </a:rPr>
              <a:t>member</a:t>
            </a:r>
            <a:r>
              <a:rPr lang="es-PE" dirty="0" smtClean="0">
                <a:ea typeface="ＭＳ Ｐゴシック" pitchFamily="34" charset="-128"/>
              </a:rPr>
              <a:t> at </a:t>
            </a:r>
            <a:r>
              <a:rPr lang="es-PE" dirty="0" err="1" smtClean="0">
                <a:ea typeface="ＭＳ Ｐゴシック" pitchFamily="34" charset="-128"/>
              </a:rPr>
              <a:t>the</a:t>
            </a:r>
            <a:r>
              <a:rPr lang="es-PE" dirty="0" smtClean="0">
                <a:ea typeface="ＭＳ Ｐゴシック" pitchFamily="34" charset="-128"/>
              </a:rPr>
              <a:t> hospital </a:t>
            </a:r>
            <a:r>
              <a:rPr lang="es-PE" dirty="0" err="1" smtClean="0">
                <a:ea typeface="ＭＳ Ｐゴシック" pitchFamily="34" charset="-128"/>
              </a:rPr>
              <a:t>who</a:t>
            </a:r>
            <a:r>
              <a:rPr lang="es-PE" dirty="0" smtClean="0">
                <a:ea typeface="ＭＳ Ｐゴシック" pitchFamily="34" charset="-128"/>
              </a:rPr>
              <a:t> </a:t>
            </a:r>
            <a:r>
              <a:rPr lang="es-PE" dirty="0" err="1" smtClean="0">
                <a:ea typeface="ＭＳ Ｐゴシック" pitchFamily="34" charset="-128"/>
              </a:rPr>
              <a:t>is</a:t>
            </a:r>
            <a:r>
              <a:rPr lang="es-PE" dirty="0" smtClean="0">
                <a:ea typeface="ＭＳ Ｐゴシック" pitchFamily="34" charset="-128"/>
              </a:rPr>
              <a:t> </a:t>
            </a:r>
            <a:r>
              <a:rPr lang="es-PE" dirty="0" err="1" smtClean="0">
                <a:ea typeface="ＭＳ Ｐゴシック" pitchFamily="34" charset="-128"/>
              </a:rPr>
              <a:t>turned</a:t>
            </a:r>
            <a:r>
              <a:rPr lang="es-PE" dirty="0" smtClean="0">
                <a:ea typeface="ＭＳ Ｐゴシック" pitchFamily="34" charset="-128"/>
              </a:rPr>
              <a:t> </a:t>
            </a:r>
            <a:r>
              <a:rPr lang="es-PE" dirty="0" err="1" smtClean="0">
                <a:ea typeface="ＭＳ Ｐゴシック" pitchFamily="34" charset="-128"/>
              </a:rPr>
              <a:t>sideways</a:t>
            </a:r>
            <a:r>
              <a:rPr lang="es-PE" dirty="0" smtClean="0">
                <a:ea typeface="ＭＳ Ｐゴシック" pitchFamily="34" charset="-128"/>
              </a:rPr>
              <a:t> and </a:t>
            </a:r>
            <a:r>
              <a:rPr lang="es-PE" dirty="0" err="1" smtClean="0">
                <a:ea typeface="ＭＳ Ｐゴシック" pitchFamily="34" charset="-128"/>
              </a:rPr>
              <a:t>looking</a:t>
            </a:r>
            <a:r>
              <a:rPr lang="es-PE" dirty="0" smtClean="0">
                <a:ea typeface="ＭＳ Ｐゴシック" pitchFamily="34" charset="-128"/>
              </a:rPr>
              <a:t> at </a:t>
            </a:r>
            <a:r>
              <a:rPr lang="es-PE" dirty="0" err="1" smtClean="0">
                <a:ea typeface="ＭＳ Ｐゴシック" pitchFamily="34" charset="-128"/>
              </a:rPr>
              <a:t>something</a:t>
            </a:r>
            <a:r>
              <a:rPr lang="es-PE" dirty="0">
                <a:ea typeface="ＭＳ Ｐゴシック" pitchFamily="34" charset="-128"/>
              </a:rPr>
              <a:t> </a:t>
            </a:r>
            <a:r>
              <a:rPr lang="es-PE" dirty="0" err="1" smtClean="0">
                <a:ea typeface="ＭＳ Ｐゴシック" pitchFamily="34" charset="-128"/>
              </a:rPr>
              <a:t>the</a:t>
            </a:r>
            <a:r>
              <a:rPr lang="es-PE" dirty="0" smtClean="0">
                <a:ea typeface="ＭＳ Ｐゴシック" pitchFamily="34" charset="-128"/>
              </a:rPr>
              <a:t> camera </a:t>
            </a:r>
            <a:r>
              <a:rPr lang="es-PE" dirty="0" err="1" smtClean="0">
                <a:ea typeface="ＭＳ Ｐゴシック" pitchFamily="34" charset="-128"/>
              </a:rPr>
              <a:t>doesn’t</a:t>
            </a:r>
            <a:r>
              <a:rPr lang="es-PE" dirty="0" smtClean="0">
                <a:ea typeface="ＭＳ Ｐゴシック" pitchFamily="34" charset="-128"/>
              </a:rPr>
              <a:t> </a:t>
            </a:r>
            <a:r>
              <a:rPr lang="es-PE" dirty="0" err="1" smtClean="0">
                <a:ea typeface="ＭＳ Ｐゴシック" pitchFamily="34" charset="-128"/>
              </a:rPr>
              <a:t>identify</a:t>
            </a:r>
            <a:r>
              <a:rPr lang="es-PE" dirty="0" smtClean="0">
                <a:ea typeface="ＭＳ Ｐゴシック" pitchFamily="34" charset="-128"/>
              </a:rPr>
              <a:t>.</a:t>
            </a:r>
          </a:p>
        </p:txBody>
      </p:sp>
      <p:sp>
        <p:nvSpPr>
          <p:cNvPr id="153603" name="Slide Number Placeholder 3"/>
          <p:cNvSpPr>
            <a:spLocks noGrp="1"/>
          </p:cNvSpPr>
          <p:nvPr>
            <p:ph type="sldNum" sz="quarter" idx="5"/>
          </p:nvPr>
        </p:nvSpPr>
        <p:spPr/>
        <p:txBody>
          <a:bodyPr/>
          <a:lstStyle/>
          <a:p>
            <a:pPr defTabSz="936492">
              <a:defRPr/>
            </a:pPr>
            <a:fld id="{8B2EB126-6FA2-4640-A79C-974EDA020DD7}" type="slidenum">
              <a:rPr lang="en-US" smtClean="0">
                <a:latin typeface="Arial" charset="0"/>
              </a:rPr>
              <a:pPr defTabSz="936492">
                <a:defRPr/>
              </a:pPr>
              <a:t>75</a:t>
            </a:fld>
            <a:endParaRPr lang="en-U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p:txBody>
          <a:bodyPr/>
          <a:lstStyle/>
          <a:p>
            <a:pPr defTabSz="936492">
              <a:defRPr/>
            </a:pPr>
            <a:fld id="{C61A052D-60AF-48A9-AE09-88E03A216D96}" type="slidenum">
              <a:rPr lang="en-US" smtClean="0">
                <a:latin typeface="Arial" charset="0"/>
              </a:rPr>
              <a:pPr defTabSz="936492">
                <a:defRPr/>
              </a:pPr>
              <a:t>76</a:t>
            </a:fld>
            <a:endParaRPr lang="en-US" smtClean="0">
              <a:latin typeface="Arial" charset="0"/>
            </a:endParaRPr>
          </a:p>
        </p:txBody>
      </p:sp>
      <p:sp>
        <p:nvSpPr>
          <p:cNvPr id="1388546" name="Rectangle 2"/>
          <p:cNvSpPr>
            <a:spLocks noGrp="1" noRot="1" noChangeAspect="1" noChangeArrowheads="1" noTextEdit="1"/>
          </p:cNvSpPr>
          <p:nvPr>
            <p:ph type="sldImg"/>
          </p:nvPr>
        </p:nvSpPr>
        <p:spPr>
          <a:xfrm>
            <a:off x="1198563" y="701675"/>
            <a:ext cx="4689475" cy="3516313"/>
          </a:xfrm>
          <a:ln/>
        </p:spPr>
      </p:sp>
      <p:sp>
        <p:nvSpPr>
          <p:cNvPr id="1388547" name="Rectangle 3"/>
          <p:cNvSpPr>
            <a:spLocks noGrp="1" noChangeArrowheads="1"/>
          </p:cNvSpPr>
          <p:nvPr>
            <p:ph type="body" idx="1"/>
          </p:nvPr>
        </p:nvSpPr>
        <p:spPr>
          <a:xfrm>
            <a:off x="704850" y="4446588"/>
            <a:ext cx="5667375" cy="4216400"/>
          </a:xfrm>
          <a:noFill/>
          <a:ln/>
        </p:spPr>
        <p:txBody>
          <a:bodyPr lIns="93858" tIns="46930" rIns="93858" bIns="46930"/>
          <a:lstStyle/>
          <a:p>
            <a:pPr eaLnBrk="1" hangingPunct="1"/>
            <a:r>
              <a:rPr lang="en-US" dirty="0" smtClean="0">
                <a:ea typeface="ＭＳ Ｐゴシック" pitchFamily="34" charset="-128"/>
              </a:rPr>
              <a:t>This photo shows an urban setting with a large catholic church in the background.  Three young men are walking towards the photographer who is taking the photo.  Two are in the foreground and the older of the two is talking to the younger one.  There is a man behind them both facing the photographer but looking down at his cell phone in the picture.  A street in the background.  The photo was taken outdoors in the winter.</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p:txBody>
          <a:bodyPr/>
          <a:lstStyle/>
          <a:p>
            <a:pPr defTabSz="936492">
              <a:defRPr/>
            </a:pPr>
            <a:fld id="{F7E39CB7-7FE8-4D1C-AD66-AEF9B98CEF75}" type="slidenum">
              <a:rPr lang="en-US" smtClean="0">
                <a:latin typeface="Arial" charset="0"/>
              </a:rPr>
              <a:pPr defTabSz="936492">
                <a:defRPr/>
              </a:pPr>
              <a:t>77</a:t>
            </a:fld>
            <a:endParaRPr lang="en-US" smtClean="0">
              <a:latin typeface="Arial" charset="0"/>
            </a:endParaRPr>
          </a:p>
        </p:txBody>
      </p:sp>
      <p:sp>
        <p:nvSpPr>
          <p:cNvPr id="1396738" name="Rectangle 2"/>
          <p:cNvSpPr>
            <a:spLocks noGrp="1" noRot="1" noChangeAspect="1" noChangeArrowheads="1" noTextEdit="1"/>
          </p:cNvSpPr>
          <p:nvPr>
            <p:ph type="sldImg"/>
          </p:nvPr>
        </p:nvSpPr>
        <p:spPr>
          <a:xfrm>
            <a:off x="1200150" y="700088"/>
            <a:ext cx="4689475" cy="3517900"/>
          </a:xfrm>
          <a:ln/>
        </p:spPr>
      </p:sp>
      <p:sp>
        <p:nvSpPr>
          <p:cNvPr id="1396739" name="Rectangle 3"/>
          <p:cNvSpPr>
            <a:spLocks noGrp="1" noChangeArrowheads="1"/>
          </p:cNvSpPr>
          <p:nvPr>
            <p:ph type="body" idx="1"/>
          </p:nvPr>
        </p:nvSpPr>
        <p:spPr>
          <a:xfrm>
            <a:off x="706438" y="4449763"/>
            <a:ext cx="5664200" cy="4213225"/>
          </a:xfrm>
          <a:noFill/>
          <a:ln/>
        </p:spPr>
        <p:txBody>
          <a:bodyPr/>
          <a:lstStyle/>
          <a:p>
            <a:pPr eaLnBrk="1" hangingPunct="1"/>
            <a:r>
              <a:rPr lang="en-GB" dirty="0" smtClean="0">
                <a:ea typeface="ＭＳ Ｐゴシック" pitchFamily="34" charset="-128"/>
              </a:rPr>
              <a:t>This </a:t>
            </a:r>
            <a:r>
              <a:rPr lang="en-GB" dirty="0" err="1" smtClean="0">
                <a:ea typeface="ＭＳ Ｐゴシック" pitchFamily="34" charset="-128"/>
              </a:rPr>
              <a:t>slilde</a:t>
            </a:r>
            <a:r>
              <a:rPr lang="en-GB" dirty="0" smtClean="0">
                <a:ea typeface="ＭＳ Ｐゴシック" pitchFamily="34" charset="-128"/>
              </a:rPr>
              <a:t> shows a photo of a group of people carrying a Cure Violence banner and posters on sticks that say “Stop Killing People.”  They are marching towards the photographer and are engaged in a protest march on a street in an urban area.  There are approximately 25 people visible in the photo.</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78</a:t>
            </a:fld>
            <a:endParaRPr lang="en-US"/>
          </a:p>
        </p:txBody>
      </p:sp>
    </p:spTree>
    <p:extLst>
      <p:ext uri="{BB962C8B-B14F-4D97-AF65-F5344CB8AC3E}">
        <p14:creationId xmlns:p14="http://schemas.microsoft.com/office/powerpoint/2010/main" val="10955407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79</a:t>
            </a:fld>
            <a:endParaRPr lang="en-US"/>
          </a:p>
        </p:txBody>
      </p:sp>
    </p:spTree>
    <p:extLst>
      <p:ext uri="{BB962C8B-B14F-4D97-AF65-F5344CB8AC3E}">
        <p14:creationId xmlns:p14="http://schemas.microsoft.com/office/powerpoint/2010/main" val="32188951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80</a:t>
            </a:fld>
            <a:endParaRPr lang="en-US"/>
          </a:p>
        </p:txBody>
      </p:sp>
    </p:spTree>
    <p:extLst>
      <p:ext uri="{BB962C8B-B14F-4D97-AF65-F5344CB8AC3E}">
        <p14:creationId xmlns:p14="http://schemas.microsoft.com/office/powerpoint/2010/main" val="54250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a:t>
            </a:fld>
            <a:endParaRPr lang="en-US" dirty="0"/>
          </a:p>
        </p:txBody>
      </p:sp>
    </p:spTree>
    <p:extLst>
      <p:ext uri="{BB962C8B-B14F-4D97-AF65-F5344CB8AC3E}">
        <p14:creationId xmlns:p14="http://schemas.microsoft.com/office/powerpoint/2010/main" val="42776536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2158" y="4516755"/>
            <a:ext cx="5664200" cy="4213225"/>
          </a:xfrm>
        </p:spPr>
        <p:txBody>
          <a:bodyPr/>
          <a:lstStyle/>
          <a:p>
            <a:r>
              <a:rPr lang="en-US" dirty="0" smtClean="0"/>
              <a:t>This photo contains a graph that covers the entire slide.  On the Y access are single digit numbers representing the number of killings in the Logan Square neighborhood of Chicago.  On the X access, the timeline runs from January 1999 through September 2012.  The graph marks the beginning of the Cure Violence program in this area in January 2003 and shows that the killings drop rapidly once the Cure Violence program is started.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81</a:t>
            </a:fld>
            <a:endParaRPr lang="en-US"/>
          </a:p>
        </p:txBody>
      </p:sp>
    </p:spTree>
    <p:extLst>
      <p:ext uri="{BB962C8B-B14F-4D97-AF65-F5344CB8AC3E}">
        <p14:creationId xmlns:p14="http://schemas.microsoft.com/office/powerpoint/2010/main" val="39309732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82</a:t>
            </a:fld>
            <a:endParaRPr lang="en-US"/>
          </a:p>
        </p:txBody>
      </p:sp>
    </p:spTree>
    <p:extLst>
      <p:ext uri="{BB962C8B-B14F-4D97-AF65-F5344CB8AC3E}">
        <p14:creationId xmlns:p14="http://schemas.microsoft.com/office/powerpoint/2010/main" val="10107979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contains a graph that covers the entire slide.  On the Y access are single digit numbers representing the number of killings in the Logan Square neighborhood of Chicago.  On the X access, the timeline runs from January 1999 through September 2012.  The graph marks the beginning of the Cure Violence program in this area in January 2003 and shows that the killings drop rapidly once the Cure Violence program is started. It is a repeat of Slide </a:t>
            </a:r>
            <a:r>
              <a:rPr lang="en-US" dirty="0" smtClean="0"/>
              <a:t>#97.  </a:t>
            </a:r>
            <a:r>
              <a:rPr lang="en-US" dirty="0"/>
              <a:t>To note that the killings stay low following the start of the Cure Violence program in 2003 and that the drop in killings was large and even eliminated in early 2007, 2008, late 2010/early 2011 and in 2012.</a:t>
            </a:r>
          </a:p>
          <a:p>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83</a:t>
            </a:fld>
            <a:endParaRPr lang="en-US"/>
          </a:p>
        </p:txBody>
      </p:sp>
    </p:spTree>
    <p:extLst>
      <p:ext uri="{BB962C8B-B14F-4D97-AF65-F5344CB8AC3E}">
        <p14:creationId xmlns:p14="http://schemas.microsoft.com/office/powerpoint/2010/main" val="1102844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focuses on the results of the DOJ external evaluation and contains the Seal of the US Department of Justice as artwork on the slide.  </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84</a:t>
            </a:fld>
            <a:endParaRPr lang="en-US"/>
          </a:p>
        </p:txBody>
      </p:sp>
    </p:spTree>
    <p:extLst>
      <p:ext uri="{BB962C8B-B14F-4D97-AF65-F5344CB8AC3E}">
        <p14:creationId xmlns:p14="http://schemas.microsoft.com/office/powerpoint/2010/main" val="23500116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 the same grayscale map of the US.  Cities who are using a health approach to violence prevention are marked with yellow dots and include:  LA, Oakland, San Francisco, Richmond, Seattle, Kansas City, St. Louis, East St. Louis, New Orleans, San  Antonio, </a:t>
            </a:r>
            <a:r>
              <a:rPr lang="en-US" dirty="0" err="1" smtClean="0"/>
              <a:t>Loiza</a:t>
            </a:r>
            <a:r>
              <a:rPr lang="en-US" dirty="0" smtClean="0"/>
              <a:t>, Puerto Rico, Ami, Minneapolis, Milwaukee, North Chicago, Maywood, Rockford, Springfield, Chicago, Syracuse, Rochester, Buffalo, Yonkers, NYC, Philadelphia, Baltimore, Camden, Wilmington, Hempstead, Mt. Vernon, Albany, Troy and Boston.</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85</a:t>
            </a:fld>
            <a:endParaRPr lang="en-US"/>
          </a:p>
        </p:txBody>
      </p:sp>
    </p:spTree>
    <p:extLst>
      <p:ext uri="{BB962C8B-B14F-4D97-AF65-F5344CB8AC3E}">
        <p14:creationId xmlns:p14="http://schemas.microsoft.com/office/powerpoint/2010/main" val="4196204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a gray map of the world.  Countries marked with orange dots are current partners – US, Canada, Mexico, Jamaica, Puerto Rico, Honduras, El Salvador, South Africa.  Countries marked with blue dots are exploring partnerships with Cure Violence.  They include Guatemala, Columbia, Brazil, Egypt, West Bank, Syria.  Countries that have been past partners to Cure Violence are marked with yellow dots and include England, Syria, Iraq and Kenya.</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86</a:t>
            </a:fld>
            <a:endParaRPr lang="en-US"/>
          </a:p>
        </p:txBody>
      </p:sp>
    </p:spTree>
    <p:extLst>
      <p:ext uri="{BB962C8B-B14F-4D97-AF65-F5344CB8AC3E}">
        <p14:creationId xmlns:p14="http://schemas.microsoft.com/office/powerpoint/2010/main" val="8400143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87</a:t>
            </a:fld>
            <a:endParaRPr lang="en-US"/>
          </a:p>
        </p:txBody>
      </p:sp>
    </p:spTree>
    <p:extLst>
      <p:ext uri="{BB962C8B-B14F-4D97-AF65-F5344CB8AC3E}">
        <p14:creationId xmlns:p14="http://schemas.microsoft.com/office/powerpoint/2010/main" val="42397447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88</a:t>
            </a:fld>
            <a:endParaRPr lang="en-US"/>
          </a:p>
        </p:txBody>
      </p:sp>
    </p:spTree>
    <p:extLst>
      <p:ext uri="{BB962C8B-B14F-4D97-AF65-F5344CB8AC3E}">
        <p14:creationId xmlns:p14="http://schemas.microsoft.com/office/powerpoint/2010/main" val="3895758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89</a:t>
            </a:fld>
            <a:endParaRPr lang="en-US"/>
          </a:p>
        </p:txBody>
      </p:sp>
    </p:spTree>
    <p:extLst>
      <p:ext uri="{BB962C8B-B14F-4D97-AF65-F5344CB8AC3E}">
        <p14:creationId xmlns:p14="http://schemas.microsoft.com/office/powerpoint/2010/main" val="3595032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90</a:t>
            </a:fld>
            <a:endParaRPr lang="en-US"/>
          </a:p>
        </p:txBody>
      </p:sp>
    </p:spTree>
    <p:extLst>
      <p:ext uri="{BB962C8B-B14F-4D97-AF65-F5344CB8AC3E}">
        <p14:creationId xmlns:p14="http://schemas.microsoft.com/office/powerpoint/2010/main" val="345431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city with skyscrapers</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91</a:t>
            </a:fld>
            <a:endParaRPr lang="en-US"/>
          </a:p>
        </p:txBody>
      </p:sp>
    </p:spTree>
    <p:extLst>
      <p:ext uri="{BB962C8B-B14F-4D97-AF65-F5344CB8AC3E}">
        <p14:creationId xmlns:p14="http://schemas.microsoft.com/office/powerpoint/2010/main" val="382902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92</a:t>
            </a:fld>
            <a:endParaRPr lang="en-US"/>
          </a:p>
        </p:txBody>
      </p:sp>
    </p:spTree>
    <p:extLst>
      <p:ext uri="{BB962C8B-B14F-4D97-AF65-F5344CB8AC3E}">
        <p14:creationId xmlns:p14="http://schemas.microsoft.com/office/powerpoint/2010/main" val="16217661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3" name="Slide Image Placeholder 1"/>
          <p:cNvSpPr>
            <a:spLocks noGrp="1" noRot="1" noChangeAspect="1" noTextEdit="1"/>
          </p:cNvSpPr>
          <p:nvPr>
            <p:ph type="sldImg"/>
          </p:nvPr>
        </p:nvSpPr>
        <p:spPr>
          <a:ln/>
        </p:spPr>
      </p:sp>
      <p:sp>
        <p:nvSpPr>
          <p:cNvPr id="1288194" name="Notes Placeholder 2"/>
          <p:cNvSpPr>
            <a:spLocks noGrp="1"/>
          </p:cNvSpPr>
          <p:nvPr>
            <p:ph type="body" idx="1"/>
          </p:nvPr>
        </p:nvSpPr>
        <p:spPr>
          <a:noFill/>
          <a:ln/>
        </p:spPr>
        <p:txBody>
          <a:bodyPr/>
          <a:lstStyle/>
          <a:p>
            <a:r>
              <a:rPr lang="en-US" dirty="0">
                <a:ea typeface="ＭＳ Ｐゴシック" pitchFamily="34" charset="-128"/>
              </a:rPr>
              <a:t>This is a reproduction of a painting from the Middle Ages featuring a middle aged city, teeming with people, and people suffering and dying from the plague, a disease that was originally thought to be something that “morally unclean” people caught.  As we know, science later proved that the plague had absolutely nothing to do with moralism and everything to do with bacteria and disease</a:t>
            </a:r>
            <a:r>
              <a:rPr lang="en-US" dirty="0" smtClean="0">
                <a:ea typeface="ＭＳ Ｐゴシック" pitchFamily="34" charset="-128"/>
              </a:rPr>
              <a:t>.</a:t>
            </a:r>
          </a:p>
          <a:p>
            <a:endParaRPr lang="en-US" dirty="0">
              <a:ea typeface="ＭＳ Ｐゴシック" pitchFamily="34" charset="-128"/>
            </a:endParaRPr>
          </a:p>
          <a:p>
            <a:r>
              <a:rPr lang="en-US" dirty="0" smtClean="0">
                <a:ea typeface="ＭＳ Ｐゴシック" pitchFamily="34" charset="-128"/>
              </a:rPr>
              <a:t>This slide is repeated from Slide #13.</a:t>
            </a:r>
            <a:endParaRPr lang="en-US" dirty="0">
              <a:ea typeface="ＭＳ Ｐゴシック" pitchFamily="34" charset="-128"/>
            </a:endParaRPr>
          </a:p>
          <a:p>
            <a:endParaRPr lang="en-US" dirty="0">
              <a:ea typeface="ＭＳ Ｐゴシック" pitchFamily="34" charset="-128"/>
            </a:endParaRPr>
          </a:p>
          <a:p>
            <a:endParaRPr lang="en-US" dirty="0" smtClean="0">
              <a:ea typeface="ＭＳ Ｐゴシック" pitchFamily="34" charset="-128"/>
            </a:endParaRPr>
          </a:p>
        </p:txBody>
      </p:sp>
      <p:sp>
        <p:nvSpPr>
          <p:cNvPr id="95235" name="Slide Number Placeholder 3"/>
          <p:cNvSpPr>
            <a:spLocks noGrp="1"/>
          </p:cNvSpPr>
          <p:nvPr>
            <p:ph type="sldNum" sz="quarter" idx="5"/>
          </p:nvPr>
        </p:nvSpPr>
        <p:spPr/>
        <p:txBody>
          <a:bodyPr/>
          <a:lstStyle/>
          <a:p>
            <a:pPr defTabSz="938080">
              <a:defRPr/>
            </a:pPr>
            <a:fld id="{8DC73111-81A0-4084-A696-60AEA21DCB82}" type="slidenum">
              <a:rPr lang="en-US" smtClean="0">
                <a:latin typeface="Arial" charset="0"/>
              </a:rPr>
              <a:pPr defTabSz="938080">
                <a:defRPr/>
              </a:pPr>
              <a:t>93</a:t>
            </a:fld>
            <a:endParaRPr lang="en-US"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photo of an old, middle ages dungeon where with bars where they often used to put people with plague to isolate them and let them die.  They did not isolate these people due to their contagion – instead, they were isolating them believing them to be morally corrupt people who they sent to the dungeons for punishment</a:t>
            </a:r>
            <a:r>
              <a:rPr lang="en-US" dirty="0" smtClean="0"/>
              <a:t>.  The word “Harm” is superimposed on the middle of the photo.</a:t>
            </a:r>
            <a:endParaRPr lang="en-US" dirty="0"/>
          </a:p>
          <a:p>
            <a:endParaRPr lang="en-US" dirty="0"/>
          </a:p>
          <a:p>
            <a:r>
              <a:rPr lang="en-US" dirty="0" smtClean="0"/>
              <a:t>This slide is repeated from #11.</a:t>
            </a:r>
            <a:endParaRPr lang="en-US" dirty="0"/>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94</a:t>
            </a:fld>
            <a:endParaRPr lang="en-US"/>
          </a:p>
        </p:txBody>
      </p:sp>
    </p:spTree>
    <p:extLst>
      <p:ext uri="{BB962C8B-B14F-4D97-AF65-F5344CB8AC3E}">
        <p14:creationId xmlns:p14="http://schemas.microsoft.com/office/powerpoint/2010/main" val="14097844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5" name="Rectangle 7"/>
          <p:cNvSpPr txBox="1">
            <a:spLocks noGrp="1" noChangeArrowheads="1"/>
          </p:cNvSpPr>
          <p:nvPr/>
        </p:nvSpPr>
        <p:spPr bwMode="auto">
          <a:xfrm>
            <a:off x="4008438" y="8893175"/>
            <a:ext cx="3067050" cy="468313"/>
          </a:xfrm>
          <a:prstGeom prst="rect">
            <a:avLst/>
          </a:prstGeom>
          <a:noFill/>
          <a:ln w="9525">
            <a:noFill/>
            <a:miter lim="800000"/>
            <a:headEnd/>
            <a:tailEnd/>
          </a:ln>
        </p:spPr>
        <p:txBody>
          <a:bodyPr lIns="93890" tIns="46946" rIns="93890" bIns="46946" anchor="b"/>
          <a:lstStyle/>
          <a:p>
            <a:pPr algn="r" defTabSz="965200"/>
            <a:fld id="{0DD9BE1E-3711-40B8-987B-BDAA4D381CCD}" type="slidenum">
              <a:rPr lang="en-US" sz="1100">
                <a:latin typeface="Arial" charset="0"/>
              </a:rPr>
              <a:pPr algn="r" defTabSz="965200"/>
              <a:t>95</a:t>
            </a:fld>
            <a:endParaRPr lang="en-US" sz="1100">
              <a:latin typeface="Arial" charset="0"/>
            </a:endParaRPr>
          </a:p>
        </p:txBody>
      </p:sp>
      <p:sp>
        <p:nvSpPr>
          <p:cNvPr id="1439746" name="Rectangle 2"/>
          <p:cNvSpPr>
            <a:spLocks noGrp="1" noRot="1" noChangeAspect="1" noChangeArrowheads="1" noTextEdit="1"/>
          </p:cNvSpPr>
          <p:nvPr>
            <p:ph type="sldImg"/>
          </p:nvPr>
        </p:nvSpPr>
        <p:spPr>
          <a:xfrm>
            <a:off x="1200150" y="701675"/>
            <a:ext cx="4687888" cy="3514725"/>
          </a:xfrm>
          <a:ln/>
        </p:spPr>
      </p:sp>
      <p:sp>
        <p:nvSpPr>
          <p:cNvPr id="1439747" name="Rectangle 3"/>
          <p:cNvSpPr>
            <a:spLocks noGrp="1" noChangeArrowheads="1"/>
          </p:cNvSpPr>
          <p:nvPr>
            <p:ph type="body" idx="1"/>
          </p:nvPr>
        </p:nvSpPr>
        <p:spPr>
          <a:xfrm>
            <a:off x="706438" y="4448175"/>
            <a:ext cx="5664200" cy="4214813"/>
          </a:xfrm>
          <a:noFill/>
          <a:ln/>
        </p:spPr>
        <p:txBody>
          <a:bodyPr/>
          <a:lstStyle/>
          <a:p>
            <a:pPr eaLnBrk="1" hangingPunct="1"/>
            <a:endParaRPr lang="en-GB" smtClean="0">
              <a:ea typeface="ＭＳ Ｐゴシック"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96</a:t>
            </a:fld>
            <a:endParaRPr lang="en-US"/>
          </a:p>
        </p:txBody>
      </p:sp>
    </p:spTree>
    <p:extLst>
      <p:ext uri="{BB962C8B-B14F-4D97-AF65-F5344CB8AC3E}">
        <p14:creationId xmlns:p14="http://schemas.microsoft.com/office/powerpoint/2010/main" val="33135512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97</a:t>
            </a:fld>
            <a:endParaRPr lang="en-US"/>
          </a:p>
        </p:txBody>
      </p:sp>
    </p:spTree>
    <p:extLst>
      <p:ext uri="{BB962C8B-B14F-4D97-AF65-F5344CB8AC3E}">
        <p14:creationId xmlns:p14="http://schemas.microsoft.com/office/powerpoint/2010/main" val="33135512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98</a:t>
            </a:fld>
            <a:endParaRPr lang="en-US"/>
          </a:p>
        </p:txBody>
      </p:sp>
    </p:spTree>
    <p:extLst>
      <p:ext uri="{BB962C8B-B14F-4D97-AF65-F5344CB8AC3E}">
        <p14:creationId xmlns:p14="http://schemas.microsoft.com/office/powerpoint/2010/main" val="31580495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99</a:t>
            </a:fld>
            <a:endParaRPr lang="en-US"/>
          </a:p>
        </p:txBody>
      </p:sp>
    </p:spTree>
    <p:extLst>
      <p:ext uri="{BB962C8B-B14F-4D97-AF65-F5344CB8AC3E}">
        <p14:creationId xmlns:p14="http://schemas.microsoft.com/office/powerpoint/2010/main" val="21348679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9A7874-8D8A-422F-85F1-03EECE24A8F1}" type="slidenum">
              <a:rPr lang="en-US" smtClean="0"/>
              <a:pPr>
                <a:defRPr/>
              </a:pPr>
              <a:t>100</a:t>
            </a:fld>
            <a:endParaRPr lang="en-US"/>
          </a:p>
        </p:txBody>
      </p:sp>
    </p:spTree>
    <p:extLst>
      <p:ext uri="{BB962C8B-B14F-4D97-AF65-F5344CB8AC3E}">
        <p14:creationId xmlns:p14="http://schemas.microsoft.com/office/powerpoint/2010/main" val="3520034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2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2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2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2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A59DC7-BC88-4FF3-B561-D6CA9BA0AD45}" type="slidenum">
              <a:rPr lang="en-US"/>
              <a:pPr>
                <a:defRPr/>
              </a:pPr>
              <a:t>‹#›</a:t>
            </a:fld>
            <a:endParaRPr lang="en-US"/>
          </a:p>
        </p:txBody>
      </p:sp>
    </p:spTree>
  </p:cSld>
  <p:clrMapOvr>
    <a:masterClrMapping/>
  </p:clrMapOvr>
  <p:transition spd="med"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defRPr>
            </a:lvl1pPr>
          </a:lstStyle>
          <a:p>
            <a:pPr>
              <a:defRPr/>
            </a:pPr>
            <a:fld id="{F564D893-97DB-4F22-A9E3-EACE3568E94A}" type="slidenum">
              <a:rPr lang="en-US"/>
              <a:pPr>
                <a:defRPr/>
              </a:pPr>
              <a:t>‹#›</a:t>
            </a:fld>
            <a:endParaRPr lang="en-US"/>
          </a:p>
        </p:txBody>
      </p:sp>
    </p:spTree>
  </p:cSld>
  <p:clrMapOvr>
    <a:masterClrMapping/>
  </p:clrMapOvr>
  <p:transition spd="med" advClick="0" advTm="20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90BD5E21-CC0A-45B2-AF62-96CE22DEFD8D}"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000000"/>
                </a:solidFill>
              </a:defRPr>
            </a:lvl1pPr>
          </a:lstStyle>
          <a:p>
            <a:pPr>
              <a:defRPr/>
            </a:pPr>
            <a:fld id="{493FC4EF-E9A6-4B2E-BC26-75ED0DDE7D8E}"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718480559"/>
      </p:ext>
    </p:extLst>
  </p:cSld>
  <p:clrMapOvr>
    <a:masterClrMapping/>
  </p:clrMapOvr>
  <p:transition spd="med" advClick="0" advTm="2000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421538279"/>
      </p:ext>
    </p:extLst>
  </p:cSld>
  <p:clrMapOvr>
    <a:masterClrMapping/>
  </p:clrMapOvr>
  <p:transition spd="med" advClick="0" advTm="2000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197397"/>
      </p:ext>
    </p:extLst>
  </p:cSld>
  <p:clrMapOvr>
    <a:masterClrMapping/>
  </p:clrMapOvr>
  <p:transition spd="med" advClick="0" advTm="2000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0447988"/>
      </p:ext>
    </p:extLst>
  </p:cSld>
  <p:clrMapOvr>
    <a:masterClrMapping/>
  </p:clrMapOvr>
  <p:transition spd="med" advClick="0" advTm="2000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88C7EEE3-78AB-4173-9A50-DA92EB167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9677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83FE67B-7FE3-4E28-BA38-50D62119A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238616"/>
      </p:ext>
    </p:extLst>
  </p:cSld>
  <p:clrMapOvr>
    <a:masterClrMapping/>
  </p:clrMapOvr>
  <p:transition spd="med"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1EAFB9D-59FA-43A5-A652-FFF48E99A5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445360"/>
      </p:ext>
    </p:extLst>
  </p:cSld>
  <p:clrMapOvr>
    <a:masterClrMapping/>
  </p:clrMapOvr>
  <p:transition spd="med" advClick="0" advTm="20000"/>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91FBD064-1B00-4D6C-8D68-0207D768EA5A}" type="datetimeFigureOut">
              <a:rPr lang="en-US">
                <a:solidFill>
                  <a:srgbClr val="000000"/>
                </a:solidFill>
              </a:rPr>
              <a:pPr>
                <a:defRPr/>
              </a:pPr>
              <a:t>9/28/2015</a:t>
            </a:fld>
            <a:endParaRPr lang="en-US">
              <a:solidFill>
                <a:srgbClr val="000000"/>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3EE62-0883-49C8-A571-C72E15EBD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3229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2072645064"/>
      </p:ext>
    </p:extLst>
  </p:cSld>
  <p:clrMapOvr>
    <a:masterClrMapping/>
  </p:clrMapOvr>
  <p:transition spd="med" advClick="0" advTm="2000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8164308"/>
      </p:ext>
    </p:extLst>
  </p:cSld>
  <p:clrMapOvr>
    <a:masterClrMapping/>
  </p:clrMapOvr>
  <p:transition spd="med" advClick="0" advTm="20000"/>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88C7EEE3-78AB-4173-9A50-DA92EB167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0200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DCA005B2-5B1B-4DD9-810E-46CBA4939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167199"/>
      </p:ext>
    </p:extLst>
  </p:cSld>
  <p:clrMapOvr>
    <a:masterClrMapping/>
  </p:clrMapOvr>
  <p:transition spd="med" advClick="0" advTm="20000"/>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83FE67B-7FE3-4E28-BA38-50D62119A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6185986"/>
      </p:ext>
    </p:extLst>
  </p:cSld>
  <p:clrMapOvr>
    <a:masterClrMapping/>
  </p:clrMapOvr>
  <p:transition spd="med" advClick="0" advTm="20000"/>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1EAFB9D-59FA-43A5-A652-FFF48E99A5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7510155"/>
      </p:ext>
    </p:extLst>
  </p:cSld>
  <p:clrMapOvr>
    <a:masterClrMapping/>
  </p:clrMapOvr>
  <p:transition spd="med" advClick="0" advTm="2000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5113332"/>
      </p:ext>
    </p:extLst>
  </p:cSld>
  <p:clrMapOvr>
    <a:masterClrMapping/>
  </p:clrMapOvr>
  <p:transition spd="med" advClick="0" advTm="2000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60784"/>
      </p:ext>
    </p:extLst>
  </p:cSld>
  <p:clrMapOvr>
    <a:masterClrMapping/>
  </p:clrMapOvr>
  <p:transition spd="med"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cSld>
  <p:clrMapOvr>
    <a:masterClrMapping/>
  </p:clrMapOvr>
  <p:transition spd="med" advClick="0" advTm="2000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OP TITLE DK ARIAL">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5829777"/>
      </p:ext>
    </p:extLst>
  </p:cSld>
  <p:clrMapOvr>
    <a:masterClrMapping/>
  </p:clrMapOvr>
  <p:transition spd="med" advClick="0" advTm="2000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P TITLE DK FRANKLIN">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4702387"/>
      </p:ext>
    </p:extLst>
  </p:cSld>
  <p:clrMapOvr>
    <a:masterClrMapping/>
  </p:clrMapOvr>
  <p:transition spd="med" advClick="0" advTm="2000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pic>
        <p:nvPicPr>
          <p:cNvPr id="4" name="Picture 3"/>
          <p:cNvPicPr>
            <a:picLocks noChangeAspect="1"/>
          </p:cNvPicPr>
          <p:nvPr userDrawn="1"/>
        </p:nvPicPr>
        <p:blipFill>
          <a:blip r:embed="rId2" cstate="print"/>
          <a:srcRect l="8627" t="15227" r="28346"/>
          <a:stretch>
            <a:fillRect/>
          </a:stretch>
        </p:blipFill>
        <p:spPr bwMode="auto">
          <a:xfrm>
            <a:off x="0" y="830263"/>
            <a:ext cx="9144000" cy="6065837"/>
          </a:xfrm>
          <a:prstGeom prst="rect">
            <a:avLst/>
          </a:prstGeom>
          <a:noFill/>
          <a:ln w="9525">
            <a:noFill/>
            <a:miter lim="800000"/>
            <a:headEnd/>
            <a:tailEnd/>
          </a:ln>
        </p:spPr>
      </p:pic>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149311"/>
      </p:ext>
    </p:extLst>
  </p:cSld>
  <p:clrMapOvr>
    <a:masterClrMapping/>
  </p:clrMapOvr>
  <p:transition spd="med" advClick="0" advTm="2000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3711589907"/>
      </p:ext>
    </p:extLst>
  </p:cSld>
  <p:clrMapOvr>
    <a:masterClrMapping/>
  </p:clrMapOvr>
  <p:transition spd="med" advClick="0" advTm="20000"/>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13D5A49-D711-47AE-90DD-BBAC30717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465628"/>
      </p:ext>
    </p:extLst>
  </p:cSld>
  <p:clrMapOvr>
    <a:masterClrMapping/>
  </p:clrMapOvr>
  <p:transition spd="med" advClick="0" advTm="20000"/>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EB574398-DA91-49A6-9C12-43C5EEEAE6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0653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94118FE9-80C7-49FC-8AD3-218B4863E6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219275"/>
      </p:ext>
    </p:extLst>
  </p:cSld>
  <p:clrMapOvr>
    <a:masterClrMapping/>
  </p:clrMapOvr>
  <p:transition spd="med" advClick="0" advTm="20000"/>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7347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372344807"/>
      </p:ext>
    </p:extLst>
  </p:cSld>
  <p:clrMapOvr>
    <a:masterClrMapping/>
  </p:clrMapOvr>
  <p:transition spd="med" advClick="0" advTm="2000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8350979"/>
      </p:ext>
    </p:extLst>
  </p:cSld>
  <p:clrMapOvr>
    <a:masterClrMapping/>
  </p:clrMapOvr>
  <p:transition spd="med"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K BLU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18555"/>
      </p:ext>
    </p:extLst>
  </p:cSld>
  <p:clrMapOvr>
    <a:masterClrMapping/>
  </p:clrMapOvr>
  <p:transition spd="med" advClick="0" advTm="2000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OP TITLE DK ARIAL">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22940347"/>
      </p:ext>
    </p:extLst>
  </p:cSld>
  <p:clrMapOvr>
    <a:masterClrMapping/>
  </p:clrMapOvr>
  <p:transition spd="med" advClick="0" advTm="2000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OP TITLE DK FRANKLIN">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3417701"/>
      </p:ext>
    </p:extLst>
  </p:cSld>
  <p:clrMapOvr>
    <a:masterClrMapping/>
  </p:clrMapOvr>
  <p:transition spd="med" advClick="0" advTm="2000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pic>
        <p:nvPicPr>
          <p:cNvPr id="4" name="Picture 3"/>
          <p:cNvPicPr>
            <a:picLocks noChangeAspect="1"/>
          </p:cNvPicPr>
          <p:nvPr userDrawn="1"/>
        </p:nvPicPr>
        <p:blipFill>
          <a:blip r:embed="rId2" cstate="print"/>
          <a:srcRect l="8627" t="15227" r="28346"/>
          <a:stretch>
            <a:fillRect/>
          </a:stretch>
        </p:blipFill>
        <p:spPr bwMode="auto">
          <a:xfrm>
            <a:off x="0" y="830263"/>
            <a:ext cx="9144000" cy="6065837"/>
          </a:xfrm>
          <a:prstGeom prst="rect">
            <a:avLst/>
          </a:prstGeom>
          <a:noFill/>
          <a:ln w="9525">
            <a:noFill/>
            <a:miter lim="800000"/>
            <a:headEnd/>
            <a:tailEnd/>
          </a:ln>
        </p:spPr>
      </p:pic>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99573052"/>
      </p:ext>
    </p:extLst>
  </p:cSld>
  <p:clrMapOvr>
    <a:masterClrMapping/>
  </p:clrMapOvr>
  <p:transition spd="med" advClick="0" advTm="20000"/>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extLst>
      <p:ext uri="{BB962C8B-B14F-4D97-AF65-F5344CB8AC3E}">
        <p14:creationId xmlns:p14="http://schemas.microsoft.com/office/powerpoint/2010/main" val="2433337256"/>
      </p:ext>
    </p:extLst>
  </p:cSld>
  <p:clrMapOvr>
    <a:masterClrMapping/>
  </p:clrMapOvr>
  <p:transition spd="med" advClick="0" advTm="20000"/>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13D5A49-D711-47AE-90DD-BBAC30717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7195483"/>
      </p:ext>
    </p:extLst>
  </p:cSld>
  <p:clrMapOvr>
    <a:masterClrMapping/>
  </p:clrMapOvr>
  <p:transition spd="med" advClick="0" advTm="2000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EB574398-DA91-49A6-9C12-43C5EEEAE6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0813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94118FE9-80C7-49FC-8AD3-218B4863E6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683791"/>
      </p:ext>
    </p:extLst>
  </p:cSld>
  <p:clrMapOvr>
    <a:masterClrMapping/>
  </p:clrMapOvr>
  <p:transition spd="med" advClick="0" advTm="2000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2414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1833469201"/>
      </p:ext>
    </p:extLst>
  </p:cSld>
  <p:clrMapOvr>
    <a:masterClrMapping/>
  </p:clrMapOvr>
  <p:transition spd="med"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17748311"/>
      </p:ext>
    </p:extLst>
  </p:cSld>
  <p:clrMapOvr>
    <a:masterClrMapping/>
  </p:clrMapOvr>
  <p:transition spd="med" advClick="0" advTm="2000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2856211451"/>
      </p:ext>
    </p:extLst>
  </p:cSld>
  <p:clrMapOvr>
    <a:masterClrMapping/>
  </p:clrMapOvr>
  <p:transition spd="med" advClick="0" advTm="20000"/>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3716922"/>
      </p:ext>
    </p:extLst>
  </p:cSld>
  <p:clrMapOvr>
    <a:masterClrMapping/>
  </p:clrMapOvr>
  <p:transition spd="med" advClick="0" advTm="20000"/>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88C7EEE3-78AB-4173-9A50-DA92EB1677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091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DCA005B2-5B1B-4DD9-810E-46CBA4939B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24086"/>
      </p:ext>
    </p:extLst>
  </p:cSld>
  <p:clrMapOvr>
    <a:masterClrMapping/>
  </p:clrMapOvr>
  <p:transition spd="med" advClick="0" advTm="20000"/>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83FE67B-7FE3-4E28-BA38-50D62119A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2576730"/>
      </p:ext>
    </p:extLst>
  </p:cSld>
  <p:clrMapOvr>
    <a:masterClrMapping/>
  </p:clrMapOvr>
  <p:transition spd="med" advClick="0" advTm="20000"/>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1EAFB9D-59FA-43A5-A652-FFF48E99A5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4169317"/>
      </p:ext>
    </p:extLst>
  </p:cSld>
  <p:clrMapOvr>
    <a:masterClrMapping/>
  </p:clrMapOvr>
  <p:transition spd="med"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BC5BFB-B3B0-46EF-91FE-E40662CC57F7}" type="slidenum">
              <a:rPr lang="en-US"/>
              <a:pPr>
                <a:defRPr/>
              </a:pPr>
              <a:t>‹#›</a:t>
            </a:fld>
            <a:endParaRPr lang="en-US"/>
          </a:p>
        </p:txBody>
      </p:sp>
    </p:spTree>
  </p:cSld>
  <p:clrMapOvr>
    <a:masterClrMapping/>
  </p:clrMapOvr>
  <p:transition spd="med" advClick="0" advTm="2000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cSld>
  <p:clrMapOvr>
    <a:masterClrMapping/>
  </p:clrMapOvr>
  <p:transition spd="med"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F57745-7E8D-464C-9EBE-5E4BFB630576}" type="slidenum">
              <a:rPr lang="en-US"/>
              <a:pPr>
                <a:defRPr/>
              </a:pPr>
              <a:t>‹#›</a:t>
            </a:fld>
            <a:endParaRPr lang="en-US"/>
          </a:p>
        </p:txBody>
      </p:sp>
    </p:spTree>
  </p:cSld>
  <p:clrMapOvr>
    <a:masterClrMapping/>
  </p:clrMapOvr>
  <p:transition spd="med" advClick="0" advTm="2000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88C7EEE3-78AB-4173-9A50-DA92EB1677D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DCA005B2-5B1B-4DD9-810E-46CBA4939BB7}" type="slidenum">
              <a:rPr lang="en-US"/>
              <a:pPr>
                <a:defRPr/>
              </a:pPr>
              <a:t>‹#›</a:t>
            </a:fld>
            <a:endParaRPr lang="en-US"/>
          </a:p>
        </p:txBody>
      </p:sp>
    </p:spTree>
  </p:cSld>
  <p:clrMapOvr>
    <a:masterClrMapping/>
  </p:clrMapOvr>
  <p:transition spd="med" advClick="0" advTm="2000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683FE67B-7FE3-4E28-BA38-50D62119A012}" type="slidenum">
              <a:rPr lang="en-US"/>
              <a:pPr>
                <a:defRPr/>
              </a:pPr>
              <a:t>‹#›</a:t>
            </a:fld>
            <a:endParaRPr lang="en-US"/>
          </a:p>
        </p:txBody>
      </p:sp>
    </p:spTree>
  </p:cSld>
  <p:clrMapOvr>
    <a:masterClrMapping/>
  </p:clrMapOvr>
  <p:transition spd="med" advClick="0" advTm="2000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ZA" dirty="0"/>
          </a:p>
        </p:txBody>
      </p:sp>
    </p:spTree>
  </p:cSld>
  <p:clrMapOvr>
    <a:masterClrMapping/>
  </p:clrMapOvr>
  <p:transition spd="med" advClick="0" advTm="2000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K GREY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TITLE DK ARIAL">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TITLE DK FRANKLIN">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FC8F2F-E9B3-4F90-85DC-CADCFF5A4668}" type="slidenum">
              <a:rPr lang="en-US"/>
              <a:pPr>
                <a:defRPr/>
              </a:pPr>
              <a:t>‹#›</a:t>
            </a:fld>
            <a:endParaRPr lang="en-US"/>
          </a:p>
        </p:txBody>
      </p:sp>
    </p:spTree>
  </p:cSld>
  <p:clrMapOvr>
    <a:masterClrMapping/>
  </p:clrMapOvr>
  <p:transition spd="med" advClick="0" advTm="2000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pic>
        <p:nvPicPr>
          <p:cNvPr id="4" name="Picture 3"/>
          <p:cNvPicPr>
            <a:picLocks noChangeAspect="1"/>
          </p:cNvPicPr>
          <p:nvPr userDrawn="1"/>
        </p:nvPicPr>
        <p:blipFill>
          <a:blip r:embed="rId2" cstate="print"/>
          <a:srcRect l="8627" t="15227" r="28346"/>
          <a:stretch>
            <a:fillRect/>
          </a:stretch>
        </p:blipFill>
        <p:spPr bwMode="auto">
          <a:xfrm>
            <a:off x="0" y="830263"/>
            <a:ext cx="9144000" cy="6065837"/>
          </a:xfrm>
          <a:prstGeom prst="rect">
            <a:avLst/>
          </a:prstGeom>
          <a:noFill/>
          <a:ln w="9525">
            <a:noFill/>
            <a:miter lim="800000"/>
            <a:headEnd/>
            <a:tailEnd/>
          </a:ln>
        </p:spPr>
      </p:pic>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 TITLE DK ARIAL">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 TITLE DK FRANKLIN">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pic>
        <p:nvPicPr>
          <p:cNvPr id="4" name="Picture 3"/>
          <p:cNvPicPr>
            <a:picLocks noChangeAspect="1"/>
          </p:cNvPicPr>
          <p:nvPr userDrawn="1"/>
        </p:nvPicPr>
        <p:blipFill>
          <a:blip r:embed="rId2" cstate="print"/>
          <a:srcRect l="8627" t="15227" r="28346"/>
          <a:stretch>
            <a:fillRect/>
          </a:stretch>
        </p:blipFill>
        <p:spPr bwMode="auto">
          <a:xfrm>
            <a:off x="0" y="830263"/>
            <a:ext cx="9144000" cy="6065837"/>
          </a:xfrm>
          <a:prstGeom prst="rect">
            <a:avLst/>
          </a:prstGeom>
          <a:noFill/>
          <a:ln w="9525">
            <a:noFill/>
            <a:miter lim="800000"/>
            <a:headEnd/>
            <a:tailEnd/>
          </a:ln>
        </p:spPr>
      </p:pic>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88C7EEE3-78AB-4173-9A50-DA92EB1677D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latin typeface="Batang"/>
                <a:ea typeface="ＭＳ Ｐゴシック"/>
                <a:cs typeface="ＭＳ Ｐゴシック"/>
              </a:defRPr>
            </a:lvl1pPr>
          </a:lstStyle>
          <a:p>
            <a:pPr>
              <a:defRPr/>
            </a:pPr>
            <a:endParaRPr lang="en-US"/>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latin typeface="Batang"/>
                <a:ea typeface="ＭＳ Ｐゴシック"/>
                <a:cs typeface="ＭＳ Ｐゴシック"/>
              </a:defRPr>
            </a:lvl1pPr>
          </a:lstStyle>
          <a:p>
            <a:pPr>
              <a:defRPr/>
            </a:pPr>
            <a:fld id="{DCA005B2-5B1B-4DD9-810E-46CBA4939BB7}" type="slidenum">
              <a:rPr lang="en-US"/>
              <a:pPr>
                <a:defRPr/>
              </a:pPr>
              <a:t>‹#›</a:t>
            </a:fld>
            <a:endParaRPr lang="en-US"/>
          </a:p>
        </p:txBody>
      </p:sp>
    </p:spTree>
  </p:cSld>
  <p:clrMapOvr>
    <a:masterClrMapping/>
  </p:clrMapOvr>
  <p:transition spd="med"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1EAFB9D-59FA-43A5-A652-FFF48E99A50F}" type="slidenum">
              <a:rPr lang="en-US"/>
              <a:pPr>
                <a:defRPr/>
              </a:pPr>
              <a:t>‹#›</a:t>
            </a:fld>
            <a:endParaRPr lang="en-US"/>
          </a:p>
        </p:txBody>
      </p:sp>
    </p:spTree>
  </p:cSld>
  <p:clrMapOvr>
    <a:masterClrMapping/>
  </p:clrMapOvr>
  <p:transition spd="med" advClick="0" advTm="2000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Click="0" advTm="2000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112" y="-105696"/>
            <a:ext cx="8229600" cy="1143000"/>
          </a:xfrm>
          <a:prstGeom prst="rect">
            <a:avLst/>
          </a:prstGeom>
        </p:spPr>
        <p:txBody>
          <a:bodyPr/>
          <a:lstStyle/>
          <a:p>
            <a:r>
              <a:rPr lang="en-US" dirty="0" smtClean="0"/>
              <a:t>Click to edit Master title style</a:t>
            </a:r>
            <a:endParaRPr lang="en-ZA" dirty="0"/>
          </a:p>
        </p:txBody>
      </p:sp>
    </p:spTree>
  </p:cSld>
  <p:clrMapOvr>
    <a:masterClrMapping/>
  </p:clrMapOvr>
  <p:transition spd="med" advClick="0" advTm="20000"/>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EY TOP WHITE BOTTOM">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latin typeface="Arial Narrow" pitchFamily="34"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Click="0" advTm="2000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112" y="-105696"/>
            <a:ext cx="8229600" cy="1143000"/>
          </a:xfrm>
          <a:prstGeom prst="rect">
            <a:avLst/>
          </a:prstGeom>
        </p:spPr>
        <p:txBody>
          <a:bodyPr/>
          <a:lstStyle/>
          <a:p>
            <a:r>
              <a:rPr lang="en-US" dirty="0" smtClean="0"/>
              <a:t>Click to edit Master title style</a:t>
            </a:r>
            <a:endParaRPr lang="en-ZA" dirty="0"/>
          </a:p>
        </p:txBody>
      </p:sp>
    </p:spTree>
  </p:cSld>
  <p:clrMapOvr>
    <a:masterClrMapping/>
  </p:clrMapOvr>
  <p:transition spd="med" advClick="0" advTm="2000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112" y="-105696"/>
            <a:ext cx="8229600" cy="1143000"/>
          </a:xfrm>
          <a:prstGeom prst="rect">
            <a:avLst/>
          </a:prstGeom>
        </p:spPr>
        <p:txBody>
          <a:bodyPr/>
          <a:lstStyle/>
          <a:p>
            <a:r>
              <a:rPr lang="en-US" dirty="0" smtClean="0"/>
              <a:t>Click to edit Master title style</a:t>
            </a:r>
            <a:endParaRPr lang="en-ZA" dirty="0"/>
          </a:p>
        </p:txBody>
      </p:sp>
    </p:spTree>
  </p:cSld>
  <p:clrMapOvr>
    <a:masterClrMapping/>
  </p:clrMapOvr>
  <p:transition spd="med"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0112" y="-105696"/>
            <a:ext cx="8229600" cy="1143000"/>
          </a:xfrm>
          <a:prstGeom prst="rect">
            <a:avLst/>
          </a:prstGeom>
        </p:spPr>
        <p:txBody>
          <a:bodyPr/>
          <a:lstStyle/>
          <a:p>
            <a:r>
              <a:rPr lang="en-US" dirty="0" smtClean="0"/>
              <a:t>Click to edit Master title style</a:t>
            </a:r>
            <a:endParaRPr lang="en-ZA" dirty="0"/>
          </a:p>
        </p:txBody>
      </p:sp>
    </p:spTree>
  </p:cSld>
  <p:clrMapOvr>
    <a:masterClrMapping/>
  </p:clrMapOvr>
  <p:transition spd="med" advClick="0" advTm="20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 TITLE DK ARIAL">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mj-lt"/>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 TITLE DK FRANKLIN">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Rectangle 1"/>
          <p:cNvSpPr>
            <a:spLocks noChangeArrowheads="1"/>
          </p:cNvSpPr>
          <p:nvPr userDrawn="1"/>
        </p:nvSpPr>
        <p:spPr bwMode="auto">
          <a:xfrm>
            <a:off x="0" y="838200"/>
            <a:ext cx="9144000" cy="6019800"/>
          </a:xfrm>
          <a:prstGeom prst="rect">
            <a:avLst/>
          </a:prstGeom>
          <a:solidFill>
            <a:schemeClr val="bg1"/>
          </a:solidFill>
          <a:ln>
            <a:noFill/>
          </a:ln>
          <a:extLst/>
        </p:spPr>
        <p:txBody>
          <a:bodyPr/>
          <a:lstStyle/>
          <a:p>
            <a:pPr>
              <a:defRPr/>
            </a:pPr>
            <a:endParaRPr lang="en-US">
              <a:solidFill>
                <a:srgbClr val="000000"/>
              </a:solidFill>
              <a:latin typeface="Arial Narrow" pitchFamily="34" charset="0"/>
              <a:cs typeface="Arial"/>
            </a:endParaRPr>
          </a:p>
        </p:txBody>
      </p:sp>
      <p:pic>
        <p:nvPicPr>
          <p:cNvPr id="4" name="Picture 3"/>
          <p:cNvPicPr>
            <a:picLocks noChangeAspect="1"/>
          </p:cNvPicPr>
          <p:nvPr userDrawn="1"/>
        </p:nvPicPr>
        <p:blipFill>
          <a:blip r:embed="rId2" cstate="print"/>
          <a:srcRect l="8627" t="15227" r="28346"/>
          <a:stretch>
            <a:fillRect/>
          </a:stretch>
        </p:blipFill>
        <p:spPr bwMode="auto">
          <a:xfrm>
            <a:off x="0" y="830263"/>
            <a:ext cx="9144000" cy="6065837"/>
          </a:xfrm>
          <a:prstGeom prst="rect">
            <a:avLst/>
          </a:prstGeom>
          <a:noFill/>
          <a:ln w="9525">
            <a:noFill/>
            <a:miter lim="800000"/>
            <a:headEnd/>
            <a:tailEnd/>
          </a:ln>
        </p:spPr>
      </p:pic>
      <p:sp>
        <p:nvSpPr>
          <p:cNvPr id="2" name="Title 1"/>
          <p:cNvSpPr>
            <a:spLocks noGrp="1"/>
          </p:cNvSpPr>
          <p:nvPr>
            <p:ph type="title"/>
          </p:nvPr>
        </p:nvSpPr>
        <p:spPr>
          <a:xfrm>
            <a:off x="108156" y="147480"/>
            <a:ext cx="8229600" cy="1143000"/>
          </a:xfrm>
          <a:prstGeom prst="rect">
            <a:avLst/>
          </a:prstGeom>
        </p:spPr>
        <p:txBody>
          <a:bodyPr/>
          <a:lstStyle>
            <a:lvl1pPr algn="l">
              <a:defRPr sz="3200">
                <a:solidFill>
                  <a:schemeClr val="bg1"/>
                </a:solidFill>
                <a:latin typeface="Franklin Gothic Demi"/>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Tree>
  </p:cSld>
  <p:clrMapOvr>
    <a:masterClrMapping/>
  </p:clrMapOvr>
  <p:transition spd="med" advClick="0" advTm="20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5DD836E9-CFBC-4017-A411-D623B615D8DC}" type="slidenum">
              <a:rPr lang="en-US"/>
              <a:pPr>
                <a:defRPr/>
              </a:pPr>
              <a:t>‹#›</a:t>
            </a:fld>
            <a:endParaRPr lang="en-US"/>
          </a:p>
        </p:txBody>
      </p:sp>
    </p:spTree>
  </p:cSld>
  <p:clrMapOvr>
    <a:masterClrMapping/>
  </p:clrMapOvr>
  <p:transition spd="med" advClick="0" advTm="20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B9067CFF-5C77-492D-A780-0CC3E2168E3D}"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F624D23F-D9C4-442A-B66C-8D4C0D47BFFD}" type="slidenum">
              <a:rPr lang="en-US"/>
              <a:pPr>
                <a:defRPr/>
              </a:pPr>
              <a:t>‹#›</a:t>
            </a:fld>
            <a:endParaRPr lang="en-US"/>
          </a:p>
        </p:txBody>
      </p:sp>
    </p:spTree>
  </p:cSld>
  <p:clrMapOvr>
    <a:masterClrMapping/>
  </p:clrMapOvr>
  <p:transition spd="med"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cSld>
  <p:clrMapOvr>
    <a:masterClrMapping/>
  </p:clrMapOvr>
  <p:transition spd="med" advClick="0" advTm="2000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defRPr>
            </a:lvl1pPr>
          </a:lstStyle>
          <a:p>
            <a:pPr>
              <a:defRPr/>
            </a:pPr>
            <a:fld id="{051BE161-2CC7-4322-9AAA-74BDB5A19DA7}" type="slidenum">
              <a:rPr lang="en-US"/>
              <a:pPr>
                <a:defRPr/>
              </a:pPr>
              <a:t>‹#›</a:t>
            </a:fld>
            <a:endParaRPr lang="en-US"/>
          </a:p>
        </p:txBody>
      </p:sp>
    </p:spTree>
  </p:cSld>
  <p:clrMapOvr>
    <a:masterClrMapping/>
  </p:clrMapOvr>
  <p:transition spd="med" advClick="0" advTm="20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EF86F1BB-5740-4A0A-BAE8-F6771479DA42}"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000000"/>
                </a:solidFill>
              </a:defRPr>
            </a:lvl1pPr>
          </a:lstStyle>
          <a:p>
            <a:pPr>
              <a:defRPr/>
            </a:pPr>
            <a:fld id="{CB6E7C73-B118-4E02-86CB-3C8CCB9B6B8C}"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1D46FEE7-EC94-4189-AD9E-CFDD8FA361B0}"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6A88E0E2-7896-4E2F-A9CA-C6E0990F5557}" type="slidenum">
              <a:rPr lang="en-US"/>
              <a:pPr>
                <a:defRPr/>
              </a:pPr>
              <a:t>‹#›</a:t>
            </a:fld>
            <a:endParaRPr lang="en-US"/>
          </a:p>
        </p:txBody>
      </p:sp>
    </p:spTree>
  </p:cSld>
  <p:clrMapOvr>
    <a:masterClrMapping/>
  </p:clrMapOvr>
  <p:transition spd="med" advClick="0" advTm="2000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defRPr>
            </a:lvl1pPr>
          </a:lstStyle>
          <a:p>
            <a:pPr>
              <a:defRPr/>
            </a:pPr>
            <a:fld id="{9D7DB3F1-CA7D-49CE-AA47-61FD60D3751E}" type="slidenum">
              <a:rPr lang="en-US"/>
              <a:pPr>
                <a:defRPr/>
              </a:pPr>
              <a:t>‹#›</a:t>
            </a:fld>
            <a:endParaRPr lang="en-US"/>
          </a:p>
        </p:txBody>
      </p:sp>
    </p:spTree>
  </p:cSld>
  <p:clrMapOvr>
    <a:masterClrMapping/>
  </p:clrMapOvr>
  <p:transition spd="med" advClick="0" advTm="20000"/>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0B86E46E-B24C-4ECA-8FB7-A1F6E4C95EEE}"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000000"/>
                </a:solidFill>
              </a:defRPr>
            </a:lvl1pPr>
          </a:lstStyle>
          <a:p>
            <a:pPr>
              <a:defRPr/>
            </a:pPr>
            <a:fld id="{13194A70-A1A2-4F0B-A771-FC6F8D6E2D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cSld>
  <p:clrMapOvr>
    <a:masterClrMapping/>
  </p:clrMapOvr>
  <p:transition spd="med" advClick="0" advTm="2000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DK BLUE BLANK">
    <p:spTree>
      <p:nvGrpSpPr>
        <p:cNvPr id="1" name=""/>
        <p:cNvGrpSpPr/>
        <p:nvPr/>
      </p:nvGrpSpPr>
      <p:grpSpPr>
        <a:xfrm>
          <a:off x="0" y="0"/>
          <a:ext cx="0" cy="0"/>
          <a:chOff x="0" y="0"/>
          <a:chExt cx="0" cy="0"/>
        </a:xfrm>
      </p:grpSpPr>
    </p:spTree>
  </p:cSld>
  <p:clrMapOvr>
    <a:masterClrMapping/>
  </p:clrMapOvr>
  <p:transition spd="med" advClick="0" advTm="2000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K BLUE title">
    <p:spTree>
      <p:nvGrpSpPr>
        <p:cNvPr id="1" name=""/>
        <p:cNvGrpSpPr/>
        <p:nvPr/>
      </p:nvGrpSpPr>
      <p:grpSpPr>
        <a:xfrm>
          <a:off x="0" y="0"/>
          <a:ext cx="0" cy="0"/>
          <a:chOff x="0" y="0"/>
          <a:chExt cx="0" cy="0"/>
        </a:xfrm>
      </p:grpSpPr>
      <p:sp>
        <p:nvSpPr>
          <p:cNvPr id="2" name="Title 1"/>
          <p:cNvSpPr>
            <a:spLocks noGrp="1"/>
          </p:cNvSpPr>
          <p:nvPr>
            <p:ph type="title"/>
          </p:nvPr>
        </p:nvSpPr>
        <p:spPr>
          <a:xfrm>
            <a:off x="137652" y="152400"/>
            <a:ext cx="82296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stStyle>
          <a:p>
            <a:r>
              <a:rPr lang="en-US" dirty="0" smtClean="0"/>
              <a:t>Click to edit Master title style</a:t>
            </a:r>
            <a:endParaRPr lang="en-US" dirty="0"/>
          </a:p>
        </p:txBody>
      </p:sp>
    </p:spTree>
  </p:cSld>
  <p:clrMapOvr>
    <a:masterClrMapping/>
  </p:clrMapOvr>
  <p:transition spd="med" advClick="0" advTm="20000"/>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62DFDF43-FBF3-4A6F-9A49-8D3DF277441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5" name="Rectangle 5"/>
          <p:cNvSpPr>
            <a:spLocks noGrp="1" noChangeArrowheads="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endParaRPr lang="en-US"/>
          </a:p>
        </p:txBody>
      </p:sp>
      <p:sp>
        <p:nvSpPr>
          <p:cNvPr id="6" name="Rectangle 6"/>
          <p:cNvSpPr>
            <a:spLocks noGrp="1" noChangeArrowheads="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latin typeface="Batang"/>
                <a:ea typeface="ＭＳ Ｐゴシック"/>
                <a:cs typeface="ＭＳ Ｐゴシック"/>
              </a:defRPr>
            </a:lvl1pPr>
          </a:lstStyle>
          <a:p>
            <a:pPr>
              <a:defRPr/>
            </a:pPr>
            <a:fld id="{CA50917A-39B9-4AB6-96A6-08F44B516431}" type="slidenum">
              <a:rPr lang="en-US"/>
              <a:pPr>
                <a:defRPr/>
              </a:pPr>
              <a:t>‹#›</a:t>
            </a:fld>
            <a:endParaRPr lang="en-US"/>
          </a:p>
        </p:txBody>
      </p:sp>
    </p:spTree>
  </p:cSld>
  <p:clrMapOvr>
    <a:masterClrMapping/>
  </p:clrMapOvr>
  <p:transition spd="med" advClick="0" advTm="2000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srgbClr val="000000"/>
                </a:solidFill>
              </a:defRPr>
            </a:lvl1pPr>
          </a:lstStyle>
          <a:p>
            <a:pPr>
              <a:defRPr/>
            </a:pPr>
            <a:fld id="{0FA651D3-2654-4A84-BB60-9B7D37430DF7}" type="slidenum">
              <a:rPr lang="en-US"/>
              <a:pPr>
                <a:defRPr/>
              </a:pPr>
              <a:t>‹#›</a:t>
            </a:fld>
            <a:endParaRPr lang="en-US"/>
          </a:p>
        </p:txBody>
      </p:sp>
    </p:spTree>
  </p:cSld>
  <p:clrMapOvr>
    <a:masterClrMapping/>
  </p:clrMapOvr>
  <p:transition spd="med" advClick="0" advTm="20000"/>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pPr>
              <a:defRPr/>
            </a:pPr>
            <a:fld id="{4D2A923A-6B9E-40CE-AFD8-CA1DDF1B2D95}"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rgbClr val="000000"/>
                </a:solidFill>
              </a:defRPr>
            </a:lvl1pPr>
          </a:lstStyle>
          <a:p>
            <a:pPr>
              <a:defRPr/>
            </a:pPr>
            <a:fld id="{61472C2B-6B55-4896-AA50-AAEDDA48C6A7}"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n-US" smtClean="0"/>
              <a:t>Click to edit Master title style</a:t>
            </a:r>
            <a:endParaRPr lang="en-ZA"/>
          </a:p>
        </p:txBody>
      </p:sp>
    </p:spTree>
  </p:cSld>
  <p:clrMapOvr>
    <a:masterClrMapping/>
  </p:clrMapOvr>
  <p:transition spd="med" advClick="0" advTm="2000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2904" y="0"/>
            <a:ext cx="8229600" cy="1143000"/>
          </a:xfrm>
          <a:prstGeom prst="rect">
            <a:avLst/>
          </a:prstGeom>
        </p:spPr>
        <p:txBody>
          <a:bodyPr/>
          <a:lstStyle>
            <a:lvl1pPr algn="l">
              <a:defRPr>
                <a:solidFill>
                  <a:schemeClr val="bg1"/>
                </a:solidFill>
              </a:defRPr>
            </a:lvl1pPr>
          </a:lstStyle>
          <a:p>
            <a:r>
              <a:rPr lang="en-US" smtClean="0"/>
              <a:t>Click to edit Master title style</a:t>
            </a:r>
            <a:endParaRPr lang="en-US"/>
          </a:p>
        </p:txBody>
      </p:sp>
    </p:spTree>
  </p:cSld>
  <p:clrMapOvr>
    <a:masterClrMapping/>
  </p:clrMapOvr>
  <p:transition spd="med" advClick="0" advTm="20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1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13.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5.xml"/><Relationship Id="rId4" Type="http://schemas.openxmlformats.org/officeDocument/2006/relationships/slideLayout" Target="../slideLayouts/slideLayout56.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theme" Target="../theme/theme2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14.xml"/><Relationship Id="rId7" Type="http://schemas.openxmlformats.org/officeDocument/2006/relationships/theme" Target="../theme/theme26.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27.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28.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9.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mn-cs"/>
              </a:defRPr>
            </a:lvl1pPr>
          </a:lstStyle>
          <a:p>
            <a:pPr>
              <a:defRPr/>
            </a:pPr>
            <a:fld id="{CB992833-4631-413E-9449-98B0906C92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2" r:id="rId1"/>
    <p:sldLayoutId id="2147484291" r:id="rId2"/>
    <p:sldLayoutId id="2147484290" r:id="rId3"/>
    <p:sldLayoutId id="2147484289" r:id="rId4"/>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1"/>
            </a:gs>
            <a:gs pos="61000">
              <a:schemeClr val="bg2">
                <a:lumMod val="75000"/>
              </a:schemeClr>
            </a:gs>
            <a:gs pos="100000">
              <a:schemeClr val="bg2">
                <a:lumMod val="60000"/>
                <a:lumOff val="40000"/>
              </a:scheme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15" r:id="rId1"/>
    <p:sldLayoutId id="2147484314" r:id="rId2"/>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19" r:id="rId1"/>
    <p:sldLayoutId id="2147484318" r:id="rId2"/>
    <p:sldLayoutId id="2147484317" r:id="rId3"/>
    <p:sldLayoutId id="2147484316" r:id="rId4"/>
    <p:sldLayoutId id="2147484362" r:id="rId5"/>
    <p:sldLayoutId id="2147484363" r:id="rId6"/>
    <p:sldLayoutId id="2147484364" r:id="rId7"/>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85000"/>
            <a:lumOff val="1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22" r:id="rId1"/>
    <p:sldLayoutId id="2147484321" r:id="rId2"/>
    <p:sldLayoutId id="2147484320" r:id="rId3"/>
    <p:sldLayoutId id="2147484367" r:id="rId4"/>
    <p:sldLayoutId id="2147484368" r:id="rId5"/>
    <p:sldLayoutId id="2147484369" r:id="rId6"/>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73F7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25" r:id="rId1"/>
    <p:sldLayoutId id="2147484324" r:id="rId2"/>
    <p:sldLayoutId id="2147484370" r:id="rId3"/>
    <p:sldLayoutId id="2147484371" r:id="rId4"/>
    <p:sldLayoutId id="2147484372" r:id="rId5"/>
    <p:sldLayoutId id="2147484323" r:id="rId6"/>
    <p:sldLayoutId id="2147484467" r:id="rId7"/>
    <p:sldLayoutId id="2147484468" r:id="rId8"/>
    <p:sldLayoutId id="2147484469" r:id="rId9"/>
    <p:sldLayoutId id="2147484470" r:id="rId10"/>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2" descr="CF_DeckBuild_EndingA_ForChris_C-page84"/>
          <p:cNvPicPr>
            <a:picLocks noChangeAspect="1" noChangeArrowheads="1"/>
          </p:cNvPicPr>
          <p:nvPr/>
        </p:nvPicPr>
        <p:blipFill>
          <a:blip r:embed="rId4" cstate="print"/>
          <a:srcRect/>
          <a:stretch>
            <a:fillRect/>
          </a:stretch>
        </p:blipFill>
        <p:spPr bwMode="auto">
          <a:xfrm>
            <a:off x="209550" y="850900"/>
            <a:ext cx="8723313" cy="5791200"/>
          </a:xfrm>
          <a:prstGeom prst="rect">
            <a:avLst/>
          </a:prstGeom>
          <a:noFill/>
          <a:ln w="9525">
            <a:noFill/>
            <a:miter lim="800000"/>
            <a:headEnd/>
            <a:tailEnd/>
          </a:ln>
        </p:spPr>
      </p:pic>
      <p:sp>
        <p:nvSpPr>
          <p:cNvPr id="65539" name="Title Placeholder 1"/>
          <p:cNvSpPr>
            <a:spLocks noGrp="1"/>
          </p:cNvSpPr>
          <p:nvPr>
            <p:ph type="title"/>
          </p:nvPr>
        </p:nvSpPr>
        <p:spPr bwMode="auto">
          <a:xfrm>
            <a:off x="107950" y="-10636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27" r:id="rId1"/>
    <p:sldLayoutId id="2147484326" r:id="rId2"/>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7B7218"/>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7B7218"/>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7B7218"/>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7B7218"/>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7B7218"/>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7F7F7F"/>
        </a:solidFill>
        <a:effectLst/>
      </p:bgPr>
    </p:bg>
    <p:spTree>
      <p:nvGrpSpPr>
        <p:cNvPr id="1" name=""/>
        <p:cNvGrpSpPr/>
        <p:nvPr/>
      </p:nvGrpSpPr>
      <p:grpSpPr>
        <a:xfrm>
          <a:off x="0" y="0"/>
          <a:ext cx="0" cy="0"/>
          <a:chOff x="0" y="0"/>
          <a:chExt cx="0" cy="0"/>
        </a:xfrm>
      </p:grpSpPr>
      <p:sp>
        <p:nvSpPr>
          <p:cNvPr id="68610" name="Title Placeholder 1"/>
          <p:cNvSpPr>
            <a:spLocks noGrp="1"/>
          </p:cNvSpPr>
          <p:nvPr>
            <p:ph type="title"/>
          </p:nvPr>
        </p:nvSpPr>
        <p:spPr bwMode="auto">
          <a:xfrm>
            <a:off x="107950" y="-10636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30" r:id="rId1"/>
    <p:sldLayoutId id="2147484329" r:id="rId2"/>
    <p:sldLayoutId id="2147484328" r:id="rId3"/>
    <p:sldLayoutId id="2147484373" r:id="rId4"/>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chemeClr val="bg1"/>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chemeClr val="bg1"/>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chemeClr val="bg1"/>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chemeClr val="bg1"/>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chemeClr val="bg1"/>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CF_DeckBuild_EndingA_ForChris_C-page84"/>
          <p:cNvPicPr>
            <a:picLocks noChangeAspect="1" noChangeArrowheads="1"/>
          </p:cNvPicPr>
          <p:nvPr/>
        </p:nvPicPr>
        <p:blipFill>
          <a:blip r:embed="rId4" cstate="print">
            <a:duotone>
              <a:prstClr val="black"/>
              <a:schemeClr val="accent5">
                <a:tint val="45000"/>
                <a:satMod val="400000"/>
              </a:schemeClr>
            </a:duotone>
            <a:extLst/>
          </a:blip>
          <a:srcRect/>
          <a:stretch>
            <a:fillRect/>
          </a:stretch>
        </p:blipFill>
        <p:spPr bwMode="auto">
          <a:xfrm>
            <a:off x="209550" y="850900"/>
            <a:ext cx="8723313" cy="5791200"/>
          </a:xfrm>
          <a:prstGeom prst="rect">
            <a:avLst/>
          </a:prstGeom>
          <a:noFill/>
          <a:ln>
            <a:noFill/>
          </a:ln>
          <a:extLst/>
        </p:spPr>
      </p:pic>
      <p:sp>
        <p:nvSpPr>
          <p:cNvPr id="73731" name="Title Placeholder 1"/>
          <p:cNvSpPr>
            <a:spLocks noGrp="1"/>
          </p:cNvSpPr>
          <p:nvPr>
            <p:ph type="title"/>
          </p:nvPr>
        </p:nvSpPr>
        <p:spPr bwMode="auto">
          <a:xfrm>
            <a:off x="107950" y="-10636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32" r:id="rId1"/>
    <p:sldLayoutId id="2147484331" r:id="rId2"/>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606060"/>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CF_DeckBuild_EndingA_ForChris_C-page84"/>
          <p:cNvPicPr>
            <a:picLocks noChangeAspect="1" noChangeArrowheads="1"/>
          </p:cNvPicPr>
          <p:nvPr/>
        </p:nvPicPr>
        <p:blipFill>
          <a:blip r:embed="rId4" cstate="print">
            <a:duotone>
              <a:schemeClr val="accent4">
                <a:shade val="45000"/>
                <a:satMod val="135000"/>
              </a:schemeClr>
              <a:prstClr val="white"/>
            </a:duotone>
            <a:extLst/>
          </a:blip>
          <a:srcRect/>
          <a:stretch>
            <a:fillRect/>
          </a:stretch>
        </p:blipFill>
        <p:spPr bwMode="auto">
          <a:xfrm>
            <a:off x="209550" y="850900"/>
            <a:ext cx="8723313" cy="5791200"/>
          </a:xfrm>
          <a:prstGeom prst="rect">
            <a:avLst/>
          </a:prstGeom>
          <a:noFill/>
          <a:ln>
            <a:noFill/>
          </a:ln>
          <a:extLst/>
        </p:spPr>
      </p:pic>
      <p:sp>
        <p:nvSpPr>
          <p:cNvPr id="76803" name="Title Placeholder 1"/>
          <p:cNvSpPr>
            <a:spLocks noGrp="1"/>
          </p:cNvSpPr>
          <p:nvPr>
            <p:ph type="title"/>
          </p:nvPr>
        </p:nvSpPr>
        <p:spPr bwMode="auto">
          <a:xfrm>
            <a:off x="107950" y="-10636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34" r:id="rId1"/>
    <p:sldLayoutId id="2147484333" r:id="rId2"/>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606060"/>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874" name="Title Placeholder 1"/>
          <p:cNvSpPr>
            <a:spLocks noGrp="1"/>
          </p:cNvSpPr>
          <p:nvPr>
            <p:ph type="title"/>
          </p:nvPr>
        </p:nvSpPr>
        <p:spPr bwMode="auto">
          <a:xfrm>
            <a:off x="107950" y="-106363"/>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36" r:id="rId1"/>
    <p:sldLayoutId id="2147484335" r:id="rId2"/>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606060"/>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606060"/>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946" name="Picture 2" descr="CF_DeckBuild_EndingA_ForChris_C-page59"/>
          <p:cNvPicPr>
            <a:picLocks noChangeAspect="1" noChangeArrowheads="1"/>
          </p:cNvPicPr>
          <p:nvPr/>
        </p:nvPicPr>
        <p:blipFill>
          <a:blip r:embed="rId5" cstate="print"/>
          <a:srcRect/>
          <a:stretch>
            <a:fillRect/>
          </a:stretch>
        </p:blipFill>
        <p:spPr bwMode="auto">
          <a:xfrm>
            <a:off x="209550" y="850900"/>
            <a:ext cx="8723313" cy="5791200"/>
          </a:xfrm>
          <a:prstGeom prst="rect">
            <a:avLst/>
          </a:prstGeom>
          <a:noFill/>
          <a:ln w="9525">
            <a:noFill/>
            <a:miter lim="800000"/>
            <a:headEnd/>
            <a:tailEnd/>
          </a:ln>
        </p:spPr>
      </p:pic>
      <p:sp>
        <p:nvSpPr>
          <p:cNvPr id="17411" name="Text Box 3"/>
          <p:cNvSpPr txBox="1">
            <a:spLocks noChangeArrowheads="1"/>
          </p:cNvSpPr>
          <p:nvPr/>
        </p:nvSpPr>
        <p:spPr bwMode="auto">
          <a:xfrm>
            <a:off x="101600" y="168275"/>
            <a:ext cx="7058025" cy="533400"/>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eaLnBrk="1" hangingPunct="1">
              <a:defRPr/>
            </a:pPr>
            <a:r>
              <a:rPr lang="en-US" sz="2900" smtClean="0">
                <a:solidFill>
                  <a:srgbClr val="5F3944"/>
                </a:solidFill>
                <a:latin typeface="Franklin Gothic Demi" pitchFamily="34" charset="0"/>
                <a:cs typeface="+mn-cs"/>
              </a:rPr>
              <a:t>APPLYING THE THEORY – ON THE STREETS</a:t>
            </a:r>
          </a:p>
        </p:txBody>
      </p:sp>
      <p:pic>
        <p:nvPicPr>
          <p:cNvPr id="82948" name="Picture 4" descr="Gray"/>
          <p:cNvPicPr>
            <a:picLocks noChangeAspect="1" noChangeArrowheads="1"/>
          </p:cNvPicPr>
          <p:nvPr/>
        </p:nvPicPr>
        <p:blipFill>
          <a:blip r:embed="rId6" cstate="print"/>
          <a:srcRect/>
          <a:stretch>
            <a:fillRect/>
          </a:stretch>
        </p:blipFill>
        <p:spPr bwMode="auto">
          <a:xfrm>
            <a:off x="776288" y="1587500"/>
            <a:ext cx="7553325" cy="4714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9" r:id="rId1"/>
    <p:sldLayoutId id="2147484338" r:id="rId2"/>
    <p:sldLayoutId id="2147484337" r:id="rId3"/>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CF_DeckBuild_EndingA_ForChris_C-page27"/>
          <p:cNvPicPr>
            <a:picLocks noChangeAspect="1" noChangeArrowheads="1"/>
          </p:cNvPicPr>
          <p:nvPr/>
        </p:nvPicPr>
        <p:blipFill>
          <a:blip r:embed="rId5" cstate="print"/>
          <a:srcRect/>
          <a:stretch>
            <a:fillRect/>
          </a:stretch>
        </p:blipFill>
        <p:spPr bwMode="auto">
          <a:xfrm>
            <a:off x="209550" y="850900"/>
            <a:ext cx="8723313" cy="5791200"/>
          </a:xfrm>
          <a:prstGeom prst="rect">
            <a:avLst/>
          </a:prstGeom>
          <a:noFill/>
          <a:ln w="9525">
            <a:noFill/>
            <a:miter lim="800000"/>
            <a:headEnd/>
            <a:tailEnd/>
          </a:ln>
        </p:spPr>
      </p:pic>
      <p:sp>
        <p:nvSpPr>
          <p:cNvPr id="2051" name="Text Box 3"/>
          <p:cNvSpPr txBox="1">
            <a:spLocks noChangeArrowheads="1"/>
          </p:cNvSpPr>
          <p:nvPr/>
        </p:nvSpPr>
        <p:spPr bwMode="auto">
          <a:xfrm>
            <a:off x="101600" y="168275"/>
            <a:ext cx="5291138" cy="538163"/>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eaLnBrk="1" hangingPunct="1">
              <a:defRPr/>
            </a:pPr>
            <a:r>
              <a:rPr lang="en-US" sz="2900" b="1" dirty="0" smtClean="0">
                <a:solidFill>
                  <a:srgbClr val="3B6E8F"/>
                </a:solidFill>
                <a:latin typeface="Franklin Gothic Demi" pitchFamily="34" charset="0"/>
                <a:cs typeface="+mn-cs"/>
              </a:rPr>
              <a:t>REDEFINING THE PROBLEM</a:t>
            </a:r>
          </a:p>
        </p:txBody>
      </p:sp>
    </p:spTree>
  </p:cSld>
  <p:clrMap bg1="lt1" tx1="dk1" bg2="lt2" tx2="dk2" accent1="accent1" accent2="accent2" accent3="accent3" accent4="accent4" accent5="accent5" accent6="accent6" hlink="hlink" folHlink="folHlink"/>
  <p:sldLayoutIdLst>
    <p:sldLayoutId id="2147484295" r:id="rId1"/>
    <p:sldLayoutId id="2147484294" r:id="rId2"/>
    <p:sldLayoutId id="2147484293" r:id="rId3"/>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173F7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43" r:id="rId1"/>
    <p:sldLayoutId id="2147484342" r:id="rId2"/>
    <p:sldLayoutId id="2147484374" r:id="rId3"/>
    <p:sldLayoutId id="2147484375" r:id="rId4"/>
    <p:sldLayoutId id="2147484376" r:id="rId5"/>
    <p:sldLayoutId id="2147484341" r:id="rId6"/>
    <p:sldLayoutId id="2147484377" r:id="rId7"/>
    <p:sldLayoutId id="2147484340"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47" r:id="rId1"/>
    <p:sldLayoutId id="2147484346" r:id="rId2"/>
    <p:sldLayoutId id="2147484345" r:id="rId3"/>
    <p:sldLayoutId id="2147484344" r:id="rId4"/>
    <p:sldLayoutId id="2147484378" r:id="rId5"/>
    <p:sldLayoutId id="2147484379" r:id="rId6"/>
    <p:sldLayoutId id="2147484380" r:id="rId7"/>
    <p:sldLayoutId id="2147484381"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1" r:id="rId1"/>
    <p:sldLayoutId id="2147484350" r:id="rId2"/>
    <p:sldLayoutId id="2147484349" r:id="rId3"/>
    <p:sldLayoutId id="2147484348" r:id="rId4"/>
    <p:sldLayoutId id="2147484382" r:id="rId5"/>
    <p:sldLayoutId id="2147484383" r:id="rId6"/>
    <p:sldLayoutId id="2147484384" r:id="rId7"/>
    <p:sldLayoutId id="2147484385"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5" r:id="rId1"/>
    <p:sldLayoutId id="2147484354" r:id="rId2"/>
    <p:sldLayoutId id="2147484353" r:id="rId3"/>
    <p:sldLayoutId id="2147484352" r:id="rId4"/>
    <p:sldLayoutId id="2147484386" r:id="rId5"/>
    <p:sldLayoutId id="2147484387" r:id="rId6"/>
    <p:sldLayoutId id="2147484388" r:id="rId7"/>
    <p:sldLayoutId id="2147484389"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59" r:id="rId1"/>
    <p:sldLayoutId id="2147484358" r:id="rId2"/>
    <p:sldLayoutId id="2147484357" r:id="rId3"/>
    <p:sldLayoutId id="2147484356" r:id="rId4"/>
    <p:sldLayoutId id="2147484390" r:id="rId5"/>
    <p:sldLayoutId id="2147484391" r:id="rId6"/>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478618"/>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30" r:id="rId6"/>
    <p:sldLayoutId id="2147484431" r:id="rId7"/>
    <p:sldLayoutId id="2147484432" r:id="rId8"/>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269345"/>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8" r:id="rId3"/>
    <p:sldLayoutId id="2147484439" r:id="rId4"/>
    <p:sldLayoutId id="2147484440" r:id="rId5"/>
    <p:sldLayoutId id="2147484441" r:id="rId6"/>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173F7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516314"/>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173F7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420120"/>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73F7F"/>
            </a:gs>
            <a:gs pos="61000">
              <a:srgbClr val="173F7F">
                <a:alpha val="84000"/>
              </a:srgbClr>
            </a:gs>
            <a:gs pos="100000">
              <a:srgbClr val="6394E3">
                <a:alpha val="91765"/>
              </a:srgb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15660"/>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5" r:id="rId3"/>
    <p:sldLayoutId id="2147484476" r:id="rId4"/>
    <p:sldLayoutId id="2147484477" r:id="rId5"/>
    <p:sldLayoutId id="2147484478" r:id="rId6"/>
    <p:sldLayoutId id="2147484479" r:id="rId7"/>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CF_DeckBuild_EndingA_ForChris_C-page27"/>
          <p:cNvPicPr>
            <a:picLocks noChangeAspect="1" noChangeArrowheads="1"/>
          </p:cNvPicPr>
          <p:nvPr/>
        </p:nvPicPr>
        <p:blipFill>
          <a:blip r:embed="rId2" cstate="print"/>
          <a:srcRect/>
          <a:stretch>
            <a:fillRect/>
          </a:stretch>
        </p:blipFill>
        <p:spPr bwMode="auto">
          <a:xfrm>
            <a:off x="209550" y="850900"/>
            <a:ext cx="8723313" cy="5791200"/>
          </a:xfrm>
          <a:prstGeom prst="rect">
            <a:avLst/>
          </a:prstGeom>
          <a:noFill/>
          <a:ln w="9525">
            <a:noFill/>
            <a:miter lim="800000"/>
            <a:headEnd/>
            <a:tailEnd/>
          </a:ln>
        </p:spPr>
      </p:pic>
      <p:sp>
        <p:nvSpPr>
          <p:cNvPr id="12291" name="Title Placeholder 2"/>
          <p:cNvSpPr>
            <a:spLocks noGrp="1"/>
          </p:cNvSpPr>
          <p:nvPr>
            <p:ph type="title"/>
          </p:nvPr>
        </p:nvSpPr>
        <p:spPr bwMode="auto">
          <a:xfrm>
            <a:off x="152400" y="201613"/>
            <a:ext cx="8229600"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3B6E8F"/>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CF_DeckBuild_EndingA_ForChris_C-page27"/>
          <p:cNvPicPr>
            <a:picLocks noChangeAspect="1" noChangeArrowheads="1"/>
          </p:cNvPicPr>
          <p:nvPr/>
        </p:nvPicPr>
        <p:blipFill>
          <a:blip r:embed="rId2" cstate="print"/>
          <a:srcRect/>
          <a:stretch>
            <a:fillRect/>
          </a:stretch>
        </p:blipFill>
        <p:spPr bwMode="auto">
          <a:xfrm>
            <a:off x="0" y="4763"/>
            <a:ext cx="9223375" cy="6853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3B6E8F"/>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3B6E8F"/>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descr="CF_DeckBuild_EndingA_ForChris_C-page27"/>
          <p:cNvPicPr>
            <a:picLocks noChangeAspect="1" noChangeArrowheads="1"/>
          </p:cNvPicPr>
          <p:nvPr/>
        </p:nvPicPr>
        <p:blipFill>
          <a:blip r:embed="rId6" cstate="print"/>
          <a:srcRect/>
          <a:stretch>
            <a:fillRect/>
          </a:stretch>
        </p:blipFill>
        <p:spPr bwMode="auto">
          <a:xfrm>
            <a:off x="209550" y="850900"/>
            <a:ext cx="8723313" cy="5791200"/>
          </a:xfrm>
          <a:prstGeom prst="rect">
            <a:avLst/>
          </a:prstGeom>
          <a:noFill/>
          <a:ln w="9525">
            <a:noFill/>
            <a:miter lim="800000"/>
            <a:headEnd/>
            <a:tailEnd/>
          </a:ln>
        </p:spPr>
      </p:pic>
      <p:pic>
        <p:nvPicPr>
          <p:cNvPr id="14339" name="Picture 3" descr="Gray"/>
          <p:cNvPicPr>
            <a:picLocks noChangeAspect="1" noChangeArrowheads="1"/>
          </p:cNvPicPr>
          <p:nvPr/>
        </p:nvPicPr>
        <p:blipFill>
          <a:blip r:embed="rId7" cstate="print"/>
          <a:srcRect/>
          <a:stretch>
            <a:fillRect/>
          </a:stretch>
        </p:blipFill>
        <p:spPr bwMode="auto">
          <a:xfrm>
            <a:off x="776288" y="1587500"/>
            <a:ext cx="7553325" cy="4714875"/>
          </a:xfrm>
          <a:prstGeom prst="rect">
            <a:avLst/>
          </a:prstGeom>
          <a:noFill/>
          <a:ln w="9525">
            <a:noFill/>
            <a:miter lim="800000"/>
            <a:headEnd/>
            <a:tailEnd/>
          </a:ln>
        </p:spPr>
      </p:pic>
      <p:sp>
        <p:nvSpPr>
          <p:cNvPr id="4100" name="Text Box 4"/>
          <p:cNvSpPr txBox="1">
            <a:spLocks noChangeArrowheads="1"/>
          </p:cNvSpPr>
          <p:nvPr/>
        </p:nvSpPr>
        <p:spPr bwMode="auto">
          <a:xfrm>
            <a:off x="101600" y="168275"/>
            <a:ext cx="4675188" cy="533400"/>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eaLnBrk="1" hangingPunct="1">
              <a:defRPr/>
            </a:pPr>
            <a:r>
              <a:rPr lang="en-US" sz="2900" smtClean="0">
                <a:solidFill>
                  <a:srgbClr val="3B6E8F"/>
                </a:solidFill>
                <a:latin typeface="Franklin Gothic Demi" pitchFamily="34" charset="0"/>
                <a:cs typeface="+mn-cs"/>
              </a:rPr>
              <a:t>REDEFINING THE PROBLEM</a:t>
            </a:r>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297" r:id="rId3"/>
    <p:sldLayoutId id="2147484296" r:id="rId4"/>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CF_DeckBuild_EndingA_ForChris_C-page59"/>
          <p:cNvPicPr>
            <a:picLocks noChangeAspect="1" noChangeArrowheads="1"/>
          </p:cNvPicPr>
          <p:nvPr/>
        </p:nvPicPr>
        <p:blipFill>
          <a:blip r:embed="rId5" cstate="print"/>
          <a:srcRect/>
          <a:stretch>
            <a:fillRect/>
          </a:stretch>
        </p:blipFill>
        <p:spPr bwMode="auto">
          <a:xfrm>
            <a:off x="209550" y="850900"/>
            <a:ext cx="8723313" cy="5791200"/>
          </a:xfrm>
          <a:prstGeom prst="rect">
            <a:avLst/>
          </a:prstGeom>
          <a:noFill/>
          <a:ln w="9525">
            <a:noFill/>
            <a:miter lim="800000"/>
            <a:headEnd/>
            <a:tailEnd/>
          </a:ln>
        </p:spPr>
      </p:pic>
      <p:sp>
        <p:nvSpPr>
          <p:cNvPr id="5123" name="Text Box 3"/>
          <p:cNvSpPr txBox="1">
            <a:spLocks noChangeArrowheads="1"/>
          </p:cNvSpPr>
          <p:nvPr/>
        </p:nvSpPr>
        <p:spPr bwMode="auto">
          <a:xfrm>
            <a:off x="101600" y="168275"/>
            <a:ext cx="7058025" cy="533400"/>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eaLnBrk="1" hangingPunct="1">
              <a:defRPr/>
            </a:pPr>
            <a:r>
              <a:rPr lang="en-US" sz="2900" smtClean="0">
                <a:solidFill>
                  <a:srgbClr val="5F3944"/>
                </a:solidFill>
                <a:latin typeface="Franklin Gothic Demi" pitchFamily="34" charset="0"/>
                <a:cs typeface="+mn-cs"/>
              </a:rPr>
              <a:t>APPLYING THE THEORY – ON THE STREETS</a:t>
            </a:r>
          </a:p>
        </p:txBody>
      </p:sp>
    </p:spTree>
  </p:cSld>
  <p:clrMap bg1="lt1" tx1="dk1" bg2="lt2" tx2="dk2" accent1="accent1" accent2="accent2" accent3="accent3" accent4="accent4" accent5="accent5" accent6="accent6" hlink="hlink" folHlink="folHlink"/>
  <p:sldLayoutIdLst>
    <p:sldLayoutId id="2147484302" r:id="rId1"/>
    <p:sldLayoutId id="2147484301" r:id="rId2"/>
    <p:sldLayoutId id="2147484300" r:id="rId3"/>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 descr="CF_DeckBuild_EndingA_ForChris_C-page59"/>
          <p:cNvPicPr>
            <a:picLocks noChangeAspect="1" noChangeArrowheads="1"/>
          </p:cNvPicPr>
          <p:nvPr/>
        </p:nvPicPr>
        <p:blipFill>
          <a:blip r:embed="rId5" cstate="print"/>
          <a:srcRect/>
          <a:stretch>
            <a:fillRect/>
          </a:stretch>
        </p:blipFill>
        <p:spPr bwMode="auto">
          <a:xfrm>
            <a:off x="209550" y="850900"/>
            <a:ext cx="8723313" cy="5791200"/>
          </a:xfrm>
          <a:prstGeom prst="rect">
            <a:avLst/>
          </a:prstGeom>
          <a:noFill/>
          <a:ln w="9525">
            <a:noFill/>
            <a:miter lim="800000"/>
            <a:headEnd/>
            <a:tailEnd/>
          </a:ln>
        </p:spPr>
      </p:pic>
      <p:sp>
        <p:nvSpPr>
          <p:cNvPr id="23555" name="Title Placeholder 1"/>
          <p:cNvSpPr>
            <a:spLocks noGrp="1"/>
          </p:cNvSpPr>
          <p:nvPr>
            <p:ph type="title"/>
          </p:nvPr>
        </p:nvSpPr>
        <p:spPr bwMode="auto">
          <a:xfrm>
            <a:off x="122238" y="38100"/>
            <a:ext cx="8229600" cy="876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05" r:id="rId1"/>
    <p:sldLayoutId id="2147484304" r:id="rId2"/>
    <p:sldLayoutId id="2147484303" r:id="rId3"/>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5F3944"/>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2" descr="CF_DeckBuild_EndingA_ForChris_C-page59"/>
          <p:cNvPicPr>
            <a:picLocks noChangeAspect="1" noChangeArrowheads="1"/>
          </p:cNvPicPr>
          <p:nvPr/>
        </p:nvPicPr>
        <p:blipFill>
          <a:blip r:embed="rId5" cstate="print"/>
          <a:srcRect r="8606"/>
          <a:stretch>
            <a:fillRect/>
          </a:stretch>
        </p:blipFill>
        <p:spPr bwMode="auto">
          <a:xfrm>
            <a:off x="0" y="0"/>
            <a:ext cx="9144000" cy="6858000"/>
          </a:xfrm>
          <a:prstGeom prst="rect">
            <a:avLst/>
          </a:prstGeom>
          <a:noFill/>
          <a:ln w="9525">
            <a:noFill/>
            <a:miter lim="800000"/>
            <a:headEnd/>
            <a:tailEnd/>
          </a:ln>
        </p:spPr>
      </p:pic>
      <p:sp>
        <p:nvSpPr>
          <p:cNvPr id="27651" name="Title Placeholder 1"/>
          <p:cNvSpPr>
            <a:spLocks noGrp="1"/>
          </p:cNvSpPr>
          <p:nvPr>
            <p:ph type="title"/>
          </p:nvPr>
        </p:nvSpPr>
        <p:spPr bwMode="auto">
          <a:xfrm>
            <a:off x="152400" y="9525"/>
            <a:ext cx="8229600" cy="876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08" r:id="rId1"/>
    <p:sldLayoutId id="2147484307" r:id="rId2"/>
    <p:sldLayoutId id="2147484306" r:id="rId3"/>
  </p:sldLayoutIdLst>
  <p:transition spd="med" advClick="0" advTm="20000"/>
  <p:timing>
    <p:tnLst>
      <p:par>
        <p:cTn id="1" dur="indefinite" restart="never" nodeType="tmRoot"/>
      </p:par>
    </p:tnLst>
  </p:timing>
  <p:txStyles>
    <p:titleStyle>
      <a:lvl1pPr algn="l" rtl="0" eaLnBrk="0" fontAlgn="base" hangingPunct="0">
        <a:spcBef>
          <a:spcPct val="0"/>
        </a:spcBef>
        <a:spcAft>
          <a:spcPct val="0"/>
        </a:spcAft>
        <a:defRPr lang="en-US" sz="2900" kern="1200" dirty="0">
          <a:solidFill>
            <a:srgbClr val="5F3944"/>
          </a:solidFill>
          <a:latin typeface="Franklin Gothic Demi" pitchFamily="34" charset="0"/>
          <a:ea typeface="ＭＳ Ｐゴシック" pitchFamily="34" charset="-128"/>
          <a:cs typeface="+mn-cs"/>
        </a:defRPr>
      </a:lvl1pPr>
      <a:lvl2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2pPr>
      <a:lvl3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3pPr>
      <a:lvl4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4pPr>
      <a:lvl5pPr algn="l" rtl="0" eaLnBrk="0" fontAlgn="base" hangingPunct="0">
        <a:spcBef>
          <a:spcPct val="0"/>
        </a:spcBef>
        <a:spcAft>
          <a:spcPct val="0"/>
        </a:spcAft>
        <a:defRPr sz="2900">
          <a:solidFill>
            <a:srgbClr val="5F3944"/>
          </a:solidFill>
          <a:latin typeface="Franklin Gothic Demi" pitchFamily="34"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2" descr="CF_DeckBuild_EndingA_ForChris_C-page84"/>
          <p:cNvPicPr>
            <a:picLocks noChangeAspect="1" noChangeArrowheads="1"/>
          </p:cNvPicPr>
          <p:nvPr/>
        </p:nvPicPr>
        <p:blipFill>
          <a:blip r:embed="rId7" cstate="print"/>
          <a:srcRect/>
          <a:stretch>
            <a:fillRect/>
          </a:stretch>
        </p:blipFill>
        <p:spPr bwMode="auto">
          <a:xfrm>
            <a:off x="209550" y="850900"/>
            <a:ext cx="8723313" cy="5791200"/>
          </a:xfrm>
          <a:prstGeom prst="rect">
            <a:avLst/>
          </a:prstGeom>
          <a:noFill/>
          <a:ln w="9525">
            <a:noFill/>
            <a:miter lim="800000"/>
            <a:headEnd/>
            <a:tailEnd/>
          </a:ln>
        </p:spPr>
      </p:pic>
      <p:sp>
        <p:nvSpPr>
          <p:cNvPr id="7171" name="Text Box 3"/>
          <p:cNvSpPr txBox="1">
            <a:spLocks noChangeArrowheads="1"/>
          </p:cNvSpPr>
          <p:nvPr/>
        </p:nvSpPr>
        <p:spPr bwMode="auto">
          <a:xfrm>
            <a:off x="101600" y="168275"/>
            <a:ext cx="4149725" cy="533400"/>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eaLnBrk="1" hangingPunct="1">
              <a:defRPr/>
            </a:pPr>
            <a:r>
              <a:rPr lang="en-US" sz="2900" smtClean="0">
                <a:solidFill>
                  <a:srgbClr val="7B7218"/>
                </a:solidFill>
                <a:latin typeface="Franklin Gothic Demi" pitchFamily="34" charset="0"/>
                <a:cs typeface="+mn-cs"/>
              </a:rPr>
              <a:t>PROOF AND VALIDATION</a:t>
            </a:r>
          </a:p>
        </p:txBody>
      </p:sp>
    </p:spTree>
  </p:cSld>
  <p:clrMap bg1="lt1" tx1="dk1" bg2="lt2" tx2="dk2" accent1="accent1" accent2="accent2" accent3="accent3" accent4="accent4" accent5="accent5" accent6="accent6" hlink="hlink" folHlink="folHlink"/>
  <p:sldLayoutIdLst>
    <p:sldLayoutId id="2147484313" r:id="rId1"/>
    <p:sldLayoutId id="2147484312" r:id="rId2"/>
    <p:sldLayoutId id="2147484311" r:id="rId3"/>
    <p:sldLayoutId id="2147484310" r:id="rId4"/>
    <p:sldLayoutId id="2147484309" r:id="rId5"/>
  </p:sldLayoutIdLst>
  <p:transition spd="med" advClick="0" advTm="20000"/>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143.xml"/><Relationship Id="rId4" Type="http://schemas.openxmlformats.org/officeDocument/2006/relationships/image" Target="../media/image60.png"/></Relationships>
</file>

<file path=ppt/slides/_rels/slide1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1.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3.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file:///\\chi-cpvp01\..\program%20files\qualcomm\eudora\attach\Plague_in_Ashod.jpg" TargetMode="External"/><Relationship Id="rId5" Type="http://schemas.openxmlformats.org/officeDocument/2006/relationships/notesSlide" Target="../notesSlides/notesSlide12.xml"/><Relationship Id="rId4"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9.xml"/><Relationship Id="rId7" Type="http://schemas.openxmlformats.org/officeDocument/2006/relationships/notesSlide" Target="../notesSlides/notesSlide18.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slideLayout" Target="../slideLayouts/slideLayout29.xml"/><Relationship Id="rId5" Type="http://schemas.openxmlformats.org/officeDocument/2006/relationships/tags" Target="../tags/tag31.xml"/><Relationship Id="rId10" Type="http://schemas.openxmlformats.org/officeDocument/2006/relationships/image" Target="../media/image18.emf"/><Relationship Id="rId4" Type="http://schemas.openxmlformats.org/officeDocument/2006/relationships/tags" Target="../tags/tag30.xml"/><Relationship Id="rId9" Type="http://schemas.openxmlformats.org/officeDocument/2006/relationships/oleObject" Target="../embeddings/Microsoft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9.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8" Type="http://schemas.openxmlformats.org/officeDocument/2006/relationships/oleObject" Target="../embeddings/Microsoft_Excel_97-2003_Worksheet3.xls"/><Relationship Id="rId13" Type="http://schemas.openxmlformats.org/officeDocument/2006/relationships/oleObject" Target="../embeddings/oleObject5.bin"/><Relationship Id="rId3" Type="http://schemas.openxmlformats.org/officeDocument/2006/relationships/notesSlide" Target="../notesSlides/notesSlide57.xml"/><Relationship Id="rId7" Type="http://schemas.openxmlformats.org/officeDocument/2006/relationships/oleObject" Target="../embeddings/oleObject3.bin"/><Relationship Id="rId12" Type="http://schemas.openxmlformats.org/officeDocument/2006/relationships/image" Target="../media/image39.png"/><Relationship Id="rId2" Type="http://schemas.openxmlformats.org/officeDocument/2006/relationships/slideLayout" Target="../slideLayouts/slideLayout48.xml"/><Relationship Id="rId16"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image" Target="../media/image37.png"/><Relationship Id="rId11" Type="http://schemas.openxmlformats.org/officeDocument/2006/relationships/oleObject" Target="../embeddings/Microsoft_Excel_97-2003_Worksheet4.xls"/><Relationship Id="rId5" Type="http://schemas.openxmlformats.org/officeDocument/2006/relationships/oleObject" Target="../embeddings/Microsoft_Excel_97-2003_Worksheet2.xls"/><Relationship Id="rId15" Type="http://schemas.openxmlformats.org/officeDocument/2006/relationships/image" Target="../media/image40.png"/><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38.png"/><Relationship Id="rId14" Type="http://schemas.openxmlformats.org/officeDocument/2006/relationships/oleObject" Target="../embeddings/Microsoft_Excel_97-2003_Worksheet5.xls"/></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4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2.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3.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4.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5.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7.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8.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1.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2.xml"/><Relationship Id="rId1" Type="http://schemas.openxmlformats.org/officeDocument/2006/relationships/slideLayout" Target="../slideLayouts/slideLayout47.xml"/><Relationship Id="rId5" Type="http://schemas.openxmlformats.org/officeDocument/2006/relationships/image" Target="../media/image15.png"/><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3.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png"/><Relationship Id="rId5" Type="http://schemas.openxmlformats.org/officeDocument/2006/relationships/image" Target="../media/image51.jpeg"/><Relationship Id="rId4"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6.xml"/><Relationship Id="rId1" Type="http://schemas.openxmlformats.org/officeDocument/2006/relationships/tags" Target="../tags/tag34.xml"/><Relationship Id="rId5" Type="http://schemas.openxmlformats.org/officeDocument/2006/relationships/image" Target="../media/image15.png"/><Relationship Id="rId4" Type="http://schemas.openxmlformats.org/officeDocument/2006/relationships/image" Target="../media/image52.jpeg"/></Relationships>
</file>

<file path=ppt/slides/_rels/slide7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7.xml"/><Relationship Id="rId7" Type="http://schemas.openxmlformats.org/officeDocument/2006/relationships/image" Target="../media/image5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76.xml"/><Relationship Id="rId5" Type="http://schemas.openxmlformats.org/officeDocument/2006/relationships/slideLayout" Target="../slideLayouts/slideLayout50.xml"/><Relationship Id="rId4" Type="http://schemas.openxmlformats.org/officeDocument/2006/relationships/tags" Target="../tags/tag38.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0.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2.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3.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49.xml"/><Relationship Id="rId5" Type="http://schemas.openxmlformats.org/officeDocument/2006/relationships/image" Target="../media/image57.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49.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9.xml"/></Relationships>
</file>

<file path=ppt/slides/_rels/slide9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13.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file:///\\chi-cpvp01\..\program%20files\qualcomm\eudora\attach\Plague_in_Ashod.jpg" TargetMode="External"/><Relationship Id="rId5" Type="http://schemas.openxmlformats.org/officeDocument/2006/relationships/notesSlide" Target="../notesSlides/notesSlide92.xml"/><Relationship Id="rId4"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3.xml"/><Relationship Id="rId1" Type="http://schemas.openxmlformats.org/officeDocument/2006/relationships/slideLayout" Target="../slideLayouts/slideLayout47.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4.xml"/><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ChangeArrowheads="1"/>
          </p:cNvSpPr>
          <p:nvPr/>
        </p:nvSpPr>
        <p:spPr bwMode="auto">
          <a:xfrm flipH="1">
            <a:off x="9144000" y="-36513"/>
            <a:ext cx="46038" cy="6894513"/>
          </a:xfrm>
          <a:prstGeom prst="rect">
            <a:avLst/>
          </a:prstGeom>
          <a:solidFill>
            <a:schemeClr val="bg1"/>
          </a:solidFill>
          <a:ln w="9525">
            <a:noFill/>
            <a:miter lim="800000"/>
            <a:headEnd/>
            <a:tailEnd/>
          </a:ln>
        </p:spPr>
        <p:txBody>
          <a:bodyPr/>
          <a:lstStyle/>
          <a:p>
            <a:endParaRPr lang="es-PE" dirty="0">
              <a:solidFill>
                <a:srgbClr val="000000"/>
              </a:solidFill>
              <a:latin typeface="Arial Narrow" pitchFamily="34" charset="0"/>
            </a:endParaRPr>
          </a:p>
        </p:txBody>
      </p:sp>
      <p:sp>
        <p:nvSpPr>
          <p:cNvPr id="135170" name="Rectangle 2"/>
          <p:cNvSpPr>
            <a:spLocks noGrp="1" noChangeArrowheads="1"/>
          </p:cNvSpPr>
          <p:nvPr>
            <p:ph type="ctrTitle" idx="4294967295"/>
          </p:nvPr>
        </p:nvSpPr>
        <p:spPr bwMode="auto">
          <a:xfrm>
            <a:off x="3697288" y="254000"/>
            <a:ext cx="6589712" cy="1470025"/>
          </a:xfrm>
          <a:prstGeom prst="rect">
            <a:avLst/>
          </a:prstGeom>
          <a:noFill/>
          <a:ln>
            <a:miter lim="800000"/>
            <a:headEnd/>
            <a:tailEnd/>
          </a:ln>
        </p:spPr>
        <p:txBody>
          <a:bodyPr/>
          <a:lstStyle/>
          <a:p>
            <a:pPr algn="l" eaLnBrk="1" hangingPunct="1">
              <a:tabLst>
                <a:tab pos="5951538" algn="l"/>
              </a:tabLst>
            </a:pPr>
            <a:r>
              <a:rPr lang="en-US" sz="6000" dirty="0" smtClean="0">
                <a:solidFill>
                  <a:schemeClr val="bg1"/>
                </a:solidFill>
                <a:latin typeface="Franklin Gothic Demi" pitchFamily="34" charset="0"/>
                <a:ea typeface="ＭＳ Ｐゴシック" pitchFamily="34" charset="-128"/>
              </a:rPr>
              <a:t/>
            </a:r>
            <a:br>
              <a:rPr lang="en-US" sz="6000" dirty="0" smtClean="0">
                <a:solidFill>
                  <a:schemeClr val="bg1"/>
                </a:solidFill>
                <a:latin typeface="Franklin Gothic Demi" pitchFamily="34" charset="0"/>
                <a:ea typeface="ＭＳ Ｐゴシック" pitchFamily="34" charset="-128"/>
              </a:rPr>
            </a:br>
            <a:r>
              <a:rPr lang="en-US" sz="6000" dirty="0" smtClean="0">
                <a:solidFill>
                  <a:schemeClr val="bg1"/>
                </a:solidFill>
                <a:latin typeface="Franklin Gothic Demi" pitchFamily="34" charset="0"/>
                <a:ea typeface="ＭＳ Ｐゴシック" pitchFamily="34" charset="-128"/>
              </a:rPr>
              <a:t>              </a:t>
            </a:r>
            <a:r>
              <a:rPr lang="en-US" sz="4000" dirty="0" smtClean="0">
                <a:solidFill>
                  <a:srgbClr val="000000"/>
                </a:solidFill>
                <a:latin typeface="Franklin Gothic Demi" pitchFamily="34" charset="0"/>
                <a:ea typeface="ＭＳ Ｐゴシック" pitchFamily="34" charset="-128"/>
              </a:rPr>
              <a:t/>
            </a:r>
            <a:br>
              <a:rPr lang="en-US" sz="4000" dirty="0" smtClean="0">
                <a:solidFill>
                  <a:srgbClr val="000000"/>
                </a:solidFill>
                <a:latin typeface="Franklin Gothic Demi" pitchFamily="34" charset="0"/>
                <a:ea typeface="ＭＳ Ｐゴシック" pitchFamily="34" charset="-128"/>
              </a:rPr>
            </a:br>
            <a:r>
              <a:rPr lang="en-US" dirty="0" smtClean="0">
                <a:latin typeface="Franklin Gothic Demi" pitchFamily="34" charset="0"/>
                <a:ea typeface="ＭＳ Ｐゴシック" pitchFamily="34" charset="-128"/>
              </a:rPr>
              <a:t/>
            </a:r>
            <a:br>
              <a:rPr lang="en-US" dirty="0" smtClean="0">
                <a:latin typeface="Franklin Gothic Demi" pitchFamily="34" charset="0"/>
                <a:ea typeface="ＭＳ Ｐゴシック" pitchFamily="34" charset="-128"/>
              </a:rPr>
            </a:br>
            <a:r>
              <a:rPr lang="en-US" sz="4800" b="1" dirty="0" smtClean="0">
                <a:ea typeface="ＭＳ Ｐゴシック" pitchFamily="34" charset="-128"/>
              </a:rPr>
              <a:t/>
            </a:r>
            <a:br>
              <a:rPr lang="en-US" sz="4800" b="1" dirty="0" smtClean="0">
                <a:ea typeface="ＭＳ Ｐゴシック" pitchFamily="34" charset="-128"/>
              </a:rPr>
            </a:br>
            <a:endParaRPr lang="en-US" sz="4800" b="1" dirty="0" smtClean="0">
              <a:ea typeface="ＭＳ Ｐゴシック" pitchFamily="34" charset="-128"/>
            </a:endParaRPr>
          </a:p>
        </p:txBody>
      </p:sp>
      <p:sp>
        <p:nvSpPr>
          <p:cNvPr id="135171" name="Text Box 4"/>
          <p:cNvSpPr txBox="1">
            <a:spLocks noChangeArrowheads="1"/>
          </p:cNvSpPr>
          <p:nvPr/>
        </p:nvSpPr>
        <p:spPr bwMode="auto">
          <a:xfrm>
            <a:off x="2667000" y="5562600"/>
            <a:ext cx="4056063" cy="366713"/>
          </a:xfrm>
          <a:prstGeom prst="rect">
            <a:avLst/>
          </a:prstGeom>
          <a:noFill/>
          <a:ln w="9525">
            <a:noFill/>
            <a:miter lim="800000"/>
            <a:headEnd/>
            <a:tailEnd/>
          </a:ln>
        </p:spPr>
        <p:txBody>
          <a:bodyPr>
            <a:spAutoFit/>
          </a:bodyPr>
          <a:lstStyle/>
          <a:p>
            <a:endParaRPr lang="en-GB" dirty="0">
              <a:solidFill>
                <a:srgbClr val="000000"/>
              </a:solidFill>
              <a:latin typeface="Arial" charset="0"/>
            </a:endParaRPr>
          </a:p>
        </p:txBody>
      </p:sp>
      <p:sp>
        <p:nvSpPr>
          <p:cNvPr id="135172" name="Text Box 5"/>
          <p:cNvSpPr txBox="1">
            <a:spLocks noChangeArrowheads="1"/>
          </p:cNvSpPr>
          <p:nvPr/>
        </p:nvSpPr>
        <p:spPr bwMode="auto">
          <a:xfrm>
            <a:off x="3802063" y="4814888"/>
            <a:ext cx="5245100" cy="1971675"/>
          </a:xfrm>
          <a:prstGeom prst="rect">
            <a:avLst/>
          </a:prstGeom>
          <a:noFill/>
          <a:ln w="9525">
            <a:noFill/>
            <a:miter lim="800000"/>
            <a:headEnd/>
            <a:tailEnd/>
          </a:ln>
        </p:spPr>
        <p:txBody>
          <a:bodyPr/>
          <a:lstStyle/>
          <a:p>
            <a:pPr>
              <a:spcAft>
                <a:spcPts val="600"/>
              </a:spcAft>
            </a:pPr>
            <a:r>
              <a:rPr lang="en-US" sz="2400" dirty="0">
                <a:solidFill>
                  <a:srgbClr val="FFFFFF"/>
                </a:solidFill>
                <a:latin typeface="Franklin Gothic Demi" pitchFamily="34" charset="0"/>
              </a:rPr>
              <a:t>Gary Slutkin, MD</a:t>
            </a:r>
          </a:p>
          <a:p>
            <a:pPr>
              <a:spcAft>
                <a:spcPts val="600"/>
              </a:spcAft>
            </a:pPr>
            <a:r>
              <a:rPr lang="en-US" sz="2000" dirty="0">
                <a:solidFill>
                  <a:srgbClr val="FFFFFF"/>
                </a:solidFill>
                <a:latin typeface="Franklin Gothic Demi" pitchFamily="34" charset="0"/>
              </a:rPr>
              <a:t>Founder and CEO,  Cure Violence </a:t>
            </a:r>
          </a:p>
          <a:p>
            <a:r>
              <a:rPr lang="en-US" dirty="0">
                <a:solidFill>
                  <a:srgbClr val="FFFFFF"/>
                </a:solidFill>
                <a:latin typeface="Franklin Gothic Demi" pitchFamily="34" charset="0"/>
              </a:rPr>
              <a:t>Formerly World Health Organization</a:t>
            </a:r>
          </a:p>
          <a:p>
            <a:r>
              <a:rPr lang="en-US" dirty="0">
                <a:solidFill>
                  <a:srgbClr val="FFFFFF"/>
                </a:solidFill>
                <a:latin typeface="Franklin Gothic Demi" pitchFamily="34" charset="0"/>
              </a:rPr>
              <a:t>         </a:t>
            </a:r>
          </a:p>
          <a:p>
            <a:r>
              <a:rPr lang="en-US" dirty="0">
                <a:solidFill>
                  <a:srgbClr val="FFFFFF"/>
                </a:solidFill>
                <a:latin typeface="Franklin Gothic Demi" pitchFamily="34" charset="0"/>
              </a:rPr>
              <a:t>     </a:t>
            </a:r>
            <a:r>
              <a:rPr lang="en-US" dirty="0" smtClean="0">
                <a:solidFill>
                  <a:srgbClr val="FFFFFF"/>
                </a:solidFill>
                <a:latin typeface="Franklin Gothic Demi" pitchFamily="34" charset="0"/>
              </a:rPr>
              <a:t>  </a:t>
            </a:r>
            <a:r>
              <a:rPr lang="en-US" sz="2000" dirty="0">
                <a:solidFill>
                  <a:srgbClr val="FFFFFF"/>
                </a:solidFill>
                <a:latin typeface="Franklin Gothic Demi" pitchFamily="34" charset="0"/>
              </a:rPr>
              <a:t>@</a:t>
            </a:r>
            <a:r>
              <a:rPr lang="en-US" sz="2000" dirty="0" err="1" smtClean="0">
                <a:solidFill>
                  <a:srgbClr val="FFFFFF"/>
                </a:solidFill>
                <a:latin typeface="Franklin Gothic Demi" pitchFamily="34" charset="0"/>
              </a:rPr>
              <a:t>Gslutkin</a:t>
            </a:r>
            <a:r>
              <a:rPr lang="en-US" sz="2000" dirty="0" smtClean="0">
                <a:solidFill>
                  <a:srgbClr val="FFFFFF"/>
                </a:solidFill>
                <a:latin typeface="Franklin Gothic Demi" pitchFamily="34" charset="0"/>
              </a:rPr>
              <a:t> / @</a:t>
            </a:r>
            <a:r>
              <a:rPr lang="en-US" sz="2000" dirty="0" err="1" smtClean="0">
                <a:solidFill>
                  <a:srgbClr val="FFFFFF"/>
                </a:solidFill>
                <a:latin typeface="Franklin Gothic Demi" pitchFamily="34" charset="0"/>
              </a:rPr>
              <a:t>CureViolence</a:t>
            </a:r>
            <a:endParaRPr lang="en-US" dirty="0">
              <a:solidFill>
                <a:srgbClr val="FFFFFF"/>
              </a:solidFill>
              <a:latin typeface="Franklin Gothic Demi" pitchFamily="34" charset="0"/>
            </a:endParaRPr>
          </a:p>
        </p:txBody>
      </p:sp>
      <p:pic>
        <p:nvPicPr>
          <p:cNvPr id="135173" name="Picture 6" descr="logo-primary.png"/>
          <p:cNvPicPr>
            <a:picLocks noChangeAspect="1"/>
          </p:cNvPicPr>
          <p:nvPr/>
        </p:nvPicPr>
        <p:blipFill>
          <a:blip r:embed="rId3" cstate="print"/>
          <a:srcRect/>
          <a:stretch>
            <a:fillRect/>
          </a:stretch>
        </p:blipFill>
        <p:spPr bwMode="auto">
          <a:xfrm>
            <a:off x="238126" y="220664"/>
            <a:ext cx="1990724" cy="2451226"/>
          </a:xfrm>
          <a:prstGeom prst="rect">
            <a:avLst/>
          </a:prstGeom>
          <a:noFill/>
          <a:ln w="9525">
            <a:noFill/>
            <a:miter lim="800000"/>
            <a:headEnd/>
            <a:tailEnd/>
          </a:ln>
        </p:spPr>
      </p:pic>
      <p:pic>
        <p:nvPicPr>
          <p:cNvPr id="135174" name="Picture 3"/>
          <p:cNvPicPr>
            <a:picLocks noChangeAspect="1" noChangeArrowheads="1"/>
          </p:cNvPicPr>
          <p:nvPr/>
        </p:nvPicPr>
        <p:blipFill>
          <a:blip r:embed="rId4" cstate="print"/>
          <a:srcRect/>
          <a:stretch>
            <a:fillRect/>
          </a:stretch>
        </p:blipFill>
        <p:spPr bwMode="auto">
          <a:xfrm>
            <a:off x="3905250" y="6207125"/>
            <a:ext cx="303213" cy="263525"/>
          </a:xfrm>
          <a:prstGeom prst="rect">
            <a:avLst/>
          </a:prstGeom>
          <a:noFill/>
          <a:ln w="9525">
            <a:noFill/>
            <a:miter lim="800000"/>
            <a:headEnd/>
            <a:tailEnd/>
          </a:ln>
        </p:spPr>
      </p:pic>
      <p:sp>
        <p:nvSpPr>
          <p:cNvPr id="8" name="TextBox 7"/>
          <p:cNvSpPr txBox="1"/>
          <p:nvPr/>
        </p:nvSpPr>
        <p:spPr>
          <a:xfrm>
            <a:off x="3238500" y="619125"/>
            <a:ext cx="5094472" cy="2862322"/>
          </a:xfrm>
          <a:prstGeom prst="rect">
            <a:avLst/>
          </a:prstGeom>
          <a:noFill/>
        </p:spPr>
        <p:txBody>
          <a:bodyPr wrap="none" rtlCol="0">
            <a:spAutoFit/>
          </a:bodyPr>
          <a:lstStyle/>
          <a:p>
            <a:r>
              <a:rPr lang="en-US" sz="6000" dirty="0" smtClean="0">
                <a:solidFill>
                  <a:schemeClr val="bg1"/>
                </a:solidFill>
                <a:latin typeface="Arial Narrow" pitchFamily="34" charset="0"/>
              </a:rPr>
              <a:t>A New Lens and </a:t>
            </a:r>
          </a:p>
          <a:p>
            <a:r>
              <a:rPr lang="en-US" sz="6000" dirty="0" smtClean="0">
                <a:solidFill>
                  <a:schemeClr val="bg1"/>
                </a:solidFill>
                <a:latin typeface="Arial Narrow" pitchFamily="34" charset="0"/>
              </a:rPr>
              <a:t>New Models </a:t>
            </a:r>
          </a:p>
          <a:p>
            <a:r>
              <a:rPr lang="en-US" sz="6000" dirty="0" smtClean="0">
                <a:solidFill>
                  <a:schemeClr val="bg1"/>
                </a:solidFill>
                <a:latin typeface="Arial Narrow" pitchFamily="34" charset="0"/>
              </a:rPr>
              <a:t>for the Nation</a:t>
            </a:r>
            <a:endParaRPr lang="en-US" sz="6000" dirty="0">
              <a:solidFill>
                <a:schemeClr val="bg1"/>
              </a:solidFill>
              <a:latin typeface="Arial Narrow" pitchFamily="34" charset="0"/>
            </a:endParaRPr>
          </a:p>
        </p:txBody>
      </p:sp>
    </p:spTree>
    <p:extLst>
      <p:ext uri="{BB962C8B-B14F-4D97-AF65-F5344CB8AC3E}">
        <p14:creationId xmlns:p14="http://schemas.microsoft.com/office/powerpoint/2010/main" val="221717867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5105" name="Picture 5" descr="7chicago_mourn_515.jpg"/>
          <p:cNvPicPr>
            <a:picLocks noChangeAspect="1"/>
          </p:cNvPicPr>
          <p:nvPr/>
        </p:nvPicPr>
        <p:blipFill>
          <a:blip r:embed="rId3" cstate="print"/>
          <a:srcRect l="774" t="845" r="1199" b="-2391"/>
          <a:stretch>
            <a:fillRect/>
          </a:stretch>
        </p:blipFill>
        <p:spPr bwMode="auto">
          <a:xfrm>
            <a:off x="0" y="0"/>
            <a:ext cx="9144000" cy="5664200"/>
          </a:xfrm>
          <a:prstGeom prst="rect">
            <a:avLst/>
          </a:prstGeom>
          <a:noFill/>
          <a:ln w="9525">
            <a:noFill/>
            <a:miter lim="800000"/>
            <a:headEnd/>
            <a:tailEnd/>
          </a:ln>
        </p:spPr>
      </p:pic>
      <p:pic>
        <p:nvPicPr>
          <p:cNvPr id="1455106" name="Picture 1" descr="paint-brush-sized-ppt-fullpage-04.png"/>
          <p:cNvPicPr>
            <a:picLocks noChangeAspect="1"/>
          </p:cNvPicPr>
          <p:nvPr/>
        </p:nvPicPr>
        <p:blipFill>
          <a:blip r:embed="rId4" cstate="print"/>
          <a:srcRect l="6" t="1662" b="57671"/>
          <a:stretch>
            <a:fillRect/>
          </a:stretch>
        </p:blipFill>
        <p:spPr bwMode="auto">
          <a:xfrm>
            <a:off x="0" y="4011613"/>
            <a:ext cx="9144000" cy="2846387"/>
          </a:xfrm>
          <a:prstGeom prst="rect">
            <a:avLst/>
          </a:prstGeom>
          <a:noFill/>
          <a:ln w="9525">
            <a:noFill/>
            <a:miter lim="800000"/>
            <a:headEnd/>
            <a:tailEnd/>
          </a:ln>
        </p:spPr>
      </p:pic>
      <p:sp>
        <p:nvSpPr>
          <p:cNvPr id="1455107" name="Slide Number Placeholder 4"/>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BE1057F-3B66-4068-82F2-66EA86C8EEB2}" type="slidenum">
              <a:rPr lang="en-US" smtClean="0">
                <a:solidFill>
                  <a:srgbClr val="000000"/>
                </a:solidFill>
                <a:latin typeface="Batang" pitchFamily="18" charset="-127"/>
                <a:ea typeface="ＭＳ Ｐゴシック" pitchFamily="34" charset="-128"/>
              </a:rPr>
              <a:pPr/>
              <a:t>10</a:t>
            </a:fld>
            <a:endParaRPr lang="en-US" dirty="0" smtClean="0">
              <a:solidFill>
                <a:srgbClr val="000000"/>
              </a:solidFill>
              <a:latin typeface="Batang" pitchFamily="18" charset="-127"/>
              <a:ea typeface="ＭＳ Ｐゴシック" pitchFamily="34" charset="-128"/>
            </a:endParaRPr>
          </a:p>
        </p:txBody>
      </p:sp>
    </p:spTree>
    <p:extLst>
      <p:ext uri="{BB962C8B-B14F-4D97-AF65-F5344CB8AC3E}">
        <p14:creationId xmlns:p14="http://schemas.microsoft.com/office/powerpoint/2010/main" val="4105650259"/>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530225"/>
            <a:ext cx="7772400" cy="1470025"/>
          </a:xfrm>
        </p:spPr>
        <p:txBody>
          <a:bodyPr/>
          <a:lstStyle/>
          <a:p>
            <a:r>
              <a:rPr lang="en-US" dirty="0" smtClean="0">
                <a:solidFill>
                  <a:schemeClr val="bg1"/>
                </a:solidFill>
              </a:rPr>
              <a:t>Justice</a:t>
            </a:r>
            <a:endParaRPr lang="en-US" dirty="0">
              <a:solidFill>
                <a:schemeClr val="bg1"/>
              </a:solidFill>
            </a:endParaRPr>
          </a:p>
        </p:txBody>
      </p:sp>
      <p:sp>
        <p:nvSpPr>
          <p:cNvPr id="3" name="Subtitle 2"/>
          <p:cNvSpPr>
            <a:spLocks noGrp="1"/>
          </p:cNvSpPr>
          <p:nvPr>
            <p:ph type="subTitle" idx="1"/>
          </p:nvPr>
        </p:nvSpPr>
        <p:spPr>
          <a:xfrm>
            <a:off x="352425" y="1838325"/>
            <a:ext cx="8096249" cy="1752600"/>
          </a:xfrm>
        </p:spPr>
        <p:txBody>
          <a:bodyPr/>
          <a:lstStyle/>
          <a:p>
            <a:pPr algn="l"/>
            <a:endParaRPr lang="en-US" dirty="0" smtClean="0">
              <a:solidFill>
                <a:schemeClr val="bg1"/>
              </a:solidFill>
            </a:endParaRPr>
          </a:p>
          <a:p>
            <a:pPr algn="l"/>
            <a:endParaRPr lang="en-US" dirty="0" smtClean="0">
              <a:solidFill>
                <a:schemeClr val="bg1"/>
              </a:solidFill>
            </a:endParaRPr>
          </a:p>
          <a:p>
            <a:endParaRPr lang="en-US" dirty="0"/>
          </a:p>
        </p:txBody>
      </p:sp>
    </p:spTree>
  </p:cSld>
  <p:clrMapOvr>
    <a:masterClrMapping/>
  </p:clrMapOvr>
  <p:transition spd="med" advClick="0" advTm="20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530225"/>
            <a:ext cx="7772400" cy="1470025"/>
          </a:xfrm>
        </p:spPr>
        <p:txBody>
          <a:bodyPr/>
          <a:lstStyle/>
          <a:p>
            <a:r>
              <a:rPr lang="en-US" dirty="0" smtClean="0">
                <a:solidFill>
                  <a:schemeClr val="bg1"/>
                </a:solidFill>
              </a:rPr>
              <a:t>Justice</a:t>
            </a:r>
            <a:endParaRPr lang="en-US" dirty="0">
              <a:solidFill>
                <a:schemeClr val="bg1"/>
              </a:solidFill>
            </a:endParaRPr>
          </a:p>
        </p:txBody>
      </p:sp>
      <p:sp>
        <p:nvSpPr>
          <p:cNvPr id="3" name="Subtitle 2"/>
          <p:cNvSpPr>
            <a:spLocks noGrp="1"/>
          </p:cNvSpPr>
          <p:nvPr>
            <p:ph type="subTitle" idx="1"/>
          </p:nvPr>
        </p:nvSpPr>
        <p:spPr>
          <a:xfrm>
            <a:off x="352425" y="1838325"/>
            <a:ext cx="8096249" cy="1752600"/>
          </a:xfrm>
        </p:spPr>
        <p:txBody>
          <a:bodyPr/>
          <a:lstStyle/>
          <a:p>
            <a:r>
              <a:rPr lang="en-US" i="1" dirty="0" smtClean="0">
                <a:solidFill>
                  <a:schemeClr val="bg1"/>
                </a:solidFill>
              </a:rPr>
              <a:t>fairness</a:t>
            </a:r>
          </a:p>
          <a:p>
            <a:pPr algn="l"/>
            <a:endParaRPr lang="en-US" dirty="0" smtClean="0">
              <a:solidFill>
                <a:schemeClr val="bg1"/>
              </a:solidFill>
            </a:endParaRPr>
          </a:p>
          <a:p>
            <a:pPr algn="l"/>
            <a:endParaRPr lang="en-US" dirty="0" smtClean="0">
              <a:solidFill>
                <a:schemeClr val="bg1"/>
              </a:solidFill>
            </a:endParaRPr>
          </a:p>
          <a:p>
            <a:endParaRPr lang="en-US" dirty="0"/>
          </a:p>
        </p:txBody>
      </p:sp>
    </p:spTree>
  </p:cSld>
  <p:clrMapOvr>
    <a:masterClrMapping/>
  </p:clrMapOvr>
  <p:transition spd="med" advClick="0" advTm="2000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530225"/>
            <a:ext cx="7772400" cy="1470025"/>
          </a:xfrm>
        </p:spPr>
        <p:txBody>
          <a:bodyPr/>
          <a:lstStyle/>
          <a:p>
            <a:r>
              <a:rPr lang="en-US" dirty="0" smtClean="0">
                <a:solidFill>
                  <a:schemeClr val="bg1"/>
                </a:solidFill>
              </a:rPr>
              <a:t>Justice</a:t>
            </a:r>
            <a:endParaRPr lang="en-US" dirty="0">
              <a:solidFill>
                <a:schemeClr val="bg1"/>
              </a:solidFill>
            </a:endParaRPr>
          </a:p>
        </p:txBody>
      </p:sp>
      <p:sp>
        <p:nvSpPr>
          <p:cNvPr id="3" name="Subtitle 2"/>
          <p:cNvSpPr>
            <a:spLocks noGrp="1"/>
          </p:cNvSpPr>
          <p:nvPr>
            <p:ph type="subTitle" idx="1"/>
          </p:nvPr>
        </p:nvSpPr>
        <p:spPr>
          <a:xfrm>
            <a:off x="352425" y="1838325"/>
            <a:ext cx="8096249" cy="1752600"/>
          </a:xfrm>
        </p:spPr>
        <p:txBody>
          <a:bodyPr/>
          <a:lstStyle/>
          <a:p>
            <a:r>
              <a:rPr lang="en-US" i="1" dirty="0" smtClean="0">
                <a:solidFill>
                  <a:schemeClr val="bg1"/>
                </a:solidFill>
              </a:rPr>
              <a:t>fairness</a:t>
            </a:r>
          </a:p>
          <a:p>
            <a:r>
              <a:rPr lang="en-US" i="1" dirty="0" smtClean="0">
                <a:solidFill>
                  <a:schemeClr val="bg1"/>
                </a:solidFill>
              </a:rPr>
              <a:t>equity</a:t>
            </a:r>
          </a:p>
          <a:p>
            <a:pPr algn="l"/>
            <a:endParaRPr lang="en-US" dirty="0" smtClean="0">
              <a:solidFill>
                <a:schemeClr val="bg1"/>
              </a:solidFill>
            </a:endParaRPr>
          </a:p>
          <a:p>
            <a:pPr algn="l"/>
            <a:endParaRPr lang="en-US" dirty="0" smtClean="0">
              <a:solidFill>
                <a:schemeClr val="bg1"/>
              </a:solidFill>
            </a:endParaRPr>
          </a:p>
          <a:p>
            <a:endParaRPr lang="en-US" dirty="0"/>
          </a:p>
        </p:txBody>
      </p:sp>
    </p:spTree>
  </p:cSld>
  <p:clrMapOvr>
    <a:masterClrMapping/>
  </p:clrMapOvr>
  <p:transition spd="med" advClick="0" advTm="2000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Community systems for solving problems</a:t>
            </a:r>
            <a:endParaRPr lang="en-US" dirty="0">
              <a:solidFill>
                <a:schemeClr val="bg1"/>
              </a:solidFill>
            </a:endParaRPr>
          </a:p>
        </p:txBody>
      </p:sp>
    </p:spTree>
  </p:cSld>
  <p:clrMapOvr>
    <a:masterClrMapping/>
  </p:clrMapOvr>
  <p:transition spd="med" advClick="0" advTm="2000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3450" y="0"/>
            <a:ext cx="7410450" cy="1752600"/>
          </a:xfrm>
        </p:spPr>
        <p:txBody>
          <a:bodyPr/>
          <a:lstStyle/>
          <a:p>
            <a:pPr algn="l"/>
            <a:endParaRPr lang="en-US" sz="2000" dirty="0" smtClean="0">
              <a:solidFill>
                <a:schemeClr val="bg1"/>
              </a:solidFill>
            </a:endParaRPr>
          </a:p>
          <a:p>
            <a:pPr algn="l"/>
            <a:r>
              <a:rPr lang="en-US" i="1" dirty="0" smtClean="0">
                <a:solidFill>
                  <a:srgbClr val="F5FBA3"/>
                </a:solidFill>
              </a:rPr>
              <a:t>New</a:t>
            </a:r>
            <a:r>
              <a:rPr lang="en-US" dirty="0" smtClean="0">
                <a:solidFill>
                  <a:srgbClr val="88D8FC"/>
                </a:solidFill>
              </a:rPr>
              <a:t> </a:t>
            </a:r>
            <a:r>
              <a:rPr lang="en-US" i="1" dirty="0" smtClean="0">
                <a:solidFill>
                  <a:srgbClr val="F5FBA3"/>
                </a:solidFill>
              </a:rPr>
              <a:t>community models</a:t>
            </a:r>
            <a:endParaRPr lang="en-US" dirty="0" smtClean="0">
              <a:solidFill>
                <a:srgbClr val="88D8FC"/>
              </a:solidFill>
            </a:endParaRPr>
          </a:p>
          <a:p>
            <a:pPr algn="l"/>
            <a:endParaRPr lang="en-US" sz="2000" dirty="0" smtClean="0">
              <a:solidFill>
                <a:schemeClr val="bg1"/>
              </a:solidFill>
            </a:endParaRPr>
          </a:p>
          <a:p>
            <a:pPr algn="l"/>
            <a:endParaRPr lang="en-US" sz="2000" dirty="0" smtClean="0">
              <a:solidFill>
                <a:schemeClr val="bg1"/>
              </a:solidFill>
            </a:endParaRPr>
          </a:p>
          <a:p>
            <a:pPr algn="l"/>
            <a:r>
              <a:rPr lang="en-US" sz="2000" dirty="0" smtClean="0">
                <a:solidFill>
                  <a:schemeClr val="bg1"/>
                </a:solidFill>
              </a:rPr>
              <a:t>Violence rare </a:t>
            </a:r>
          </a:p>
          <a:p>
            <a:pPr algn="l"/>
            <a:r>
              <a:rPr lang="en-US" sz="2000" dirty="0" smtClean="0">
                <a:solidFill>
                  <a:schemeClr val="bg1"/>
                </a:solidFill>
              </a:rPr>
              <a:t>People  (re)educated  - trauma, care, self care, etc. </a:t>
            </a:r>
          </a:p>
          <a:p>
            <a:pPr algn="l"/>
            <a:r>
              <a:rPr lang="en-US" sz="2000" dirty="0" smtClean="0">
                <a:solidFill>
                  <a:schemeClr val="bg1"/>
                </a:solidFill>
              </a:rPr>
              <a:t>People skilled – don’t traumatize others, de-escalation , etc.</a:t>
            </a:r>
          </a:p>
          <a:p>
            <a:pPr algn="l"/>
            <a:r>
              <a:rPr lang="en-US" sz="2000" dirty="0" smtClean="0">
                <a:solidFill>
                  <a:schemeClr val="bg1"/>
                </a:solidFill>
              </a:rPr>
              <a:t>Harmony praised, enjoyed</a:t>
            </a:r>
          </a:p>
          <a:p>
            <a:pPr algn="l"/>
            <a:r>
              <a:rPr lang="en-US" sz="2000" dirty="0" smtClean="0">
                <a:solidFill>
                  <a:schemeClr val="bg1"/>
                </a:solidFill>
              </a:rPr>
              <a:t>Punishment and prisons in the past</a:t>
            </a:r>
          </a:p>
          <a:p>
            <a:pPr algn="l"/>
            <a:r>
              <a:rPr lang="en-US" sz="2000" dirty="0" smtClean="0">
                <a:solidFill>
                  <a:schemeClr val="bg1"/>
                </a:solidFill>
              </a:rPr>
              <a:t>Care valued – care jobs</a:t>
            </a:r>
          </a:p>
          <a:p>
            <a:pPr algn="l"/>
            <a:r>
              <a:rPr lang="en-US" sz="2000" dirty="0" smtClean="0">
                <a:solidFill>
                  <a:schemeClr val="bg1"/>
                </a:solidFill>
              </a:rPr>
              <a:t>Health and community care and culture</a:t>
            </a:r>
          </a:p>
          <a:p>
            <a:pPr algn="l"/>
            <a:r>
              <a:rPr lang="en-US" sz="2000" dirty="0" smtClean="0">
                <a:solidFill>
                  <a:schemeClr val="bg1"/>
                </a:solidFill>
              </a:rPr>
              <a:t>Trillions saved, re-distributed </a:t>
            </a:r>
          </a:p>
          <a:p>
            <a:pPr algn="l"/>
            <a:endParaRPr lang="en-US" sz="2000" dirty="0" smtClean="0">
              <a:solidFill>
                <a:schemeClr val="bg1"/>
              </a:solidFill>
            </a:endParaRPr>
          </a:p>
          <a:p>
            <a:pPr algn="l"/>
            <a:endParaRPr lang="en-US" sz="2000" dirty="0"/>
          </a:p>
        </p:txBody>
      </p:sp>
    </p:spTree>
  </p:cSld>
  <p:clrMapOvr>
    <a:masterClrMapping/>
  </p:clrMapOvr>
  <p:transition spd="med" advClick="0" advTm="20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01650"/>
            <a:ext cx="7772400" cy="1470025"/>
          </a:xfrm>
        </p:spPr>
        <p:txBody>
          <a:bodyPr/>
          <a:lstStyle/>
          <a:p>
            <a:pPr algn="l"/>
            <a:r>
              <a:rPr lang="en-US" dirty="0" smtClean="0">
                <a:solidFill>
                  <a:srgbClr val="88D8FC"/>
                </a:solidFill>
              </a:rPr>
              <a:t>Movement</a:t>
            </a:r>
            <a:endParaRPr lang="en-US" dirty="0">
              <a:solidFill>
                <a:srgbClr val="88D8FC"/>
              </a:solidFill>
            </a:endParaRPr>
          </a:p>
        </p:txBody>
      </p:sp>
      <p:sp>
        <p:nvSpPr>
          <p:cNvPr id="3" name="Subtitle 2"/>
          <p:cNvSpPr>
            <a:spLocks noGrp="1"/>
          </p:cNvSpPr>
          <p:nvPr>
            <p:ph type="subTitle" idx="1"/>
          </p:nvPr>
        </p:nvSpPr>
        <p:spPr>
          <a:xfrm>
            <a:off x="704850" y="2228850"/>
            <a:ext cx="6400800" cy="1752600"/>
          </a:xfrm>
        </p:spPr>
        <p:txBody>
          <a:bodyPr/>
          <a:lstStyle/>
          <a:p>
            <a:pPr algn="l"/>
            <a:r>
              <a:rPr lang="en-US" dirty="0" smtClean="0">
                <a:solidFill>
                  <a:schemeClr val="bg1"/>
                </a:solidFill>
              </a:rPr>
              <a:t>New policies</a:t>
            </a:r>
          </a:p>
          <a:p>
            <a:pPr algn="l"/>
            <a:r>
              <a:rPr lang="en-US" dirty="0" smtClean="0">
                <a:solidFill>
                  <a:schemeClr val="bg1"/>
                </a:solidFill>
              </a:rPr>
              <a:t>        practices</a:t>
            </a:r>
          </a:p>
          <a:p>
            <a:pPr algn="l"/>
            <a:r>
              <a:rPr lang="en-US" dirty="0" smtClean="0">
                <a:solidFill>
                  <a:schemeClr val="bg1"/>
                </a:solidFill>
              </a:rPr>
              <a:t>        language </a:t>
            </a:r>
          </a:p>
          <a:p>
            <a:pPr algn="l"/>
            <a:r>
              <a:rPr lang="en-US" dirty="0" smtClean="0">
                <a:solidFill>
                  <a:schemeClr val="bg1"/>
                </a:solidFill>
              </a:rPr>
              <a:t>        trainings</a:t>
            </a:r>
          </a:p>
          <a:p>
            <a:pPr algn="l"/>
            <a:r>
              <a:rPr lang="en-US" dirty="0" smtClean="0">
                <a:solidFill>
                  <a:schemeClr val="bg1"/>
                </a:solidFill>
              </a:rPr>
              <a:t>        systems</a:t>
            </a:r>
          </a:p>
          <a:p>
            <a:pPr algn="l"/>
            <a:r>
              <a:rPr lang="en-US" dirty="0" smtClean="0">
                <a:solidFill>
                  <a:schemeClr val="bg1"/>
                </a:solidFill>
              </a:rPr>
              <a:t>        culture </a:t>
            </a:r>
            <a:endParaRPr lang="en-US" dirty="0">
              <a:solidFill>
                <a:schemeClr val="bg1"/>
              </a:solidFill>
            </a:endParaRPr>
          </a:p>
        </p:txBody>
      </p:sp>
    </p:spTree>
  </p:cSld>
  <p:clrMapOvr>
    <a:masterClrMapping/>
  </p:clrMapOvr>
  <p:transition spd="med" advClick="0" advTm="2000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01650"/>
            <a:ext cx="7772400" cy="1470025"/>
          </a:xfrm>
        </p:spPr>
        <p:txBody>
          <a:bodyPr/>
          <a:lstStyle/>
          <a:p>
            <a:pPr algn="l"/>
            <a:r>
              <a:rPr lang="en-US" dirty="0" smtClean="0">
                <a:solidFill>
                  <a:srgbClr val="88D8FC"/>
                </a:solidFill>
              </a:rPr>
              <a:t>Movement </a:t>
            </a:r>
            <a:r>
              <a:rPr lang="en-US" i="1" dirty="0" smtClean="0">
                <a:solidFill>
                  <a:srgbClr val="88D8FC"/>
                </a:solidFill>
              </a:rPr>
              <a:t>(partnerships)</a:t>
            </a:r>
            <a:endParaRPr lang="en-US" i="1" dirty="0">
              <a:solidFill>
                <a:srgbClr val="88D8FC"/>
              </a:solidFill>
            </a:endParaRPr>
          </a:p>
        </p:txBody>
      </p:sp>
      <p:sp>
        <p:nvSpPr>
          <p:cNvPr id="3" name="Subtitle 2"/>
          <p:cNvSpPr>
            <a:spLocks noGrp="1"/>
          </p:cNvSpPr>
          <p:nvPr>
            <p:ph type="subTitle" idx="1"/>
          </p:nvPr>
        </p:nvSpPr>
        <p:spPr>
          <a:xfrm>
            <a:off x="704850" y="2228850"/>
            <a:ext cx="6400800" cy="1752600"/>
          </a:xfrm>
        </p:spPr>
        <p:txBody>
          <a:bodyPr/>
          <a:lstStyle/>
          <a:p>
            <a:pPr algn="l"/>
            <a:r>
              <a:rPr lang="en-US" dirty="0" smtClean="0">
                <a:solidFill>
                  <a:schemeClr val="bg1"/>
                </a:solidFill>
              </a:rPr>
              <a:t>New policies</a:t>
            </a:r>
          </a:p>
          <a:p>
            <a:pPr algn="l"/>
            <a:r>
              <a:rPr lang="en-US" dirty="0" smtClean="0">
                <a:solidFill>
                  <a:schemeClr val="bg1"/>
                </a:solidFill>
              </a:rPr>
              <a:t>        practices</a:t>
            </a:r>
          </a:p>
          <a:p>
            <a:pPr algn="l"/>
            <a:r>
              <a:rPr lang="en-US" dirty="0" smtClean="0">
                <a:solidFill>
                  <a:schemeClr val="bg1"/>
                </a:solidFill>
              </a:rPr>
              <a:t>        language </a:t>
            </a:r>
          </a:p>
          <a:p>
            <a:pPr algn="l"/>
            <a:r>
              <a:rPr lang="en-US" dirty="0" smtClean="0">
                <a:solidFill>
                  <a:schemeClr val="bg1"/>
                </a:solidFill>
              </a:rPr>
              <a:t>        trainings</a:t>
            </a:r>
          </a:p>
          <a:p>
            <a:pPr algn="l"/>
            <a:r>
              <a:rPr lang="en-US" dirty="0" smtClean="0">
                <a:solidFill>
                  <a:schemeClr val="bg1"/>
                </a:solidFill>
              </a:rPr>
              <a:t>        systems</a:t>
            </a:r>
          </a:p>
          <a:p>
            <a:pPr algn="l"/>
            <a:r>
              <a:rPr lang="en-US" dirty="0" smtClean="0">
                <a:solidFill>
                  <a:schemeClr val="bg1"/>
                </a:solidFill>
              </a:rPr>
              <a:t>        culture </a:t>
            </a:r>
            <a:endParaRPr lang="en-US" dirty="0">
              <a:solidFill>
                <a:schemeClr val="bg1"/>
              </a:solidFill>
            </a:endParaRPr>
          </a:p>
        </p:txBody>
      </p:sp>
    </p:spTree>
  </p:cSld>
  <p:clrMapOvr>
    <a:masterClrMapping/>
  </p:clrMapOvr>
  <p:transition spd="med" advClick="0" advTm="200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501650"/>
            <a:ext cx="7772400" cy="1470025"/>
          </a:xfrm>
        </p:spPr>
        <p:txBody>
          <a:bodyPr/>
          <a:lstStyle/>
          <a:p>
            <a:pPr algn="l"/>
            <a:r>
              <a:rPr lang="en-US" dirty="0" smtClean="0">
                <a:solidFill>
                  <a:srgbClr val="88D8FC"/>
                </a:solidFill>
              </a:rPr>
              <a:t>Movement </a:t>
            </a:r>
            <a:r>
              <a:rPr lang="en-US" i="1" dirty="0" smtClean="0">
                <a:solidFill>
                  <a:srgbClr val="88D8FC"/>
                </a:solidFill>
              </a:rPr>
              <a:t>(partnerships)</a:t>
            </a:r>
            <a:endParaRPr lang="en-US" i="1" dirty="0">
              <a:solidFill>
                <a:srgbClr val="88D8FC"/>
              </a:solidFill>
            </a:endParaRPr>
          </a:p>
        </p:txBody>
      </p:sp>
      <p:sp>
        <p:nvSpPr>
          <p:cNvPr id="3" name="Subtitle 2"/>
          <p:cNvSpPr>
            <a:spLocks noGrp="1"/>
          </p:cNvSpPr>
          <p:nvPr>
            <p:ph type="subTitle" idx="1"/>
          </p:nvPr>
        </p:nvSpPr>
        <p:spPr>
          <a:xfrm>
            <a:off x="704850" y="2228850"/>
            <a:ext cx="6400800" cy="1752600"/>
          </a:xfrm>
        </p:spPr>
        <p:txBody>
          <a:bodyPr/>
          <a:lstStyle/>
          <a:p>
            <a:pPr algn="l"/>
            <a:r>
              <a:rPr lang="en-US" dirty="0" smtClean="0">
                <a:solidFill>
                  <a:schemeClr val="bg1"/>
                </a:solidFill>
              </a:rPr>
              <a:t>New policies</a:t>
            </a:r>
          </a:p>
          <a:p>
            <a:pPr algn="l"/>
            <a:r>
              <a:rPr lang="en-US" dirty="0" smtClean="0">
                <a:solidFill>
                  <a:schemeClr val="bg1"/>
                </a:solidFill>
              </a:rPr>
              <a:t>        practices</a:t>
            </a:r>
          </a:p>
          <a:p>
            <a:pPr algn="l"/>
            <a:r>
              <a:rPr lang="en-US" dirty="0" smtClean="0">
                <a:solidFill>
                  <a:schemeClr val="bg1"/>
                </a:solidFill>
              </a:rPr>
              <a:t>        language </a:t>
            </a:r>
          </a:p>
          <a:p>
            <a:pPr algn="l"/>
            <a:r>
              <a:rPr lang="en-US" dirty="0" smtClean="0">
                <a:solidFill>
                  <a:schemeClr val="bg1"/>
                </a:solidFill>
              </a:rPr>
              <a:t>        </a:t>
            </a:r>
            <a:r>
              <a:rPr lang="en-US" i="1" dirty="0" smtClean="0">
                <a:solidFill>
                  <a:srgbClr val="F5FBA3"/>
                </a:solidFill>
              </a:rPr>
              <a:t>trainings</a:t>
            </a:r>
          </a:p>
          <a:p>
            <a:pPr algn="l"/>
            <a:r>
              <a:rPr lang="en-US" dirty="0" smtClean="0">
                <a:solidFill>
                  <a:schemeClr val="bg1"/>
                </a:solidFill>
              </a:rPr>
              <a:t>        systems</a:t>
            </a:r>
          </a:p>
          <a:p>
            <a:pPr algn="l"/>
            <a:r>
              <a:rPr lang="en-US" dirty="0" smtClean="0">
                <a:solidFill>
                  <a:schemeClr val="bg1"/>
                </a:solidFill>
              </a:rPr>
              <a:t>        culture </a:t>
            </a:r>
            <a:endParaRPr lang="en-US" dirty="0">
              <a:solidFill>
                <a:schemeClr val="bg1"/>
              </a:solidFill>
            </a:endParaRPr>
          </a:p>
        </p:txBody>
      </p:sp>
    </p:spTree>
  </p:cSld>
  <p:clrMapOvr>
    <a:masterClrMapping/>
  </p:clrMapOvr>
  <p:transition spd="med" advClick="0" advTm="20000"/>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courses happen </a:t>
            </a:r>
          </a:p>
          <a:p>
            <a:pPr algn="l"/>
            <a:r>
              <a:rPr lang="en-US" sz="2800" dirty="0" smtClean="0">
                <a:solidFill>
                  <a:schemeClr val="bg1"/>
                </a:solidFill>
              </a:rPr>
              <a:t>2. Problems can be stuck (</a:t>
            </a:r>
            <a:r>
              <a:rPr lang="en-US" sz="2800" i="1" dirty="0" smtClean="0">
                <a:solidFill>
                  <a:schemeClr val="bg1"/>
                </a:solidFill>
              </a:rPr>
              <a:t>wrong</a:t>
            </a:r>
            <a:r>
              <a:rPr lang="en-US" sz="2800" i="1" dirty="0" smtClean="0">
                <a:solidFill>
                  <a:srgbClr val="F5FBA3"/>
                </a:solidFill>
              </a:rPr>
              <a:t> </a:t>
            </a:r>
            <a:r>
              <a:rPr lang="en-US" sz="2800" i="1" dirty="0" smtClean="0">
                <a:solidFill>
                  <a:schemeClr val="bg1"/>
                </a:solidFill>
              </a:rPr>
              <a:t>diagnoses)</a:t>
            </a:r>
          </a:p>
          <a:p>
            <a:pPr algn="l"/>
            <a:r>
              <a:rPr lang="en-US" sz="2800" dirty="0" smtClean="0">
                <a:solidFill>
                  <a:schemeClr val="bg1"/>
                </a:solidFill>
              </a:rPr>
              <a:t>3. Re-understand</a:t>
            </a:r>
          </a:p>
          <a:p>
            <a:pPr algn="l"/>
            <a:r>
              <a:rPr lang="en-US" sz="2800" dirty="0" smtClean="0">
                <a:solidFill>
                  <a:schemeClr val="bg1"/>
                </a:solidFill>
              </a:rPr>
              <a:t>4. New models  </a:t>
            </a:r>
          </a:p>
          <a:p>
            <a:pPr algn="l"/>
            <a:r>
              <a:rPr lang="en-US" sz="2800" dirty="0" smtClean="0">
                <a:solidFill>
                  <a:schemeClr val="bg1"/>
                </a:solidFill>
              </a:rPr>
              <a:t>5. Change – can be immediate, sustained</a:t>
            </a:r>
          </a:p>
          <a:p>
            <a:pPr algn="l"/>
            <a:r>
              <a:rPr lang="en-US" sz="2800" dirty="0" smtClean="0">
                <a:solidFill>
                  <a:schemeClr val="bg1"/>
                </a:solidFill>
              </a:rPr>
              <a:t>6. Movement(s) required too </a:t>
            </a:r>
            <a:endParaRPr lang="en-US" dirty="0" smtClean="0">
              <a:solidFill>
                <a:schemeClr val="bg1"/>
              </a:solidFill>
            </a:endParaRPr>
          </a:p>
          <a:p>
            <a:pPr algn="l"/>
            <a:endParaRPr lang="en-US" dirty="0">
              <a:solidFill>
                <a:schemeClr val="bg1"/>
              </a:solidFill>
            </a:endParaRPr>
          </a:p>
        </p:txBody>
      </p:sp>
    </p:spTree>
  </p:cSld>
  <p:clrMapOvr>
    <a:masterClrMapping/>
  </p:clrMapOvr>
  <p:transition spd="med" advClick="0" advTm="2000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1158875"/>
            <a:ext cx="7772400" cy="1470025"/>
          </a:xfrm>
        </p:spPr>
        <p:txBody>
          <a:bodyPr/>
          <a:lstStyle/>
          <a:p>
            <a:pPr algn="l"/>
            <a:r>
              <a:rPr lang="en-US" sz="3200" dirty="0" smtClean="0">
                <a:solidFill>
                  <a:schemeClr val="bg1"/>
                </a:solidFill>
                <a:latin typeface="Arial Narrow" pitchFamily="34" charset="0"/>
              </a:rPr>
              <a:t>Buckminster Fuller </a:t>
            </a:r>
            <a:br>
              <a:rPr lang="en-US" sz="3200" dirty="0" smtClean="0">
                <a:solidFill>
                  <a:schemeClr val="bg1"/>
                </a:solidFill>
                <a:latin typeface="Arial Narrow" pitchFamily="34" charset="0"/>
              </a:rPr>
            </a:br>
            <a:r>
              <a:rPr lang="en-US" sz="3200" dirty="0" smtClean="0">
                <a:solidFill>
                  <a:schemeClr val="bg1"/>
                </a:solidFill>
                <a:latin typeface="Arial Narrow" pitchFamily="34" charset="0"/>
              </a:rPr>
              <a:t/>
            </a:r>
            <a:br>
              <a:rPr lang="en-US" sz="3200" dirty="0" smtClean="0">
                <a:solidFill>
                  <a:schemeClr val="bg1"/>
                </a:solidFill>
                <a:latin typeface="Arial Narrow" pitchFamily="34" charset="0"/>
              </a:rPr>
            </a:br>
            <a:r>
              <a:rPr lang="en-US" sz="3200" dirty="0" smtClean="0">
                <a:solidFill>
                  <a:schemeClr val="bg1"/>
                </a:solidFill>
                <a:latin typeface="Arial Narrow" pitchFamily="34" charset="0"/>
              </a:rPr>
              <a:t>“You never change things by fighting the existing reality. To change something, build a new model that makes the existing model obsolete.”</a:t>
            </a:r>
            <a:br>
              <a:rPr lang="en-US" sz="3200" dirty="0" smtClean="0">
                <a:solidFill>
                  <a:schemeClr val="bg1"/>
                </a:solidFill>
                <a:latin typeface="Arial Narrow" pitchFamily="34" charset="0"/>
              </a:rPr>
            </a:br>
            <a:r>
              <a:rPr lang="en-US" sz="3200" dirty="0" smtClean="0">
                <a:solidFill>
                  <a:schemeClr val="bg1"/>
                </a:solidFill>
                <a:latin typeface="Arial Narrow" pitchFamily="34" charset="0"/>
              </a:rPr>
              <a:t/>
            </a:r>
            <a:br>
              <a:rPr lang="en-US" sz="3200" dirty="0" smtClean="0">
                <a:solidFill>
                  <a:schemeClr val="bg1"/>
                </a:solidFill>
                <a:latin typeface="Arial Narrow" pitchFamily="34" charset="0"/>
              </a:rPr>
            </a:br>
            <a:r>
              <a:rPr lang="en-US" b="1" dirty="0" smtClean="0"/>
              <a:t/>
            </a:r>
            <a:br>
              <a:rPr lang="en-US" b="1" dirty="0" smtClean="0"/>
            </a:br>
            <a:endParaRPr lang="en-US" dirty="0"/>
          </a:p>
        </p:txBody>
      </p:sp>
    </p:spTree>
  </p:cSld>
  <p:clrMapOvr>
    <a:masterClrMapping/>
  </p:clrMapOvr>
  <p:transition spd="med" advClick="0" advTm="2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025" name="Picture 2" descr="https://encrypted-tbn2.google.com/images?q=tbn:ANd9GcRp6pwcKYstDrni3xWcvo-H9c_7CoIfK3AtjyhjAmMV9RvixRdCpQ"/>
          <p:cNvPicPr>
            <a:picLocks noChangeAspect="1" noChangeArrowheads="1"/>
          </p:cNvPicPr>
          <p:nvPr/>
        </p:nvPicPr>
        <p:blipFill>
          <a:blip r:embed="rId3" cstate="print"/>
          <a:srcRect/>
          <a:stretch>
            <a:fillRect/>
          </a:stretch>
        </p:blipFill>
        <p:spPr bwMode="auto">
          <a:xfrm>
            <a:off x="-247650" y="120650"/>
            <a:ext cx="9906000" cy="673735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1158875"/>
            <a:ext cx="7772400" cy="1470025"/>
          </a:xfrm>
        </p:spPr>
        <p:txBody>
          <a:bodyPr/>
          <a:lstStyle/>
          <a:p>
            <a:pPr algn="l"/>
            <a:r>
              <a:rPr lang="en-US" sz="3200" dirty="0" smtClean="0">
                <a:solidFill>
                  <a:schemeClr val="bg1"/>
                </a:solidFill>
                <a:latin typeface="Arial Narrow" pitchFamily="34" charset="0"/>
              </a:rPr>
              <a:t>Buckminster Fuller</a:t>
            </a:r>
            <a:r>
              <a:rPr lang="en-US" sz="3200" b="1" dirty="0" smtClean="0"/>
              <a:t/>
            </a:r>
            <a:br>
              <a:rPr lang="en-US" sz="3200" b="1" dirty="0" smtClean="0"/>
            </a:br>
            <a:r>
              <a:rPr lang="en-US" sz="3200" dirty="0" smtClean="0">
                <a:solidFill>
                  <a:schemeClr val="bg1"/>
                </a:solidFill>
                <a:latin typeface="Arial Narrow" pitchFamily="34" charset="0"/>
              </a:rPr>
              <a:t/>
            </a:r>
            <a:br>
              <a:rPr lang="en-US" sz="3200" dirty="0" smtClean="0">
                <a:solidFill>
                  <a:schemeClr val="bg1"/>
                </a:solidFill>
                <a:latin typeface="Arial Narrow" pitchFamily="34" charset="0"/>
              </a:rPr>
            </a:br>
            <a:r>
              <a:rPr lang="en-US" sz="3200" dirty="0" smtClean="0">
                <a:solidFill>
                  <a:schemeClr val="bg1"/>
                </a:solidFill>
                <a:latin typeface="Arial Narrow" pitchFamily="34" charset="0"/>
              </a:rPr>
              <a:t>“You never change things by fighting the existing reality. To change something, </a:t>
            </a:r>
            <a:r>
              <a:rPr lang="en-US" sz="3200" i="1" dirty="0" smtClean="0">
                <a:solidFill>
                  <a:srgbClr val="F5FBA3"/>
                </a:solidFill>
                <a:latin typeface="Arial Narrow" pitchFamily="34" charset="0"/>
              </a:rPr>
              <a:t>build a new model </a:t>
            </a:r>
            <a:r>
              <a:rPr lang="en-US" sz="3200" dirty="0" smtClean="0">
                <a:solidFill>
                  <a:schemeClr val="bg1"/>
                </a:solidFill>
                <a:latin typeface="Arial Narrow" pitchFamily="34" charset="0"/>
              </a:rPr>
              <a:t>that makes the existing model obsolete.”</a:t>
            </a:r>
            <a:br>
              <a:rPr lang="en-US" sz="3200" dirty="0" smtClean="0">
                <a:solidFill>
                  <a:schemeClr val="bg1"/>
                </a:solidFill>
                <a:latin typeface="Arial Narrow" pitchFamily="34" charset="0"/>
              </a:rPr>
            </a:br>
            <a:r>
              <a:rPr lang="en-US" sz="3200" dirty="0" smtClean="0">
                <a:solidFill>
                  <a:schemeClr val="bg1"/>
                </a:solidFill>
                <a:latin typeface="Arial Narrow" pitchFamily="34" charset="0"/>
              </a:rPr>
              <a:t/>
            </a:r>
            <a:br>
              <a:rPr lang="en-US" sz="3200" dirty="0" smtClean="0">
                <a:solidFill>
                  <a:schemeClr val="bg1"/>
                </a:solidFill>
                <a:latin typeface="Arial Narrow" pitchFamily="34" charset="0"/>
              </a:rPr>
            </a:br>
            <a:endParaRPr lang="en-US" dirty="0"/>
          </a:p>
        </p:txBody>
      </p:sp>
    </p:spTree>
  </p:cSld>
  <p:clrMapOvr>
    <a:masterClrMapping/>
  </p:clrMapOvr>
  <p:transition spd="med" advClick="0" advTm="2000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1"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dirty="0" smtClean="0">
                <a:solidFill>
                  <a:schemeClr val="bg1"/>
                </a:solidFill>
              </a:rPr>
              <a:t>Thank </a:t>
            </a:r>
            <a:r>
              <a:rPr lang="en-US" dirty="0" err="1" smtClean="0">
                <a:solidFill>
                  <a:schemeClr val="bg1"/>
                </a:solidFill>
              </a:rPr>
              <a:t>youT</a:t>
            </a:r>
            <a:endParaRPr lang="en-US" dirty="0" smtClean="0">
              <a:solidFill>
                <a:schemeClr val="bg1"/>
              </a:solidFill>
            </a:endParaRPr>
          </a:p>
          <a:p>
            <a:pPr>
              <a:buFontTx/>
              <a:buNone/>
            </a:pPr>
            <a:endParaRPr lang="en-US" dirty="0" smtClean="0">
              <a:solidFill>
                <a:schemeClr val="bg1"/>
              </a:solidFill>
            </a:endParaRPr>
          </a:p>
          <a:p>
            <a:pPr>
              <a:buFontTx/>
              <a:buNone/>
            </a:pPr>
            <a:r>
              <a:rPr lang="en-US" dirty="0" smtClean="0">
                <a:solidFill>
                  <a:schemeClr val="bg1"/>
                </a:solidFill>
              </a:rPr>
              <a:t>				</a:t>
            </a:r>
            <a:r>
              <a:rPr lang="en-US" sz="4800" i="1" dirty="0" smtClean="0">
                <a:solidFill>
                  <a:srgbClr val="88D8FC"/>
                </a:solidFill>
              </a:rPr>
              <a:t>Thank you!</a:t>
            </a:r>
            <a:endParaRPr lang="en-US" sz="4000" i="1" dirty="0" smtClean="0">
              <a:solidFill>
                <a:srgbClr val="88D8FC"/>
              </a:solidFill>
            </a:endParaRPr>
          </a:p>
          <a:p>
            <a:pPr algn="ctr">
              <a:buFontTx/>
              <a:buNone/>
            </a:pPr>
            <a:endParaRPr lang="en-US" sz="2400" dirty="0" smtClean="0">
              <a:solidFill>
                <a:schemeClr val="bg1"/>
              </a:solidFill>
            </a:endParaRPr>
          </a:p>
          <a:p>
            <a:pPr algn="ctr">
              <a:buFontTx/>
              <a:buNone/>
            </a:pPr>
            <a:r>
              <a:rPr lang="en-US" sz="2400" dirty="0" smtClean="0">
                <a:solidFill>
                  <a:schemeClr val="bg1"/>
                </a:solidFill>
              </a:rPr>
              <a:t>  gslutkin@uic.edu</a:t>
            </a:r>
          </a:p>
          <a:p>
            <a:pPr algn="ctr">
              <a:buFontTx/>
              <a:buNone/>
            </a:pPr>
            <a:r>
              <a:rPr lang="en-US" sz="2400" dirty="0" smtClean="0">
                <a:solidFill>
                  <a:schemeClr val="bg1"/>
                </a:solidFill>
              </a:rPr>
              <a:t>          www.cureviolence.org</a:t>
            </a:r>
            <a:endParaRPr lang="en-US" sz="2000" dirty="0" smtClean="0">
              <a:solidFill>
                <a:schemeClr val="bg1"/>
              </a:solidFill>
            </a:endParaRPr>
          </a:p>
          <a:p>
            <a:pPr algn="ctr">
              <a:buFontTx/>
              <a:buNone/>
            </a:pPr>
            <a:r>
              <a:rPr lang="en-US" sz="2000" dirty="0" smtClean="0">
                <a:solidFill>
                  <a:schemeClr val="bg1"/>
                </a:solidFill>
              </a:rPr>
              <a:t> </a:t>
            </a:r>
            <a:r>
              <a:rPr lang="en-US" sz="2000" dirty="0" smtClean="0">
                <a:solidFill>
                  <a:srgbClr val="88D8FC"/>
                </a:solidFill>
              </a:rPr>
              <a:t>       </a:t>
            </a:r>
            <a:r>
              <a:rPr lang="en-US" sz="2000" dirty="0" smtClean="0">
                <a:solidFill>
                  <a:schemeClr val="bg1"/>
                </a:solidFill>
              </a:rPr>
              <a:t>@</a:t>
            </a:r>
            <a:r>
              <a:rPr lang="en-US" sz="2000" dirty="0" err="1" smtClean="0">
                <a:solidFill>
                  <a:schemeClr val="bg1"/>
                </a:solidFill>
              </a:rPr>
              <a:t>CureViolence</a:t>
            </a:r>
            <a:endParaRPr lang="en-US" sz="2000" dirty="0" smtClean="0">
              <a:solidFill>
                <a:schemeClr val="bg1"/>
              </a:solidFill>
            </a:endParaRPr>
          </a:p>
          <a:p>
            <a:pPr algn="ctr">
              <a:buFontTx/>
              <a:buNone/>
            </a:pPr>
            <a:endParaRPr lang="en-US" dirty="0" smtClean="0">
              <a:solidFill>
                <a:srgbClr val="88D8FC"/>
              </a:solidFill>
            </a:endParaRPr>
          </a:p>
          <a:p>
            <a:pPr>
              <a:buFontTx/>
              <a:buNone/>
            </a:pPr>
            <a:endParaRPr lang="en-US" dirty="0" smtClean="0">
              <a:solidFill>
                <a:srgbClr val="88D8FC"/>
              </a:solidFill>
            </a:endParaRPr>
          </a:p>
        </p:txBody>
      </p:sp>
      <p:pic>
        <p:nvPicPr>
          <p:cNvPr id="1448962" name="Picture 3" descr="logo-primary.png"/>
          <p:cNvPicPr>
            <a:picLocks noChangeAspect="1"/>
          </p:cNvPicPr>
          <p:nvPr/>
        </p:nvPicPr>
        <p:blipFill>
          <a:blip r:embed="rId3" cstate="print"/>
          <a:srcRect/>
          <a:stretch>
            <a:fillRect/>
          </a:stretch>
        </p:blipFill>
        <p:spPr bwMode="auto">
          <a:xfrm>
            <a:off x="225425" y="207963"/>
            <a:ext cx="2478088" cy="3051175"/>
          </a:xfrm>
          <a:prstGeom prst="rect">
            <a:avLst/>
          </a:prstGeom>
          <a:noFill/>
          <a:ln w="9525">
            <a:noFill/>
            <a:miter lim="800000"/>
            <a:headEnd/>
            <a:tailEnd/>
          </a:ln>
        </p:spPr>
      </p:pic>
      <p:pic>
        <p:nvPicPr>
          <p:cNvPr id="1448963" name="Picture 3"/>
          <p:cNvPicPr>
            <a:picLocks noChangeAspect="1" noChangeArrowheads="1"/>
          </p:cNvPicPr>
          <p:nvPr/>
        </p:nvPicPr>
        <p:blipFill>
          <a:blip r:embed="rId4" cstate="print"/>
          <a:srcRect/>
          <a:stretch>
            <a:fillRect/>
          </a:stretch>
        </p:blipFill>
        <p:spPr bwMode="auto">
          <a:xfrm>
            <a:off x="3513667" y="4978400"/>
            <a:ext cx="450850" cy="390525"/>
          </a:xfrm>
          <a:prstGeom prst="rect">
            <a:avLst/>
          </a:prstGeom>
          <a:noFill/>
          <a:ln w="9525">
            <a:noFill/>
            <a:miter lim="800000"/>
            <a:headEnd/>
            <a:tailEnd/>
          </a:ln>
        </p:spPr>
      </p:pic>
    </p:spTree>
    <p:extLst>
      <p:ext uri="{BB962C8B-B14F-4D97-AF65-F5344CB8AC3E}">
        <p14:creationId xmlns:p14="http://schemas.microsoft.com/office/powerpoint/2010/main" val="2030868958"/>
      </p:ext>
    </p:extLst>
  </p:cSld>
  <p:clrMapOvr>
    <a:masterClrMapping/>
  </p:clrMapOvr>
  <p:transition spd="slow" advClick="0" advTm="2000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9985" name="Picture 4" descr="god"/>
          <p:cNvPicPr>
            <a:picLocks noChangeAspect="1" noChangeArrowheads="1"/>
          </p:cNvPicPr>
          <p:nvPr/>
        </p:nvPicPr>
        <p:blipFill>
          <a:blip r:embed="rId3" cstate="print"/>
          <a:srcRect/>
          <a:stretch>
            <a:fillRect/>
          </a:stretch>
        </p:blipFill>
        <p:spPr bwMode="auto">
          <a:xfrm>
            <a:off x="-238125" y="-7938"/>
            <a:ext cx="9512300" cy="7018338"/>
          </a:xfrm>
          <a:prstGeom prst="rect">
            <a:avLst/>
          </a:prstGeom>
          <a:noFill/>
          <a:ln w="9525">
            <a:noFill/>
            <a:miter lim="800000"/>
            <a:headEnd/>
            <a:tailEnd/>
          </a:ln>
        </p:spPr>
      </p:pic>
    </p:spTree>
    <p:extLst>
      <p:ext uri="{BB962C8B-B14F-4D97-AF65-F5344CB8AC3E}">
        <p14:creationId xmlns:p14="http://schemas.microsoft.com/office/powerpoint/2010/main" val="1083011843"/>
      </p:ext>
    </p:extLst>
  </p:cSld>
  <p:clrMapOvr>
    <a:masterClrMapping/>
  </p:clrMapOvr>
  <p:transition spd="med" advClick="0" advTm="2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7169" name="Picture 2" descr="Plague_in_Ashod">
            <a:hlinkClick r:id="rId6" action="ppaction://hlinkfile"/>
          </p:cNvPr>
          <p:cNvPicPr>
            <a:picLocks noChangeAspect="1" noChangeArrowheads="1"/>
          </p:cNvPicPr>
          <p:nvPr>
            <p:custDataLst>
              <p:tags r:id="rId2"/>
            </p:custDataLst>
          </p:nvPr>
        </p:nvPicPr>
        <p:blipFill>
          <a:blip r:embed="rId7" cstate="print"/>
          <a:srcRect/>
          <a:stretch>
            <a:fillRect/>
          </a:stretch>
        </p:blipFill>
        <p:spPr bwMode="auto">
          <a:xfrm>
            <a:off x="0" y="0"/>
            <a:ext cx="9144000" cy="6953250"/>
          </a:xfrm>
          <a:prstGeom prst="rect">
            <a:avLst/>
          </a:prstGeom>
          <a:noFill/>
          <a:ln w="9525">
            <a:noFill/>
            <a:miter lim="800000"/>
            <a:headEnd/>
            <a:tailEnd/>
          </a:ln>
        </p:spPr>
      </p:pic>
      <p:sp>
        <p:nvSpPr>
          <p:cNvPr id="1287170" name="Rectangle 3"/>
          <p:cNvSpPr>
            <a:spLocks noChangeArrowheads="1"/>
          </p:cNvSpPr>
          <p:nvPr>
            <p:custDataLst>
              <p:tags r:id="rId3"/>
            </p:custDataLst>
          </p:nvPr>
        </p:nvSpPr>
        <p:spPr bwMode="auto">
          <a:xfrm>
            <a:off x="1905000" y="228600"/>
            <a:ext cx="5105400" cy="914400"/>
          </a:xfrm>
          <a:prstGeom prst="rect">
            <a:avLst/>
          </a:prstGeom>
          <a:noFill/>
          <a:ln w="9525">
            <a:noFill/>
            <a:miter lim="800000"/>
            <a:headEnd/>
            <a:tailEnd/>
          </a:ln>
        </p:spPr>
        <p:txBody>
          <a:bodyPr wrap="none" anchor="ctr"/>
          <a:lstStyle/>
          <a:p>
            <a:endParaRPr lang="en-US" dirty="0"/>
          </a:p>
        </p:txBody>
      </p:sp>
    </p:spTree>
    <p:custDataLst>
      <p:tags r:id="rId1"/>
    </p:custDataLst>
    <p:extLst>
      <p:ext uri="{BB962C8B-B14F-4D97-AF65-F5344CB8AC3E}">
        <p14:creationId xmlns:p14="http://schemas.microsoft.com/office/powerpoint/2010/main" val="3198522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025" name="Picture 2" descr="https://encrypted-tbn2.google.com/images?q=tbn:ANd9GcRp6pwcKYstDrni3xWcvo-H9c_7CoIfK3AtjyhjAmMV9RvixRdCpQ"/>
          <p:cNvPicPr>
            <a:picLocks noChangeAspect="1" noChangeArrowheads="1"/>
          </p:cNvPicPr>
          <p:nvPr/>
        </p:nvPicPr>
        <p:blipFill>
          <a:blip r:embed="rId3" cstate="print"/>
          <a:srcRect/>
          <a:stretch>
            <a:fillRect/>
          </a:stretch>
        </p:blipFill>
        <p:spPr bwMode="auto">
          <a:xfrm>
            <a:off x="-247650" y="0"/>
            <a:ext cx="9906000" cy="6858000"/>
          </a:xfrm>
          <a:prstGeom prst="rect">
            <a:avLst/>
          </a:prstGeom>
          <a:noFill/>
          <a:ln w="9525">
            <a:noFill/>
            <a:miter lim="800000"/>
            <a:headEnd/>
            <a:tailEnd/>
          </a:ln>
        </p:spPr>
      </p:pic>
    </p:spTree>
  </p:cSld>
  <p:clrMapOvr>
    <a:masterClrMapping/>
  </p:clrMapOvr>
  <p:transition spd="slow"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447800"/>
            <a:ext cx="6400800" cy="5181600"/>
          </a:xfrm>
        </p:spPr>
        <p:txBody>
          <a:bodyPr>
            <a:normAutofit/>
          </a:bodyPr>
          <a:lstStyle/>
          <a:p>
            <a:pPr algn="l"/>
            <a:r>
              <a:rPr lang="en-US" dirty="0" smtClean="0">
                <a:solidFill>
                  <a:schemeClr val="bg1"/>
                </a:solidFill>
              </a:rPr>
              <a:t>dysfunctional communities</a:t>
            </a:r>
          </a:p>
          <a:p>
            <a:pPr algn="l"/>
            <a:r>
              <a:rPr lang="en-US" dirty="0" smtClean="0">
                <a:solidFill>
                  <a:schemeClr val="bg1"/>
                </a:solidFill>
              </a:rPr>
              <a:t>                      poverty</a:t>
            </a:r>
          </a:p>
          <a:p>
            <a:pPr algn="l"/>
            <a:r>
              <a:rPr lang="en-US" dirty="0" smtClean="0">
                <a:solidFill>
                  <a:schemeClr val="bg1"/>
                </a:solidFill>
              </a:rPr>
              <a:t>                              poor schools</a:t>
            </a:r>
            <a:endParaRPr lang="en-US" dirty="0">
              <a:solidFill>
                <a:schemeClr val="bg1"/>
              </a:solidFill>
            </a:endParaRPr>
          </a:p>
          <a:p>
            <a:pPr algn="l"/>
            <a:r>
              <a:rPr lang="en-US" dirty="0" smtClean="0">
                <a:solidFill>
                  <a:schemeClr val="bg1"/>
                </a:solidFill>
              </a:rPr>
              <a:t>       family disorders                                                   </a:t>
            </a:r>
          </a:p>
          <a:p>
            <a:pPr algn="l"/>
            <a:r>
              <a:rPr lang="en-US" dirty="0" smtClean="0">
                <a:solidFill>
                  <a:schemeClr val="bg1"/>
                </a:solidFill>
              </a:rPr>
              <a:t>                            absent fathers</a:t>
            </a:r>
          </a:p>
          <a:p>
            <a:pPr algn="l"/>
            <a:r>
              <a:rPr lang="en-US" dirty="0" smtClean="0">
                <a:solidFill>
                  <a:schemeClr val="bg1"/>
                </a:solidFill>
              </a:rPr>
              <a:t>broken homes </a:t>
            </a:r>
          </a:p>
          <a:p>
            <a:pPr algn="l"/>
            <a:r>
              <a:rPr lang="en-US" dirty="0" smtClean="0">
                <a:solidFill>
                  <a:schemeClr val="bg1"/>
                </a:solidFill>
              </a:rPr>
              <a:t>                         and more         </a:t>
            </a:r>
            <a:endParaRPr lang="en-US" dirty="0">
              <a:solidFill>
                <a:schemeClr val="bg1"/>
              </a:solidFill>
            </a:endParaRPr>
          </a:p>
        </p:txBody>
      </p:sp>
      <p:sp>
        <p:nvSpPr>
          <p:cNvPr id="4"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C000"/>
                </a:solidFill>
                <a:effectLst/>
                <a:uLnTx/>
                <a:uFillTx/>
                <a:latin typeface="+mj-lt"/>
                <a:ea typeface="Arial" charset="0"/>
                <a:cs typeface="+mj-cs"/>
              </a:rPr>
              <a:t>The everything theory </a:t>
            </a:r>
            <a:endParaRPr kumimoji="0" lang="en-US" sz="4400" b="0" i="1" u="none" strike="noStrike" kern="0" cap="none" spc="0" normalizeH="0" baseline="0" noProof="0" dirty="0">
              <a:ln>
                <a:noFill/>
              </a:ln>
              <a:solidFill>
                <a:srgbClr val="FFC000"/>
              </a:solidFill>
              <a:effectLst/>
              <a:uLnTx/>
              <a:uFillTx/>
              <a:latin typeface="+mj-lt"/>
              <a:ea typeface="Arial" charset="0"/>
              <a:cs typeface="+mj-cs"/>
            </a:endParaRPr>
          </a:p>
        </p:txBody>
      </p:sp>
    </p:spTree>
    <p:extLst>
      <p:ext uri="{BB962C8B-B14F-4D97-AF65-F5344CB8AC3E}">
        <p14:creationId xmlns:p14="http://schemas.microsoft.com/office/powerpoint/2010/main" val="9216830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1" name="Rectangle 2"/>
          <p:cNvSpPr>
            <a:spLocks noChangeArrowheads="1"/>
          </p:cNvSpPr>
          <p:nvPr/>
        </p:nvSpPr>
        <p:spPr bwMode="auto">
          <a:xfrm>
            <a:off x="-28575" y="1295400"/>
            <a:ext cx="9172575" cy="4495800"/>
          </a:xfrm>
          <a:prstGeom prst="rect">
            <a:avLst/>
          </a:prstGeom>
          <a:solidFill>
            <a:schemeClr val="bg1"/>
          </a:solidFill>
          <a:ln w="9525">
            <a:noFill/>
            <a:miter lim="800000"/>
            <a:headEnd/>
            <a:tailEnd/>
          </a:ln>
        </p:spPr>
        <p:txBody>
          <a:bodyPr/>
          <a:lstStyle/>
          <a:p>
            <a:endParaRPr lang="es-PE" dirty="0">
              <a:latin typeface="Arial Narrow" pitchFamily="34" charset="0"/>
            </a:endParaRPr>
          </a:p>
        </p:txBody>
      </p:sp>
      <p:pic>
        <p:nvPicPr>
          <p:cNvPr id="1285122" name="Picture 6" descr="microscope"/>
          <p:cNvPicPr>
            <a:picLocks noChangeAspect="1" noChangeArrowheads="1"/>
          </p:cNvPicPr>
          <p:nvPr/>
        </p:nvPicPr>
        <p:blipFill>
          <a:blip r:embed="rId3" cstate="print"/>
          <a:srcRect/>
          <a:stretch>
            <a:fillRect/>
          </a:stretch>
        </p:blipFill>
        <p:spPr bwMode="auto">
          <a:xfrm>
            <a:off x="3803650" y="1295400"/>
            <a:ext cx="3978275" cy="4495800"/>
          </a:xfrm>
          <a:prstGeom prst="rect">
            <a:avLst/>
          </a:prstGeom>
          <a:noFill/>
          <a:ln w="9525">
            <a:noFill/>
            <a:miter lim="800000"/>
            <a:headEnd/>
            <a:tailEnd/>
          </a:ln>
        </p:spPr>
      </p:pic>
      <p:sp>
        <p:nvSpPr>
          <p:cNvPr id="1285123" name="Rectangle 4"/>
          <p:cNvSpPr>
            <a:spLocks noChangeArrowheads="1"/>
          </p:cNvSpPr>
          <p:nvPr/>
        </p:nvSpPr>
        <p:spPr bwMode="auto">
          <a:xfrm>
            <a:off x="76200" y="304800"/>
            <a:ext cx="9091613" cy="1143000"/>
          </a:xfrm>
          <a:prstGeom prst="rect">
            <a:avLst/>
          </a:prstGeom>
          <a:noFill/>
          <a:ln w="9525">
            <a:noFill/>
            <a:miter lim="800000"/>
            <a:headEnd/>
            <a:tailEnd/>
          </a:ln>
        </p:spPr>
        <p:txBody>
          <a:bodyPr anchor="ctr"/>
          <a:lstStyle/>
          <a:p>
            <a:r>
              <a:rPr lang="en-US" sz="6000" dirty="0">
                <a:solidFill>
                  <a:schemeClr val="bg1"/>
                </a:solidFill>
                <a:latin typeface="Franklin Gothic Demi" pitchFamily="34" charset="0"/>
              </a:rPr>
              <a:t>SCIENCE</a:t>
            </a:r>
          </a:p>
        </p:txBody>
      </p:sp>
      <p:pic>
        <p:nvPicPr>
          <p:cNvPr id="1285124"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5" name="Rectangle 2"/>
          <p:cNvSpPr>
            <a:spLocks noChangeArrowheads="1"/>
          </p:cNvSpPr>
          <p:nvPr/>
        </p:nvSpPr>
        <p:spPr bwMode="auto">
          <a:xfrm>
            <a:off x="-28575" y="1295400"/>
            <a:ext cx="9172575" cy="4495800"/>
          </a:xfrm>
          <a:prstGeom prst="rect">
            <a:avLst/>
          </a:prstGeom>
          <a:solidFill>
            <a:schemeClr val="bg1"/>
          </a:solidFill>
          <a:ln w="9525">
            <a:noFill/>
            <a:miter lim="800000"/>
            <a:headEnd/>
            <a:tailEnd/>
          </a:ln>
        </p:spPr>
        <p:txBody>
          <a:bodyPr/>
          <a:lstStyle/>
          <a:p>
            <a:endParaRPr lang="es-PE" dirty="0">
              <a:latin typeface="Arial Narrow" pitchFamily="34" charset="0"/>
            </a:endParaRPr>
          </a:p>
        </p:txBody>
      </p:sp>
      <p:pic>
        <p:nvPicPr>
          <p:cNvPr id="1286146" name="Picture 6" descr="microscope"/>
          <p:cNvPicPr>
            <a:picLocks noChangeAspect="1" noChangeArrowheads="1"/>
          </p:cNvPicPr>
          <p:nvPr/>
        </p:nvPicPr>
        <p:blipFill>
          <a:blip r:embed="rId3" cstate="print"/>
          <a:srcRect/>
          <a:stretch>
            <a:fillRect/>
          </a:stretch>
        </p:blipFill>
        <p:spPr bwMode="auto">
          <a:xfrm>
            <a:off x="3803650" y="1295400"/>
            <a:ext cx="3978275" cy="4495800"/>
          </a:xfrm>
          <a:prstGeom prst="rect">
            <a:avLst/>
          </a:prstGeom>
          <a:noFill/>
          <a:ln w="9525">
            <a:noFill/>
            <a:miter lim="800000"/>
            <a:headEnd/>
            <a:tailEnd/>
          </a:ln>
        </p:spPr>
      </p:pic>
      <p:sp>
        <p:nvSpPr>
          <p:cNvPr id="1286147" name="Rectangle 4"/>
          <p:cNvSpPr>
            <a:spLocks noChangeArrowheads="1"/>
          </p:cNvSpPr>
          <p:nvPr/>
        </p:nvSpPr>
        <p:spPr bwMode="auto">
          <a:xfrm>
            <a:off x="76200" y="1057275"/>
            <a:ext cx="5122863" cy="1143000"/>
          </a:xfrm>
          <a:prstGeom prst="rect">
            <a:avLst/>
          </a:prstGeom>
          <a:noFill/>
          <a:ln w="9525">
            <a:noFill/>
            <a:miter lim="800000"/>
            <a:headEnd/>
            <a:tailEnd/>
          </a:ln>
        </p:spPr>
        <p:txBody>
          <a:bodyPr anchor="ctr"/>
          <a:lstStyle/>
          <a:p>
            <a:r>
              <a:rPr lang="en-US" sz="4400" dirty="0">
                <a:latin typeface="Franklin Gothic Demi" pitchFamily="34" charset="0"/>
              </a:rPr>
              <a:t>APPROACH </a:t>
            </a:r>
          </a:p>
        </p:txBody>
      </p:sp>
      <p:sp>
        <p:nvSpPr>
          <p:cNvPr id="1286148" name="Rectangle 4"/>
          <p:cNvSpPr>
            <a:spLocks noChangeArrowheads="1"/>
          </p:cNvSpPr>
          <p:nvPr/>
        </p:nvSpPr>
        <p:spPr bwMode="auto">
          <a:xfrm>
            <a:off x="76200" y="304800"/>
            <a:ext cx="9091613" cy="1143000"/>
          </a:xfrm>
          <a:prstGeom prst="rect">
            <a:avLst/>
          </a:prstGeom>
          <a:noFill/>
          <a:ln w="9525">
            <a:noFill/>
            <a:miter lim="800000"/>
            <a:headEnd/>
            <a:tailEnd/>
          </a:ln>
        </p:spPr>
        <p:txBody>
          <a:bodyPr anchor="ctr"/>
          <a:lstStyle/>
          <a:p>
            <a:r>
              <a:rPr lang="en-US" sz="6000" dirty="0">
                <a:solidFill>
                  <a:schemeClr val="bg1"/>
                </a:solidFill>
                <a:latin typeface="Franklin Gothic Demi" pitchFamily="34" charset="0"/>
              </a:rPr>
              <a:t>SCIENTIFIC</a:t>
            </a:r>
          </a:p>
        </p:txBody>
      </p:sp>
      <p:pic>
        <p:nvPicPr>
          <p:cNvPr id="1286149"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4" descr="2007 Map"/>
          <p:cNvPicPr>
            <a:picLocks noChangeAspect="1" noChangeArrowheads="1"/>
          </p:cNvPicPr>
          <p:nvPr/>
        </p:nvPicPr>
        <p:blipFill>
          <a:blip r:embed="rId3" cstate="print"/>
          <a:srcRect l="9532" t="6458" r="12444" b="7460"/>
          <a:stretch>
            <a:fillRect/>
          </a:stretch>
        </p:blipFill>
        <p:spPr bwMode="auto">
          <a:xfrm>
            <a:off x="6164263" y="571500"/>
            <a:ext cx="2979737" cy="3422650"/>
          </a:xfrm>
          <a:prstGeom prst="rect">
            <a:avLst/>
          </a:prstGeom>
          <a:noFill/>
          <a:ln w="9525">
            <a:noFill/>
            <a:miter lim="800000"/>
            <a:headEnd/>
            <a:tailEnd/>
          </a:ln>
        </p:spPr>
      </p:pic>
      <p:pic>
        <p:nvPicPr>
          <p:cNvPr id="139266" name="Picture 5" descr="2007 Map"/>
          <p:cNvPicPr>
            <a:picLocks noChangeAspect="1" noChangeArrowheads="1"/>
          </p:cNvPicPr>
          <p:nvPr/>
        </p:nvPicPr>
        <p:blipFill>
          <a:blip r:embed="rId4" cstate="print"/>
          <a:srcRect/>
          <a:stretch>
            <a:fillRect/>
          </a:stretch>
        </p:blipFill>
        <p:spPr bwMode="auto">
          <a:xfrm>
            <a:off x="333375" y="722313"/>
            <a:ext cx="5260975" cy="5978525"/>
          </a:xfrm>
          <a:prstGeom prst="rect">
            <a:avLst/>
          </a:prstGeom>
          <a:noFill/>
          <a:ln w="9525">
            <a:noFill/>
            <a:miter lim="800000"/>
            <a:headEnd/>
            <a:tailEnd/>
          </a:ln>
        </p:spPr>
      </p:pic>
      <p:sp>
        <p:nvSpPr>
          <p:cNvPr id="139267" name="Line 6"/>
          <p:cNvSpPr>
            <a:spLocks noChangeShapeType="1"/>
          </p:cNvSpPr>
          <p:nvPr/>
        </p:nvSpPr>
        <p:spPr bwMode="auto">
          <a:xfrm flipV="1">
            <a:off x="2476500" y="571500"/>
            <a:ext cx="3687763" cy="1582738"/>
          </a:xfrm>
          <a:prstGeom prst="line">
            <a:avLst/>
          </a:prstGeom>
          <a:noFill/>
          <a:ln w="25400">
            <a:solidFill>
              <a:schemeClr val="tx1"/>
            </a:solidFill>
            <a:round/>
            <a:headEnd/>
            <a:tailEnd/>
          </a:ln>
        </p:spPr>
        <p:txBody>
          <a:bodyPr/>
          <a:lstStyle/>
          <a:p>
            <a:endParaRPr lang="en-US" dirty="0"/>
          </a:p>
        </p:txBody>
      </p:sp>
      <p:sp>
        <p:nvSpPr>
          <p:cNvPr id="139268" name="Line 8"/>
          <p:cNvSpPr>
            <a:spLocks noChangeShapeType="1"/>
          </p:cNvSpPr>
          <p:nvPr/>
        </p:nvSpPr>
        <p:spPr bwMode="auto">
          <a:xfrm>
            <a:off x="2895600" y="3124200"/>
            <a:ext cx="4357688" cy="869950"/>
          </a:xfrm>
          <a:prstGeom prst="line">
            <a:avLst/>
          </a:prstGeom>
          <a:noFill/>
          <a:ln w="25400">
            <a:solidFill>
              <a:schemeClr val="tx1"/>
            </a:solidFill>
            <a:round/>
            <a:headEnd/>
            <a:tailEnd/>
          </a:ln>
        </p:spPr>
        <p:txBody>
          <a:bodyPr/>
          <a:lstStyle/>
          <a:p>
            <a:endParaRPr lang="en-US" dirty="0"/>
          </a:p>
        </p:txBody>
      </p:sp>
      <p:sp>
        <p:nvSpPr>
          <p:cNvPr id="139269" name="Title 5"/>
          <p:cNvSpPr>
            <a:spLocks noGrp="1"/>
          </p:cNvSpPr>
          <p:nvPr>
            <p:ph type="title"/>
          </p:nvPr>
        </p:nvSpPr>
        <p:spPr bwMode="auto">
          <a:xfrm>
            <a:off x="204788" y="1508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200" i="1" dirty="0" smtClean="0">
                <a:solidFill>
                  <a:schemeClr val="bg1"/>
                </a:solidFill>
              </a:rPr>
              <a:t>Violence</a:t>
            </a:r>
            <a:endParaRPr lang="en-US" sz="3200" dirty="0" smtClean="0">
              <a:solidFill>
                <a:schemeClr val="bg1"/>
              </a:solidFill>
            </a:endParaRPr>
          </a:p>
        </p:txBody>
      </p:sp>
    </p:spTree>
    <p:extLst>
      <p:ext uri="{BB962C8B-B14F-4D97-AF65-F5344CB8AC3E}">
        <p14:creationId xmlns:p14="http://schemas.microsoft.com/office/powerpoint/2010/main" val="1465988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8978" name="Object 2"/>
          <p:cNvGraphicFramePr>
            <a:graphicFrameLocks noChangeAspect="1"/>
          </p:cNvGraphicFramePr>
          <p:nvPr>
            <p:custDataLst>
              <p:tags r:id="rId3"/>
            </p:custDataLst>
          </p:nvPr>
        </p:nvGraphicFramePr>
        <p:xfrm>
          <a:off x="1143000" y="2206625"/>
          <a:ext cx="7081838" cy="3360738"/>
        </p:xfrm>
        <a:graphic>
          <a:graphicData uri="http://schemas.openxmlformats.org/presentationml/2006/ole">
            <mc:AlternateContent xmlns:mc="http://schemas.openxmlformats.org/markup-compatibility/2006">
              <mc:Choice xmlns:v="urn:schemas-microsoft-com:vml" Requires="v">
                <p:oleObj spid="_x0000_s1279022" name="Worksheet" r:id="rId9" imgW="9182033" imgH="4686390" progId="Excel.Sheet.8">
                  <p:embed/>
                </p:oleObj>
              </mc:Choice>
              <mc:Fallback>
                <p:oleObj name="Worksheet" r:id="rId9" imgW="9182033" imgH="4686390" progId="Excel.Sheet.8">
                  <p:embed/>
                  <p:pic>
                    <p:nvPicPr>
                      <p:cNvPr id="0"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06625"/>
                        <a:ext cx="7081838"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8979" name="Text Box 7"/>
          <p:cNvSpPr txBox="1">
            <a:spLocks noChangeArrowheads="1"/>
          </p:cNvSpPr>
          <p:nvPr>
            <p:custDataLst>
              <p:tags r:id="rId4"/>
            </p:custDataLst>
          </p:nvPr>
        </p:nvSpPr>
        <p:spPr bwMode="auto">
          <a:xfrm>
            <a:off x="1285875" y="5524500"/>
            <a:ext cx="871538" cy="461963"/>
          </a:xfrm>
          <a:prstGeom prst="rect">
            <a:avLst/>
          </a:prstGeom>
          <a:noFill/>
          <a:ln w="9525">
            <a:noFill/>
            <a:miter lim="800000"/>
            <a:headEnd/>
            <a:tailEnd/>
          </a:ln>
        </p:spPr>
        <p:txBody>
          <a:bodyPr wrap="none">
            <a:spAutoFit/>
          </a:bodyPr>
          <a:lstStyle/>
          <a:p>
            <a:r>
              <a:rPr lang="en-US" sz="2400" b="1" dirty="0">
                <a:solidFill>
                  <a:schemeClr val="bg1"/>
                </a:solidFill>
                <a:latin typeface="Arial" charset="0"/>
              </a:rPr>
              <a:t>1950</a:t>
            </a:r>
          </a:p>
        </p:txBody>
      </p:sp>
      <p:sp>
        <p:nvSpPr>
          <p:cNvPr id="1278980" name="Text Box 8"/>
          <p:cNvSpPr txBox="1">
            <a:spLocks noChangeArrowheads="1"/>
          </p:cNvSpPr>
          <p:nvPr>
            <p:custDataLst>
              <p:tags r:id="rId5"/>
            </p:custDataLst>
          </p:nvPr>
        </p:nvSpPr>
        <p:spPr bwMode="auto">
          <a:xfrm>
            <a:off x="7162800" y="5524500"/>
            <a:ext cx="871538" cy="461963"/>
          </a:xfrm>
          <a:prstGeom prst="rect">
            <a:avLst/>
          </a:prstGeom>
          <a:noFill/>
          <a:ln w="9525">
            <a:noFill/>
            <a:miter lim="800000"/>
            <a:headEnd/>
            <a:tailEnd/>
          </a:ln>
        </p:spPr>
        <p:txBody>
          <a:bodyPr wrap="none">
            <a:spAutoFit/>
          </a:bodyPr>
          <a:lstStyle/>
          <a:p>
            <a:r>
              <a:rPr lang="en-US" sz="2400" b="1" dirty="0">
                <a:solidFill>
                  <a:schemeClr val="bg1"/>
                </a:solidFill>
                <a:latin typeface="Arial" charset="0"/>
              </a:rPr>
              <a:t>2000</a:t>
            </a:r>
          </a:p>
        </p:txBody>
      </p:sp>
      <p:sp>
        <p:nvSpPr>
          <p:cNvPr id="1278981" name="Title 4"/>
          <p:cNvSpPr>
            <a:spLocks noGrp="1"/>
          </p:cNvSpPr>
          <p:nvPr>
            <p:ph type="title"/>
          </p:nvPr>
        </p:nvSpPr>
        <p:spPr bwMode="auto">
          <a:xfrm>
            <a:off x="122238"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smtClean="0">
                <a:latin typeface="Franklin Gothic Demi" pitchFamily="34" charset="0"/>
              </a:rPr>
              <a:t>EPIDEMIC WAVES (S) of VIOLENCE </a:t>
            </a:r>
            <a:endParaRPr lang="en-US" sz="1800" dirty="0" smtClean="0">
              <a:latin typeface="Franklin Gothic Demi" pitchFamily="34" charset="0"/>
            </a:endParaRPr>
          </a:p>
        </p:txBody>
      </p:sp>
      <p:sp>
        <p:nvSpPr>
          <p:cNvPr id="1278982" name="Title 4"/>
          <p:cNvSpPr txBox="1">
            <a:spLocks/>
          </p:cNvSpPr>
          <p:nvPr/>
        </p:nvSpPr>
        <p:spPr bwMode="auto">
          <a:xfrm>
            <a:off x="152400" y="762000"/>
            <a:ext cx="8229600" cy="609600"/>
          </a:xfrm>
          <a:prstGeom prst="rect">
            <a:avLst/>
          </a:prstGeom>
          <a:noFill/>
          <a:ln w="9525">
            <a:noFill/>
            <a:miter lim="800000"/>
            <a:headEnd/>
            <a:tailEnd/>
          </a:ln>
        </p:spPr>
        <p:txBody>
          <a:bodyPr/>
          <a:lstStyle/>
          <a:p>
            <a:pPr eaLnBrk="0" hangingPunct="0"/>
            <a:r>
              <a:rPr lang="en-US" sz="2800" b="1" dirty="0">
                <a:solidFill>
                  <a:schemeClr val="bg1"/>
                </a:solidFill>
                <a:latin typeface="Arial" charset="0"/>
              </a:rPr>
              <a:t>(Killings in the U.S. )</a:t>
            </a:r>
          </a:p>
        </p:txBody>
      </p:sp>
    </p:spTree>
    <p:custDataLst>
      <p:tags r:id="rId2"/>
    </p:custData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5"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5782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ChangeArrowheads="1"/>
          </p:cNvSpPr>
          <p:nvPr/>
        </p:nvSpPr>
        <p:spPr bwMode="auto">
          <a:xfrm flipH="1">
            <a:off x="9144000" y="-36513"/>
            <a:ext cx="46038" cy="6894513"/>
          </a:xfrm>
          <a:prstGeom prst="rect">
            <a:avLst/>
          </a:prstGeom>
          <a:solidFill>
            <a:schemeClr val="bg1"/>
          </a:solidFill>
          <a:ln w="9525">
            <a:noFill/>
            <a:miter lim="800000"/>
            <a:headEnd/>
            <a:tailEnd/>
          </a:ln>
        </p:spPr>
        <p:txBody>
          <a:bodyPr/>
          <a:lstStyle/>
          <a:p>
            <a:endParaRPr lang="es-PE" dirty="0">
              <a:solidFill>
                <a:srgbClr val="000000"/>
              </a:solidFill>
              <a:latin typeface="Arial Narrow" pitchFamily="34" charset="0"/>
            </a:endParaRPr>
          </a:p>
        </p:txBody>
      </p:sp>
      <p:sp>
        <p:nvSpPr>
          <p:cNvPr id="135170" name="Rectangle 2"/>
          <p:cNvSpPr>
            <a:spLocks noGrp="1" noChangeArrowheads="1"/>
          </p:cNvSpPr>
          <p:nvPr>
            <p:ph type="ctrTitle" idx="4294967295"/>
          </p:nvPr>
        </p:nvSpPr>
        <p:spPr bwMode="auto">
          <a:xfrm>
            <a:off x="3697288" y="254000"/>
            <a:ext cx="6589712" cy="1470025"/>
          </a:xfrm>
          <a:prstGeom prst="rect">
            <a:avLst/>
          </a:prstGeom>
          <a:noFill/>
          <a:ln>
            <a:miter lim="800000"/>
            <a:headEnd/>
            <a:tailEnd/>
          </a:ln>
        </p:spPr>
        <p:txBody>
          <a:bodyPr/>
          <a:lstStyle/>
          <a:p>
            <a:pPr algn="l" eaLnBrk="1" hangingPunct="1">
              <a:tabLst>
                <a:tab pos="5951538" algn="l"/>
              </a:tabLst>
            </a:pPr>
            <a:r>
              <a:rPr lang="en-US" sz="6000" dirty="0" smtClean="0">
                <a:solidFill>
                  <a:schemeClr val="bg1"/>
                </a:solidFill>
                <a:latin typeface="Franklin Gothic Demi" pitchFamily="34" charset="0"/>
                <a:ea typeface="ＭＳ Ｐゴシック" pitchFamily="34" charset="-128"/>
              </a:rPr>
              <a:t/>
            </a:r>
            <a:br>
              <a:rPr lang="en-US" sz="6000" dirty="0" smtClean="0">
                <a:solidFill>
                  <a:schemeClr val="bg1"/>
                </a:solidFill>
                <a:latin typeface="Franklin Gothic Demi" pitchFamily="34" charset="0"/>
                <a:ea typeface="ＭＳ Ｐゴシック" pitchFamily="34" charset="-128"/>
              </a:rPr>
            </a:br>
            <a:r>
              <a:rPr lang="en-US" sz="6000" dirty="0" smtClean="0">
                <a:solidFill>
                  <a:schemeClr val="bg1"/>
                </a:solidFill>
                <a:latin typeface="Franklin Gothic Demi" pitchFamily="34" charset="0"/>
                <a:ea typeface="ＭＳ Ｐゴシック" pitchFamily="34" charset="-128"/>
              </a:rPr>
              <a:t>              </a:t>
            </a:r>
            <a:r>
              <a:rPr lang="en-US" sz="4000" dirty="0" smtClean="0">
                <a:solidFill>
                  <a:srgbClr val="000000"/>
                </a:solidFill>
                <a:latin typeface="Franklin Gothic Demi" pitchFamily="34" charset="0"/>
                <a:ea typeface="ＭＳ Ｐゴシック" pitchFamily="34" charset="-128"/>
              </a:rPr>
              <a:t/>
            </a:r>
            <a:br>
              <a:rPr lang="en-US" sz="4000" dirty="0" smtClean="0">
                <a:solidFill>
                  <a:srgbClr val="000000"/>
                </a:solidFill>
                <a:latin typeface="Franklin Gothic Demi" pitchFamily="34" charset="0"/>
                <a:ea typeface="ＭＳ Ｐゴシック" pitchFamily="34" charset="-128"/>
              </a:rPr>
            </a:br>
            <a:r>
              <a:rPr lang="en-US" dirty="0" smtClean="0">
                <a:latin typeface="Franklin Gothic Demi" pitchFamily="34" charset="0"/>
                <a:ea typeface="ＭＳ Ｐゴシック" pitchFamily="34" charset="-128"/>
              </a:rPr>
              <a:t/>
            </a:r>
            <a:br>
              <a:rPr lang="en-US" dirty="0" smtClean="0">
                <a:latin typeface="Franklin Gothic Demi" pitchFamily="34" charset="0"/>
                <a:ea typeface="ＭＳ Ｐゴシック" pitchFamily="34" charset="-128"/>
              </a:rPr>
            </a:br>
            <a:r>
              <a:rPr lang="en-US" sz="4800" b="1" dirty="0" smtClean="0">
                <a:ea typeface="ＭＳ Ｐゴシック" pitchFamily="34" charset="-128"/>
              </a:rPr>
              <a:t/>
            </a:r>
            <a:br>
              <a:rPr lang="en-US" sz="4800" b="1" dirty="0" smtClean="0">
                <a:ea typeface="ＭＳ Ｐゴシック" pitchFamily="34" charset="-128"/>
              </a:rPr>
            </a:br>
            <a:endParaRPr lang="en-US" sz="4800" b="1" dirty="0" smtClean="0">
              <a:ea typeface="ＭＳ Ｐゴシック" pitchFamily="34" charset="-128"/>
            </a:endParaRPr>
          </a:p>
        </p:txBody>
      </p:sp>
      <p:sp>
        <p:nvSpPr>
          <p:cNvPr id="135171" name="Text Box 4"/>
          <p:cNvSpPr txBox="1">
            <a:spLocks noChangeArrowheads="1"/>
          </p:cNvSpPr>
          <p:nvPr/>
        </p:nvSpPr>
        <p:spPr bwMode="auto">
          <a:xfrm>
            <a:off x="2667000" y="5562600"/>
            <a:ext cx="4056063" cy="366713"/>
          </a:xfrm>
          <a:prstGeom prst="rect">
            <a:avLst/>
          </a:prstGeom>
          <a:noFill/>
          <a:ln w="9525">
            <a:noFill/>
            <a:miter lim="800000"/>
            <a:headEnd/>
            <a:tailEnd/>
          </a:ln>
        </p:spPr>
        <p:txBody>
          <a:bodyPr>
            <a:spAutoFit/>
          </a:bodyPr>
          <a:lstStyle/>
          <a:p>
            <a:endParaRPr lang="en-GB" dirty="0">
              <a:solidFill>
                <a:srgbClr val="000000"/>
              </a:solidFill>
              <a:latin typeface="Arial" charset="0"/>
            </a:endParaRPr>
          </a:p>
        </p:txBody>
      </p:sp>
      <p:sp>
        <p:nvSpPr>
          <p:cNvPr id="135172" name="Text Box 5"/>
          <p:cNvSpPr txBox="1">
            <a:spLocks noChangeArrowheads="1"/>
          </p:cNvSpPr>
          <p:nvPr/>
        </p:nvSpPr>
        <p:spPr bwMode="auto">
          <a:xfrm>
            <a:off x="3802063" y="4814888"/>
            <a:ext cx="5245100" cy="1971675"/>
          </a:xfrm>
          <a:prstGeom prst="rect">
            <a:avLst/>
          </a:prstGeom>
          <a:noFill/>
          <a:ln w="9525">
            <a:noFill/>
            <a:miter lim="800000"/>
            <a:headEnd/>
            <a:tailEnd/>
          </a:ln>
        </p:spPr>
        <p:txBody>
          <a:bodyPr/>
          <a:lstStyle/>
          <a:p>
            <a:pPr>
              <a:spcAft>
                <a:spcPts val="600"/>
              </a:spcAft>
            </a:pPr>
            <a:r>
              <a:rPr lang="en-US" sz="2400" dirty="0">
                <a:solidFill>
                  <a:srgbClr val="FFFFFF"/>
                </a:solidFill>
                <a:latin typeface="Franklin Gothic Demi" pitchFamily="34" charset="0"/>
              </a:rPr>
              <a:t>Gary Slutkin, MD</a:t>
            </a:r>
          </a:p>
          <a:p>
            <a:pPr>
              <a:spcAft>
                <a:spcPts val="600"/>
              </a:spcAft>
            </a:pPr>
            <a:r>
              <a:rPr lang="en-US" sz="2000" dirty="0">
                <a:solidFill>
                  <a:srgbClr val="FFFFFF"/>
                </a:solidFill>
                <a:latin typeface="Franklin Gothic Demi" pitchFamily="34" charset="0"/>
              </a:rPr>
              <a:t>Founder and CEO,  Cure Violence </a:t>
            </a:r>
          </a:p>
          <a:p>
            <a:r>
              <a:rPr lang="en-US" dirty="0">
                <a:solidFill>
                  <a:srgbClr val="FFFFFF"/>
                </a:solidFill>
                <a:latin typeface="Franklin Gothic Demi" pitchFamily="34" charset="0"/>
              </a:rPr>
              <a:t>Formerly World Health Organization</a:t>
            </a:r>
          </a:p>
          <a:p>
            <a:r>
              <a:rPr lang="en-US" dirty="0">
                <a:solidFill>
                  <a:srgbClr val="FFFFFF"/>
                </a:solidFill>
                <a:latin typeface="Franklin Gothic Demi" pitchFamily="34" charset="0"/>
              </a:rPr>
              <a:t>         </a:t>
            </a:r>
          </a:p>
          <a:p>
            <a:r>
              <a:rPr lang="en-US" dirty="0">
                <a:solidFill>
                  <a:srgbClr val="FFFFFF"/>
                </a:solidFill>
                <a:latin typeface="Franklin Gothic Demi" pitchFamily="34" charset="0"/>
              </a:rPr>
              <a:t>     </a:t>
            </a:r>
            <a:r>
              <a:rPr lang="en-US" dirty="0" smtClean="0">
                <a:solidFill>
                  <a:srgbClr val="FFFFFF"/>
                </a:solidFill>
                <a:latin typeface="Franklin Gothic Demi" pitchFamily="34" charset="0"/>
              </a:rPr>
              <a:t>  </a:t>
            </a:r>
            <a:r>
              <a:rPr lang="en-US" sz="2000" dirty="0">
                <a:solidFill>
                  <a:srgbClr val="FFFFFF"/>
                </a:solidFill>
                <a:latin typeface="Franklin Gothic Demi" pitchFamily="34" charset="0"/>
              </a:rPr>
              <a:t>@</a:t>
            </a:r>
            <a:r>
              <a:rPr lang="en-US" sz="2000" dirty="0" err="1" smtClean="0">
                <a:solidFill>
                  <a:srgbClr val="FFFFFF"/>
                </a:solidFill>
                <a:latin typeface="Franklin Gothic Demi" pitchFamily="34" charset="0"/>
              </a:rPr>
              <a:t>Gslutkin</a:t>
            </a:r>
            <a:r>
              <a:rPr lang="en-US" sz="2000" dirty="0" smtClean="0">
                <a:solidFill>
                  <a:srgbClr val="FFFFFF"/>
                </a:solidFill>
                <a:latin typeface="Franklin Gothic Demi" pitchFamily="34" charset="0"/>
              </a:rPr>
              <a:t> / @</a:t>
            </a:r>
            <a:r>
              <a:rPr lang="en-US" sz="2000" dirty="0" err="1" smtClean="0">
                <a:solidFill>
                  <a:srgbClr val="FFFFFF"/>
                </a:solidFill>
                <a:latin typeface="Franklin Gothic Demi" pitchFamily="34" charset="0"/>
              </a:rPr>
              <a:t>CureViolence</a:t>
            </a:r>
            <a:endParaRPr lang="en-US" dirty="0">
              <a:solidFill>
                <a:srgbClr val="FFFFFF"/>
              </a:solidFill>
              <a:latin typeface="Franklin Gothic Demi" pitchFamily="34" charset="0"/>
            </a:endParaRPr>
          </a:p>
        </p:txBody>
      </p:sp>
      <p:pic>
        <p:nvPicPr>
          <p:cNvPr id="135173" name="Picture 6" descr="logo-primary.png"/>
          <p:cNvPicPr>
            <a:picLocks noChangeAspect="1"/>
          </p:cNvPicPr>
          <p:nvPr/>
        </p:nvPicPr>
        <p:blipFill>
          <a:blip r:embed="rId3" cstate="print"/>
          <a:srcRect/>
          <a:stretch>
            <a:fillRect/>
          </a:stretch>
        </p:blipFill>
        <p:spPr bwMode="auto">
          <a:xfrm>
            <a:off x="238126" y="220664"/>
            <a:ext cx="1990724" cy="2451226"/>
          </a:xfrm>
          <a:prstGeom prst="rect">
            <a:avLst/>
          </a:prstGeom>
          <a:noFill/>
          <a:ln w="9525">
            <a:noFill/>
            <a:miter lim="800000"/>
            <a:headEnd/>
            <a:tailEnd/>
          </a:ln>
        </p:spPr>
      </p:pic>
      <p:pic>
        <p:nvPicPr>
          <p:cNvPr id="135174" name="Picture 3"/>
          <p:cNvPicPr>
            <a:picLocks noChangeAspect="1" noChangeArrowheads="1"/>
          </p:cNvPicPr>
          <p:nvPr/>
        </p:nvPicPr>
        <p:blipFill>
          <a:blip r:embed="rId4" cstate="print"/>
          <a:srcRect/>
          <a:stretch>
            <a:fillRect/>
          </a:stretch>
        </p:blipFill>
        <p:spPr bwMode="auto">
          <a:xfrm>
            <a:off x="3905250" y="6207125"/>
            <a:ext cx="303213" cy="263525"/>
          </a:xfrm>
          <a:prstGeom prst="rect">
            <a:avLst/>
          </a:prstGeom>
          <a:noFill/>
          <a:ln w="9525">
            <a:noFill/>
            <a:miter lim="800000"/>
            <a:headEnd/>
            <a:tailEnd/>
          </a:ln>
        </p:spPr>
      </p:pic>
      <p:sp>
        <p:nvSpPr>
          <p:cNvPr id="8" name="TextBox 7"/>
          <p:cNvSpPr txBox="1"/>
          <p:nvPr/>
        </p:nvSpPr>
        <p:spPr>
          <a:xfrm>
            <a:off x="3238500" y="619125"/>
            <a:ext cx="5094472" cy="2862322"/>
          </a:xfrm>
          <a:prstGeom prst="rect">
            <a:avLst/>
          </a:prstGeom>
          <a:noFill/>
        </p:spPr>
        <p:txBody>
          <a:bodyPr wrap="none" rtlCol="0">
            <a:spAutoFit/>
          </a:bodyPr>
          <a:lstStyle/>
          <a:p>
            <a:r>
              <a:rPr lang="en-US" sz="6000" dirty="0" smtClean="0">
                <a:solidFill>
                  <a:schemeClr val="bg1"/>
                </a:solidFill>
                <a:latin typeface="Arial Narrow" pitchFamily="34" charset="0"/>
              </a:rPr>
              <a:t>A New Lens and </a:t>
            </a:r>
          </a:p>
          <a:p>
            <a:r>
              <a:rPr lang="en-US" sz="6000" i="1" dirty="0" smtClean="0">
                <a:solidFill>
                  <a:srgbClr val="F5FBA3"/>
                </a:solidFill>
                <a:latin typeface="Arial Narrow" pitchFamily="34" charset="0"/>
              </a:rPr>
              <a:t>New Models </a:t>
            </a:r>
          </a:p>
          <a:p>
            <a:r>
              <a:rPr lang="en-US" sz="6000" dirty="0" smtClean="0">
                <a:solidFill>
                  <a:schemeClr val="bg1"/>
                </a:solidFill>
                <a:latin typeface="Arial Narrow" pitchFamily="34" charset="0"/>
              </a:rPr>
              <a:t>for the Nation</a:t>
            </a:r>
            <a:endParaRPr lang="en-US" sz="6000" dirty="0">
              <a:solidFill>
                <a:schemeClr val="bg1"/>
              </a:solidFill>
              <a:latin typeface="Arial Narrow" pitchFamily="34" charset="0"/>
            </a:endParaRPr>
          </a:p>
        </p:txBody>
      </p:sp>
    </p:spTree>
    <p:extLst>
      <p:ext uri="{BB962C8B-B14F-4D97-AF65-F5344CB8AC3E}">
        <p14:creationId xmlns:p14="http://schemas.microsoft.com/office/powerpoint/2010/main" val="221717867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49"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5885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theory</a:t>
            </a:r>
            <a:endParaRPr lang="en-US" dirty="0"/>
          </a:p>
        </p:txBody>
      </p:sp>
    </p:spTree>
  </p:cSld>
  <p:clrMapOvr>
    <a:masterClrMapping/>
  </p:clrMapOvr>
  <p:transition spd="med" advClick="0" advTm="2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7" name="Title 1"/>
          <p:cNvSpPr>
            <a:spLocks noGrp="1"/>
          </p:cNvSpPr>
          <p:nvPr>
            <p:ph type="title"/>
          </p:nvPr>
        </p:nvSpPr>
        <p:spPr bwMode="auto">
          <a:xfrm>
            <a:off x="390525" y="2074863"/>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i="1" dirty="0" smtClean="0">
                <a:solidFill>
                  <a:schemeClr val="bg1"/>
                </a:solidFill>
                <a:latin typeface="Arial Narrow" pitchFamily="34" charset="0"/>
              </a:rPr>
              <a:t>Contagious </a:t>
            </a:r>
            <a:r>
              <a:rPr lang="en-US" sz="3600" i="1" dirty="0" smtClean="0">
                <a:solidFill>
                  <a:schemeClr val="bg1"/>
                </a:solidFill>
                <a:latin typeface="Arial Narrow" pitchFamily="34" charset="0"/>
              </a:rPr>
              <a:t/>
            </a:r>
            <a:br>
              <a:rPr lang="en-US" sz="3600" i="1" dirty="0" smtClean="0">
                <a:solidFill>
                  <a:schemeClr val="bg1"/>
                </a:solidFill>
                <a:latin typeface="Arial Narrow" pitchFamily="34" charset="0"/>
              </a:rPr>
            </a:br>
            <a:endParaRPr lang="en-US" sz="3600" i="1" dirty="0" smtClean="0">
              <a:solidFill>
                <a:schemeClr val="bg1"/>
              </a:solidFill>
              <a:latin typeface="Arial Narrow" pitchFamily="34" charset="0"/>
            </a:endParaRPr>
          </a:p>
        </p:txBody>
      </p:sp>
    </p:spTree>
  </p:cSld>
  <p:clrMapOvr>
    <a:masterClrMapping/>
  </p:clrMapOvr>
  <p:transition spd="slow" advClick="0"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38113" y="152400"/>
            <a:ext cx="8229600" cy="1143000"/>
          </a:xfrm>
          <a:extLst/>
        </p:spPr>
        <p:txBody>
          <a:bodyPr vert="horz" wrap="square" lIns="91440" tIns="45720" rIns="91440" bIns="45720" numCol="1" anchor="t" anchorCtr="0" compatLnSpc="1">
            <a:prstTxWarp prst="textNoShape">
              <a:avLst/>
            </a:prstTxWarp>
          </a:bodyPr>
          <a:lstStyle/>
          <a:p>
            <a:pPr>
              <a:defRPr/>
            </a:pPr>
            <a:r>
              <a:rPr sz="7200" dirty="0" smtClean="0">
                <a:latin typeface="Franklin Gothic Demi" pitchFamily="34" charset="0"/>
              </a:rPr>
              <a:t>VIOLENCE </a:t>
            </a:r>
            <a:br>
              <a:rPr sz="7200" dirty="0" smtClean="0">
                <a:latin typeface="Franklin Gothic Demi" pitchFamily="34" charset="0"/>
              </a:rPr>
            </a:br>
            <a:endParaRPr sz="7200" dirty="0" smtClean="0">
              <a:latin typeface="Franklin Gothic Demi" pitchFamily="34" charset="0"/>
            </a:endParaRPr>
          </a:p>
        </p:txBody>
      </p:sp>
      <p:sp>
        <p:nvSpPr>
          <p:cNvPr id="20483" name="Content Placeholder 2"/>
          <p:cNvSpPr>
            <a:spLocks noGrp="1"/>
          </p:cNvSpPr>
          <p:nvPr>
            <p:ph type="subTitle" idx="4294967295"/>
          </p:nvPr>
        </p:nvSpPr>
        <p:spPr>
          <a:xfrm>
            <a:off x="4718050" y="3113088"/>
            <a:ext cx="4597400" cy="762000"/>
          </a:xfrm>
          <a:prstGeom prst="rect">
            <a:avLst/>
          </a:prstGeom>
          <a:extLst/>
        </p:spPr>
        <p:txBody>
          <a:bodyPr/>
          <a:lstStyle/>
          <a:p>
            <a:pPr marL="0" indent="0">
              <a:buFontTx/>
              <a:buNone/>
              <a:defRPr/>
            </a:pPr>
            <a:r>
              <a:rPr lang="en-US" sz="4400" kern="1200" dirty="0" smtClean="0">
                <a:solidFill>
                  <a:srgbClr val="64CDFC"/>
                </a:solidFill>
                <a:latin typeface="Franklin Gothic Demi" pitchFamily="34" charset="0"/>
                <a:ea typeface="ＭＳ Ｐゴシック" pitchFamily="34" charset="-128"/>
              </a:rPr>
              <a:t>Epidemic waves</a:t>
            </a:r>
            <a:endParaRPr lang="en-US" sz="4400" kern="1200" dirty="0">
              <a:solidFill>
                <a:srgbClr val="64CDFC"/>
              </a:solidFill>
              <a:latin typeface="Franklin Gothic Demi" pitchFamily="34" charset="0"/>
              <a:ea typeface="ＭＳ Ｐゴシック" pitchFamily="34" charset="-128"/>
            </a:endParaRPr>
          </a:p>
        </p:txBody>
      </p:sp>
      <p:sp>
        <p:nvSpPr>
          <p:cNvPr id="4" name="Content Placeholder 2"/>
          <p:cNvSpPr txBox="1">
            <a:spLocks/>
          </p:cNvSpPr>
          <p:nvPr/>
        </p:nvSpPr>
        <p:spPr bwMode="auto">
          <a:xfrm>
            <a:off x="6019800" y="1746250"/>
            <a:ext cx="2755900" cy="1262063"/>
          </a:xfrm>
          <a:prstGeom prst="rect">
            <a:avLst/>
          </a:prstGeom>
          <a:noFill/>
          <a:ln w="9525">
            <a:noFill/>
            <a:miter lim="800000"/>
            <a:headEnd/>
            <a:tailEnd/>
          </a:ln>
        </p:spPr>
        <p:txBody>
          <a:bodyPr/>
          <a:lstStyle/>
          <a:p>
            <a:pPr algn="r" eaLnBrk="0" hangingPunct="0">
              <a:spcBef>
                <a:spcPct val="20000"/>
              </a:spcBef>
            </a:pPr>
            <a:r>
              <a:rPr lang="en-US" sz="4400" dirty="0">
                <a:solidFill>
                  <a:srgbClr val="64CDFC"/>
                </a:solidFill>
                <a:latin typeface="Franklin Gothic Demi" pitchFamily="34" charset="0"/>
              </a:rPr>
              <a:t>Clustering</a:t>
            </a:r>
          </a:p>
        </p:txBody>
      </p:sp>
      <p:sp>
        <p:nvSpPr>
          <p:cNvPr id="5" name="Content Placeholder 2"/>
          <p:cNvSpPr txBox="1">
            <a:spLocks/>
          </p:cNvSpPr>
          <p:nvPr/>
        </p:nvSpPr>
        <p:spPr bwMode="auto">
          <a:xfrm>
            <a:off x="3025775" y="4576763"/>
            <a:ext cx="5749925" cy="762000"/>
          </a:xfrm>
          <a:prstGeom prst="rect">
            <a:avLst/>
          </a:prstGeom>
          <a:noFill/>
          <a:ln w="9525">
            <a:noFill/>
            <a:miter lim="800000"/>
            <a:headEnd/>
            <a:tailEnd/>
          </a:ln>
        </p:spPr>
        <p:txBody>
          <a:bodyPr/>
          <a:lstStyle/>
          <a:p>
            <a:pPr algn="r" eaLnBrk="0" hangingPunct="0">
              <a:spcBef>
                <a:spcPct val="20000"/>
              </a:spcBef>
            </a:pPr>
            <a:r>
              <a:rPr lang="en-US" sz="4400" dirty="0">
                <a:solidFill>
                  <a:srgbClr val="64CDFC"/>
                </a:solidFill>
                <a:latin typeface="Franklin Gothic Demi" pitchFamily="34" charset="0"/>
              </a:rPr>
              <a:t>Transmission</a:t>
            </a:r>
          </a:p>
        </p:txBody>
      </p:sp>
      <p:sp>
        <p:nvSpPr>
          <p:cNvPr id="1330181" name="Title 1"/>
          <p:cNvSpPr txBox="1">
            <a:spLocks/>
          </p:cNvSpPr>
          <p:nvPr/>
        </p:nvSpPr>
        <p:spPr bwMode="auto">
          <a:xfrm>
            <a:off x="228600" y="1196975"/>
            <a:ext cx="4343400" cy="2362200"/>
          </a:xfrm>
          <a:prstGeom prst="rect">
            <a:avLst/>
          </a:prstGeom>
          <a:noFill/>
          <a:ln w="9525">
            <a:noFill/>
            <a:miter lim="800000"/>
            <a:headEnd/>
            <a:tailEnd/>
          </a:ln>
        </p:spPr>
        <p:txBody>
          <a:bodyPr/>
          <a:lstStyle/>
          <a:p>
            <a:pPr eaLnBrk="0" hangingPunct="0"/>
            <a:r>
              <a:rPr lang="en-US" sz="4800" dirty="0">
                <a:solidFill>
                  <a:schemeClr val="bg1"/>
                </a:solidFill>
                <a:latin typeface="Franklin Gothic Demi" pitchFamily="34" charset="0"/>
              </a:rPr>
              <a:t>AS </a:t>
            </a:r>
            <a:r>
              <a:rPr lang="en-US" sz="4800" dirty="0" smtClean="0">
                <a:solidFill>
                  <a:schemeClr val="bg1"/>
                </a:solidFill>
                <a:latin typeface="Franklin Gothic Demi" pitchFamily="34" charset="0"/>
              </a:rPr>
              <a:t> </a:t>
            </a:r>
            <a:r>
              <a:rPr lang="en-US" sz="4800" i="1" dirty="0" smtClean="0">
                <a:solidFill>
                  <a:srgbClr val="F5FBA3"/>
                </a:solidFill>
                <a:latin typeface="Franklin Gothic Demi" pitchFamily="34" charset="0"/>
              </a:rPr>
              <a:t>CONTAGIOUS</a:t>
            </a:r>
          </a:p>
          <a:p>
            <a:pPr eaLnBrk="0" hangingPunct="0"/>
            <a:r>
              <a:rPr lang="en-US" sz="4800" i="1" dirty="0" smtClean="0">
                <a:solidFill>
                  <a:srgbClr val="F5FBA3"/>
                </a:solidFill>
                <a:latin typeface="Franklin Gothic Demi" pitchFamily="34" charset="0"/>
              </a:rPr>
              <a:t>Disease</a:t>
            </a:r>
            <a:endParaRPr lang="en-US" sz="4800" dirty="0">
              <a:solidFill>
                <a:srgbClr val="88D8FC"/>
              </a:solidFill>
              <a:latin typeface="Franklin Gothic Demi" pitchFamily="34" charset="0"/>
            </a:endParaRPr>
          </a:p>
        </p:txBody>
      </p:sp>
      <p:pic>
        <p:nvPicPr>
          <p:cNvPr id="1330182" name="Picture 6" descr="logo-primary.png"/>
          <p:cNvPicPr>
            <a:picLocks noChangeAspect="1"/>
          </p:cNvPicPr>
          <p:nvPr/>
        </p:nvPicPr>
        <p:blipFill>
          <a:blip r:embed="rId3"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1000"/>
                                        <p:tgtEl>
                                          <p:spTgt spid="20483">
                                            <p:txEl>
                                              <p:pRg st="0" end="0"/>
                                            </p:txEl>
                                          </p:spTgt>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rgbClr val="FFC000"/>
                </a:solidFill>
                <a:latin typeface="Arial Narrow" pitchFamily="34" charset="0"/>
              </a:rPr>
              <a:t>Contagious </a:t>
            </a:r>
            <a:r>
              <a:rPr lang="en-US" sz="3600" dirty="0" smtClean="0">
                <a:solidFill>
                  <a:schemeClr val="bg1"/>
                </a:solidFill>
                <a:latin typeface="Arial Narrow" pitchFamily="34" charset="0"/>
              </a:rPr>
              <a:t/>
            </a:r>
            <a:br>
              <a:rPr lang="en-US" sz="3600" dirty="0" smtClean="0">
                <a:solidFill>
                  <a:schemeClr val="bg1"/>
                </a:solidFill>
                <a:latin typeface="Arial Narrow" pitchFamily="34" charset="0"/>
              </a:rPr>
            </a:br>
            <a:r>
              <a:rPr lang="en-US" sz="2400" dirty="0" smtClean="0">
                <a:solidFill>
                  <a:schemeClr val="bg1"/>
                </a:solidFill>
                <a:latin typeface="Arial Narrow" pitchFamily="34" charset="0"/>
              </a:rPr>
              <a:t>(Dorland’s medical dictionary, 2011) </a:t>
            </a:r>
            <a:br>
              <a:rPr lang="en-US" sz="2400" dirty="0" smtClean="0">
                <a:solidFill>
                  <a:schemeClr val="bg1"/>
                </a:solidFill>
                <a:latin typeface="Arial Narrow" pitchFamily="34" charset="0"/>
              </a:rPr>
            </a:br>
            <a:r>
              <a:rPr lang="en-US" sz="2400" dirty="0">
                <a:solidFill>
                  <a:schemeClr val="bg1"/>
                </a:solidFill>
                <a:latin typeface="Arial Narrow" pitchFamily="34" charset="0"/>
              </a:rPr>
              <a:t/>
            </a:r>
            <a:br>
              <a:rPr lang="en-US" sz="2400" dirty="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a:solidFill>
                  <a:schemeClr val="bg1"/>
                </a:solidFill>
                <a:latin typeface="Arial Narrow" pitchFamily="34" charset="0"/>
              </a:rPr>
              <a:t/>
            </a:r>
            <a:br>
              <a:rPr lang="en-US" sz="2400" dirty="0">
                <a:solidFill>
                  <a:schemeClr val="bg1"/>
                </a:solidFill>
                <a:latin typeface="Arial Narrow" pitchFamily="34" charset="0"/>
              </a:rPr>
            </a:br>
            <a:r>
              <a:rPr lang="en-US" sz="2400" dirty="0" smtClean="0">
                <a:solidFill>
                  <a:schemeClr val="bg1"/>
                </a:solidFill>
                <a:latin typeface="Arial Narrow" pitchFamily="34" charset="0"/>
              </a:rPr>
              <a:t/>
            </a:r>
            <a:br>
              <a:rPr lang="en-US" sz="2400" dirty="0" smtClean="0">
                <a:solidFill>
                  <a:schemeClr val="bg1"/>
                </a:solidFill>
                <a:latin typeface="Arial Narrow" pitchFamily="34" charset="0"/>
              </a:rPr>
            </a:br>
            <a:r>
              <a:rPr lang="en-US" sz="2400" dirty="0" smtClean="0">
                <a:solidFill>
                  <a:schemeClr val="bg1"/>
                </a:solidFill>
                <a:latin typeface="Arial Narrow" pitchFamily="34" charset="0"/>
              </a:rPr>
              <a:t>“capable of being  transmitted” </a:t>
            </a:r>
            <a:endParaRPr lang="en-US" sz="3600" dirty="0" smtClean="0">
              <a:solidFill>
                <a:schemeClr val="bg1"/>
              </a:solidFill>
              <a:latin typeface="Arial Narrow" pitchFamily="34" charset="0"/>
            </a:endParaRPr>
          </a:p>
        </p:txBody>
      </p:sp>
      <p:sp>
        <p:nvSpPr>
          <p:cNvPr id="1299458" name="Content Placeholder 2"/>
          <p:cNvSpPr>
            <a:spLocks noGrp="1"/>
          </p:cNvSpPr>
          <p:nvPr>
            <p:ph idx="1"/>
          </p:nvPr>
        </p:nvSpPr>
        <p:spPr bwMode="auto">
          <a:xfrm>
            <a:off x="381000" y="2332037"/>
            <a:ext cx="8763000" cy="4525963"/>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dirty="0" smtClean="0">
              <a:latin typeface="Arial Narrow" pitchFamily="34" charset="0"/>
            </a:endParaRPr>
          </a:p>
          <a:p>
            <a:pPr>
              <a:buFontTx/>
              <a:buNone/>
            </a:pPr>
            <a:r>
              <a:rPr lang="en-US" dirty="0" smtClean="0"/>
              <a:t> </a:t>
            </a:r>
          </a:p>
          <a:p>
            <a:pPr>
              <a:buFontTx/>
              <a:buNone/>
            </a:pPr>
            <a:endParaRPr lang="en-US" dirty="0" smtClean="0"/>
          </a:p>
          <a:p>
            <a:pPr>
              <a:buFontTx/>
              <a:buNone/>
            </a:pPr>
            <a:endParaRPr lang="en-US" dirty="0" smtClean="0"/>
          </a:p>
        </p:txBody>
      </p:sp>
    </p:spTree>
  </p:cSld>
  <p:clrMapOvr>
    <a:masterClrMapping/>
  </p:clrMapOvr>
  <p:transition spd="slow" advClick="0"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49" name="Content Placeholder 3"/>
          <p:cNvPicPr>
            <a:picLocks noGrp="1" noChangeAspect="1"/>
          </p:cNvPicPr>
          <p:nvPr>
            <p:ph idx="1"/>
          </p:nvPr>
        </p:nvPicPr>
        <p:blipFill>
          <a:blip r:embed="rId3" cstate="print"/>
          <a:srcRect/>
          <a:stretch>
            <a:fillRect/>
          </a:stretch>
        </p:blipFill>
        <p:spPr bwMode="auto">
          <a:xfrm>
            <a:off x="2647950" y="258763"/>
            <a:ext cx="4252913" cy="6313487"/>
          </a:xfrm>
          <a:noFill/>
          <a:ln>
            <a:miter lim="800000"/>
            <a:headEnd/>
            <a:tailEnd/>
          </a:ln>
        </p:spPr>
      </p:pic>
      <p:pic>
        <p:nvPicPr>
          <p:cNvPr id="133325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theory</a:t>
            </a:r>
            <a:endParaRPr lang="en-US" dirty="0"/>
          </a:p>
        </p:txBody>
      </p:sp>
    </p:spTree>
  </p:cSld>
  <p:clrMapOvr>
    <a:masterClrMapping/>
  </p:clrMapOvr>
  <p:transition spd="med" advClick="0" advTm="20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New theory</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Explains things </a:t>
            </a:r>
          </a:p>
        </p:txBody>
      </p:sp>
    </p:spTree>
  </p:cSld>
  <p:clrMapOvr>
    <a:masterClrMapping/>
  </p:clrMapOvr>
  <p:transition spd="med" advClick="0" advTm="20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Contagion theory explains</a:t>
            </a:r>
            <a:br>
              <a:rPr lang="en-US" dirty="0" smtClean="0"/>
            </a:br>
            <a:r>
              <a:rPr lang="en-US" dirty="0" smtClean="0"/>
              <a:t/>
            </a:r>
            <a:br>
              <a:rPr lang="en-US" dirty="0" smtClean="0"/>
            </a:br>
            <a:r>
              <a:rPr lang="en-US" dirty="0" smtClean="0"/>
              <a:t/>
            </a:r>
            <a:br>
              <a:rPr lang="en-US" dirty="0" smtClean="0"/>
            </a:br>
            <a:r>
              <a:rPr lang="en-US" dirty="0" smtClean="0"/>
              <a:t>Ups and downs</a:t>
            </a:r>
            <a:br>
              <a:rPr lang="en-US" dirty="0" smtClean="0"/>
            </a:br>
            <a:r>
              <a:rPr lang="en-US" dirty="0" smtClean="0"/>
              <a:t>Perpetuation of child abuse</a:t>
            </a:r>
            <a:br>
              <a:rPr lang="en-US" dirty="0" smtClean="0"/>
            </a:br>
            <a:r>
              <a:rPr lang="en-US" dirty="0" smtClean="0"/>
              <a:t>Violence increases after war ends </a:t>
            </a:r>
            <a:br>
              <a:rPr lang="en-US" dirty="0" smtClean="0"/>
            </a:br>
            <a:r>
              <a:rPr lang="en-US" dirty="0" smtClean="0"/>
              <a:t>Suicide clusters</a:t>
            </a:r>
            <a:br>
              <a:rPr lang="en-US" dirty="0" smtClean="0"/>
            </a:br>
            <a:r>
              <a:rPr lang="en-US" dirty="0" smtClean="0"/>
              <a:t>Copycat murders, mass shootings</a:t>
            </a:r>
            <a:br>
              <a:rPr lang="en-US" dirty="0" smtClean="0"/>
            </a:br>
            <a:r>
              <a:rPr lang="en-US" dirty="0" smtClean="0"/>
              <a:t>Extremist recruitment</a:t>
            </a:r>
            <a:endParaRPr lang="en-US" dirty="0"/>
          </a:p>
        </p:txBody>
      </p:sp>
    </p:spTree>
  </p:cSld>
  <p:clrMapOvr>
    <a:masterClrMapping/>
  </p:clrMapOvr>
  <p:transition spd="med" advClick="0" advTm="20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7" name="Title 2"/>
          <p:cNvSpPr>
            <a:spLocks noGrp="1"/>
          </p:cNvSpPr>
          <p:nvPr>
            <p:ph type="title" idx="4294967295"/>
          </p:nvPr>
        </p:nvSpPr>
        <p:spPr bwMode="auto">
          <a:xfrm>
            <a:off x="434975" y="390525"/>
            <a:ext cx="8229600" cy="5715000"/>
          </a:xfrm>
          <a:prstGeom prst="rect">
            <a:avLst/>
          </a:prstGeom>
          <a:noFill/>
          <a:ln>
            <a:miter lim="800000"/>
            <a:headEnd/>
            <a:tailEnd/>
          </a:ln>
        </p:spPr>
        <p:txBody>
          <a:bodyPr/>
          <a:lstStyle/>
          <a:p>
            <a:pPr algn="l"/>
            <a:r>
              <a:rPr lang="en-US" sz="8800" dirty="0" smtClean="0">
                <a:solidFill>
                  <a:srgbClr val="64CDFC"/>
                </a:solidFill>
                <a:latin typeface="Franklin Gothic Demi" pitchFamily="34" charset="0"/>
                <a:ea typeface="ＭＳ Ｐゴシック" pitchFamily="34" charset="-128"/>
              </a:rPr>
              <a:t/>
            </a:r>
            <a:br>
              <a:rPr lang="en-US" sz="8800" dirty="0" smtClean="0">
                <a:solidFill>
                  <a:srgbClr val="64CDFC"/>
                </a:solidFill>
                <a:latin typeface="Franklin Gothic Demi" pitchFamily="34" charset="0"/>
                <a:ea typeface="ＭＳ Ｐゴシック" pitchFamily="34" charset="-128"/>
              </a:rPr>
            </a:br>
            <a:r>
              <a:rPr lang="en-US" sz="8800" dirty="0" smtClean="0">
                <a:solidFill>
                  <a:srgbClr val="64CDFC"/>
                </a:solidFill>
                <a:latin typeface="Franklin Gothic Demi" pitchFamily="34" charset="0"/>
                <a:ea typeface="ＭＳ Ｐゴシック" pitchFamily="34" charset="-128"/>
              </a:rPr>
              <a:t>How is violence  transmitted?</a:t>
            </a:r>
            <a:br>
              <a:rPr lang="en-US" sz="8800" dirty="0" smtClean="0">
                <a:solidFill>
                  <a:srgbClr val="64CDFC"/>
                </a:solidFill>
                <a:latin typeface="Franklin Gothic Demi" pitchFamily="34" charset="0"/>
                <a:ea typeface="ＭＳ Ｐゴシック" pitchFamily="34" charset="-128"/>
              </a:rPr>
            </a:br>
            <a:endParaRPr lang="en-US" sz="8800" dirty="0" smtClean="0">
              <a:solidFill>
                <a:srgbClr val="64CDFC"/>
              </a:solidFill>
              <a:latin typeface="Franklin Gothic Demi" pitchFamily="34" charset="0"/>
              <a:ea typeface="ＭＳ Ｐゴシック" pitchFamily="34" charset="-128"/>
            </a:endParaRPr>
          </a:p>
        </p:txBody>
      </p:sp>
      <p:pic>
        <p:nvPicPr>
          <p:cNvPr id="1340418" name="Picture 6" descr="logo-primary.png"/>
          <p:cNvPicPr>
            <a:picLocks noChangeAspect="1"/>
          </p:cNvPicPr>
          <p:nvPr/>
        </p:nvPicPr>
        <p:blipFill>
          <a:blip r:embed="rId3"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 </a:t>
            </a:r>
          </a:p>
        </p:txBody>
      </p:sp>
    </p:spTree>
  </p:cSld>
  <p:clrMapOvr>
    <a:masterClrMapping/>
  </p:clrMapOvr>
  <p:transition spd="med" advClick="0"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7585" name="Picture 4" descr="imitation"/>
          <p:cNvPicPr>
            <a:picLocks noChangeAspect="1" noChangeArrowheads="1"/>
          </p:cNvPicPr>
          <p:nvPr/>
        </p:nvPicPr>
        <p:blipFill>
          <a:blip r:embed="rId3" cstate="print"/>
          <a:srcRect/>
          <a:stretch>
            <a:fillRect/>
          </a:stretch>
        </p:blipFill>
        <p:spPr bwMode="auto">
          <a:xfrm>
            <a:off x="2459038" y="0"/>
            <a:ext cx="4257675" cy="6858000"/>
          </a:xfrm>
          <a:prstGeom prst="rect">
            <a:avLst/>
          </a:prstGeom>
          <a:noFill/>
          <a:ln w="9525">
            <a:noFill/>
            <a:miter lim="800000"/>
            <a:headEnd/>
            <a:tailEnd/>
          </a:ln>
        </p:spPr>
      </p:pic>
      <p:pic>
        <p:nvPicPr>
          <p:cNvPr id="134758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325" y="1389908"/>
            <a:ext cx="4638675" cy="485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ChangeArrowheads="1"/>
          </p:cNvSpPr>
          <p:nvPr/>
        </p:nvSpPr>
        <p:spPr bwMode="auto">
          <a:xfrm>
            <a:off x="3429000" y="64008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algn="ctr" eaLnBrk="1" hangingPunct="1"/>
            <a:r>
              <a:rPr lang="en-US" altLang="en-US" sz="1600" dirty="0">
                <a:solidFill>
                  <a:schemeClr val="bg1"/>
                </a:solidFill>
              </a:rPr>
              <a:t>From </a:t>
            </a:r>
            <a:r>
              <a:rPr lang="en-US" altLang="en-US" sz="1600" dirty="0" err="1">
                <a:solidFill>
                  <a:schemeClr val="bg1"/>
                </a:solidFill>
              </a:rPr>
              <a:t>Jeannerod</a:t>
            </a:r>
            <a:r>
              <a:rPr lang="en-US" altLang="en-US" sz="1600" dirty="0">
                <a:solidFill>
                  <a:schemeClr val="bg1"/>
                </a:solidFill>
              </a:rPr>
              <a:t> M in Gallagher S. Brainstorming</a:t>
            </a:r>
            <a:r>
              <a:rPr lang="en-US" altLang="en-US" sz="1800" dirty="0">
                <a:solidFill>
                  <a:schemeClr val="bg1"/>
                </a:solidFill>
              </a:rPr>
              <a:t> 2008</a:t>
            </a:r>
          </a:p>
        </p:txBody>
      </p:sp>
      <p:sp>
        <p:nvSpPr>
          <p:cNvPr id="18436" name="Rectangle 4"/>
          <p:cNvSpPr>
            <a:spLocks noChangeArrowheads="1"/>
          </p:cNvSpPr>
          <p:nvPr/>
        </p:nvSpPr>
        <p:spPr bwMode="auto">
          <a:xfrm>
            <a:off x="2419350" y="457200"/>
            <a:ext cx="48558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r>
              <a:rPr lang="en-US" altLang="en-US" sz="2800" b="1" dirty="0" smtClean="0">
                <a:solidFill>
                  <a:schemeClr val="bg1"/>
                </a:solidFill>
              </a:rPr>
              <a:t>BRIAN </a:t>
            </a:r>
            <a:r>
              <a:rPr lang="en-US" altLang="en-US" sz="2800" b="1" dirty="0">
                <a:solidFill>
                  <a:schemeClr val="bg1"/>
                </a:solidFill>
              </a:rPr>
              <a:t>CIRCUITS FOR COPYING</a:t>
            </a:r>
            <a:r>
              <a:rPr lang="en-US" altLang="en-US" dirty="0">
                <a:solidFill>
                  <a:schemeClr val="bg1"/>
                </a:solidFill>
              </a:rPr>
              <a:t>  </a:t>
            </a:r>
          </a:p>
        </p:txBody>
      </p:sp>
    </p:spTree>
    <p:extLst>
      <p:ext uri="{BB962C8B-B14F-4D97-AF65-F5344CB8AC3E}">
        <p14:creationId xmlns:p14="http://schemas.microsoft.com/office/powerpoint/2010/main" val="270032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41" name="Picture 5" descr="Untitled.png"/>
          <p:cNvPicPr>
            <a:picLocks noChangeAspect="1"/>
          </p:cNvPicPr>
          <p:nvPr/>
        </p:nvPicPr>
        <p:blipFill>
          <a:blip r:embed="rId3" cstate="print"/>
          <a:srcRect/>
          <a:stretch>
            <a:fillRect/>
          </a:stretch>
        </p:blipFill>
        <p:spPr bwMode="auto">
          <a:xfrm>
            <a:off x="4799013" y="1543050"/>
            <a:ext cx="3479800" cy="3425825"/>
          </a:xfrm>
          <a:prstGeom prst="rect">
            <a:avLst/>
          </a:prstGeom>
          <a:noFill/>
          <a:ln w="9525">
            <a:noFill/>
            <a:miter lim="800000"/>
            <a:headEnd/>
            <a:tailEnd/>
          </a:ln>
        </p:spPr>
      </p:pic>
      <p:sp>
        <p:nvSpPr>
          <p:cNvPr id="4" name="Right Arrow 3"/>
          <p:cNvSpPr/>
          <p:nvPr/>
        </p:nvSpPr>
        <p:spPr>
          <a:xfrm>
            <a:off x="3722688" y="3051175"/>
            <a:ext cx="1233487" cy="246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341443" name="TextBox 6"/>
          <p:cNvSpPr txBox="1">
            <a:spLocks noChangeArrowheads="1"/>
          </p:cNvSpPr>
          <p:nvPr/>
        </p:nvSpPr>
        <p:spPr bwMode="auto">
          <a:xfrm>
            <a:off x="1619295" y="2622550"/>
            <a:ext cx="1763623" cy="1077218"/>
          </a:xfrm>
          <a:prstGeom prst="rect">
            <a:avLst/>
          </a:prstGeom>
          <a:noFill/>
          <a:ln w="9525">
            <a:noFill/>
            <a:miter lim="800000"/>
            <a:headEnd/>
            <a:tailEnd/>
          </a:ln>
        </p:spPr>
        <p:txBody>
          <a:bodyPr wrap="none">
            <a:spAutoFit/>
          </a:bodyPr>
          <a:lstStyle/>
          <a:p>
            <a:pPr algn="ctr"/>
            <a:r>
              <a:rPr lang="en-US" sz="2800" b="1" i="1" dirty="0">
                <a:solidFill>
                  <a:srgbClr val="FFC000"/>
                </a:solidFill>
                <a:latin typeface="Arial Narrow" pitchFamily="34" charset="0"/>
              </a:rPr>
              <a:t>VIOLENCE</a:t>
            </a:r>
            <a:r>
              <a:rPr lang="en-US" sz="2400" b="1" i="1" dirty="0">
                <a:solidFill>
                  <a:srgbClr val="BBE0E3"/>
                </a:solidFill>
                <a:latin typeface="Arial Narrow" pitchFamily="34" charset="0"/>
              </a:rPr>
              <a:t> </a:t>
            </a:r>
          </a:p>
          <a:p>
            <a:pPr algn="ctr"/>
            <a:r>
              <a:rPr lang="en-US" b="1" dirty="0" smtClean="0">
                <a:solidFill>
                  <a:srgbClr val="FFFFFF"/>
                </a:solidFill>
                <a:latin typeface="Arial Narrow" pitchFamily="34" charset="0"/>
              </a:rPr>
              <a:t>Observing</a:t>
            </a:r>
            <a:endParaRPr lang="en-US" b="1" dirty="0">
              <a:solidFill>
                <a:srgbClr val="FFFFFF"/>
              </a:solidFill>
              <a:latin typeface="Arial Narrow" pitchFamily="34" charset="0"/>
            </a:endParaRPr>
          </a:p>
          <a:p>
            <a:pPr algn="ctr"/>
            <a:r>
              <a:rPr lang="en-US" b="1" dirty="0">
                <a:solidFill>
                  <a:srgbClr val="FFFFFF"/>
                </a:solidFill>
                <a:latin typeface="Arial Narrow" pitchFamily="34" charset="0"/>
              </a:rPr>
              <a:t>Witnessing </a:t>
            </a:r>
            <a:endParaRPr lang="en-US" b="1" dirty="0" smtClean="0">
              <a:solidFill>
                <a:srgbClr val="FFFFFF"/>
              </a:solidFill>
              <a:latin typeface="Arial Narrow" pitchFamily="34" charset="0"/>
            </a:endParaRPr>
          </a:p>
        </p:txBody>
      </p:sp>
      <p:sp>
        <p:nvSpPr>
          <p:cNvPr id="14" name="Bent Arrow 13"/>
          <p:cNvSpPr/>
          <p:nvPr/>
        </p:nvSpPr>
        <p:spPr>
          <a:xfrm rot="16200000" flipV="1">
            <a:off x="6138069" y="2569369"/>
            <a:ext cx="366713" cy="993775"/>
          </a:xfrm>
          <a:prstGeom prst="bentArrow">
            <a:avLst>
              <a:gd name="adj1" fmla="val 35423"/>
              <a:gd name="adj2" fmla="val 31712"/>
              <a:gd name="adj3" fmla="val 27317"/>
              <a:gd name="adj4" fmla="val 8912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1341445" name="TextBox 7"/>
          <p:cNvSpPr txBox="1">
            <a:spLocks noChangeArrowheads="1"/>
          </p:cNvSpPr>
          <p:nvPr/>
        </p:nvSpPr>
        <p:spPr bwMode="auto">
          <a:xfrm>
            <a:off x="752475" y="406400"/>
            <a:ext cx="7072313" cy="1077218"/>
          </a:xfrm>
          <a:prstGeom prst="rect">
            <a:avLst/>
          </a:prstGeom>
          <a:noFill/>
          <a:ln w="9525">
            <a:noFill/>
            <a:miter lim="800000"/>
            <a:headEnd/>
            <a:tailEnd/>
          </a:ln>
        </p:spPr>
        <p:txBody>
          <a:bodyPr>
            <a:spAutoFit/>
          </a:bodyPr>
          <a:lstStyle/>
          <a:p>
            <a:r>
              <a:rPr lang="en-US" sz="3200" b="1" dirty="0" smtClean="0">
                <a:solidFill>
                  <a:srgbClr val="64CDFC"/>
                </a:solidFill>
                <a:latin typeface="Arial Narrow" pitchFamily="34" charset="0"/>
              </a:rPr>
              <a:t>TRANSMISSION </a:t>
            </a:r>
          </a:p>
          <a:p>
            <a:r>
              <a:rPr lang="en-US" sz="3200" b="1" dirty="0" smtClean="0">
                <a:solidFill>
                  <a:srgbClr val="64CDFC"/>
                </a:solidFill>
                <a:latin typeface="Arial Narrow" pitchFamily="34" charset="0"/>
              </a:rPr>
              <a:t>Exposure</a:t>
            </a:r>
            <a:endParaRPr lang="en-US" sz="3200" b="1" dirty="0">
              <a:solidFill>
                <a:srgbClr val="64CDFC"/>
              </a:solidFill>
              <a:latin typeface="Arial Narrow" pitchFamily="34" charset="0"/>
            </a:endParaRPr>
          </a:p>
        </p:txBody>
      </p:sp>
      <p:pic>
        <p:nvPicPr>
          <p:cNvPr id="134144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extLst>
      <p:ext uri="{BB962C8B-B14F-4D97-AF65-F5344CB8AC3E}">
        <p14:creationId xmlns:p14="http://schemas.microsoft.com/office/powerpoint/2010/main" val="3590646546"/>
      </p:ext>
    </p:extLst>
  </p:cSld>
  <p:clrMapOvr>
    <a:masterClrMapping/>
  </p:clrMapOvr>
  <p:transition spd="slow" advClick="0"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8D8FC"/>
                </a:solidFill>
              </a:rPr>
              <a:t>Transmission</a:t>
            </a:r>
            <a:endParaRPr lang="en-US" dirty="0">
              <a:solidFill>
                <a:srgbClr val="88D8FC"/>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Acquired</a:t>
            </a:r>
          </a:p>
          <a:p>
            <a:pPr>
              <a:buNone/>
            </a:pPr>
            <a:r>
              <a:rPr lang="en-US" dirty="0" smtClean="0">
                <a:solidFill>
                  <a:schemeClr val="bg1"/>
                </a:solidFill>
              </a:rPr>
              <a:t>Modeled</a:t>
            </a:r>
          </a:p>
          <a:p>
            <a:pPr>
              <a:buNone/>
            </a:pPr>
            <a:r>
              <a:rPr lang="en-US" dirty="0" smtClean="0">
                <a:solidFill>
                  <a:schemeClr val="bg1"/>
                </a:solidFill>
              </a:rPr>
              <a:t>Copied</a:t>
            </a:r>
          </a:p>
          <a:p>
            <a:pPr>
              <a:buNone/>
            </a:pPr>
            <a:r>
              <a:rPr lang="en-US" dirty="0" smtClean="0">
                <a:solidFill>
                  <a:schemeClr val="bg1"/>
                </a:solidFill>
              </a:rPr>
              <a:t>Imitated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8D8FC"/>
                </a:solidFill>
              </a:rPr>
              <a:t>Transmission</a:t>
            </a:r>
            <a:endParaRPr lang="en-US" dirty="0">
              <a:solidFill>
                <a:srgbClr val="88D8FC"/>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Acquired</a:t>
            </a:r>
          </a:p>
          <a:p>
            <a:pPr>
              <a:buNone/>
            </a:pPr>
            <a:r>
              <a:rPr lang="en-US" dirty="0" smtClean="0">
                <a:solidFill>
                  <a:schemeClr val="bg1"/>
                </a:solidFill>
              </a:rPr>
              <a:t>Modeled</a:t>
            </a:r>
          </a:p>
          <a:p>
            <a:pPr>
              <a:buNone/>
            </a:pPr>
            <a:r>
              <a:rPr lang="en-US" dirty="0" smtClean="0">
                <a:solidFill>
                  <a:schemeClr val="bg1"/>
                </a:solidFill>
              </a:rPr>
              <a:t>Copied</a:t>
            </a:r>
          </a:p>
          <a:p>
            <a:pPr>
              <a:buNone/>
            </a:pPr>
            <a:r>
              <a:rPr lang="en-US" dirty="0" smtClean="0">
                <a:solidFill>
                  <a:schemeClr val="bg1"/>
                </a:solidFill>
              </a:rPr>
              <a:t>Imitated</a:t>
            </a:r>
          </a:p>
          <a:p>
            <a:pPr>
              <a:buNone/>
            </a:pPr>
            <a:r>
              <a:rPr lang="en-US" i="1" dirty="0" smtClean="0">
                <a:solidFill>
                  <a:srgbClr val="F5FBA3"/>
                </a:solidFill>
              </a:rPr>
              <a:t>Very strong (and invisible) force</a:t>
            </a:r>
            <a:endParaRPr lang="en-US" i="1" dirty="0">
              <a:solidFill>
                <a:srgbClr val="F5FBA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2112963"/>
            <a:ext cx="8229600" cy="1143000"/>
          </a:xfrm>
        </p:spPr>
        <p:txBody>
          <a:bodyPr/>
          <a:lstStyle/>
          <a:p>
            <a:r>
              <a:rPr lang="en-US" dirty="0" smtClean="0">
                <a:solidFill>
                  <a:schemeClr val="bg1"/>
                </a:solidFill>
              </a:rPr>
              <a:t>in pictures . . . </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8" y="133349"/>
            <a:ext cx="9689870" cy="67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390525" y="6153150"/>
            <a:ext cx="8848725"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endParaRPr lang="en-US" altLang="en-US"/>
          </a:p>
        </p:txBody>
      </p:sp>
      <p:sp>
        <p:nvSpPr>
          <p:cNvPr id="5" name="TextBox 4"/>
          <p:cNvSpPr txBox="1"/>
          <p:nvPr/>
        </p:nvSpPr>
        <p:spPr>
          <a:xfrm>
            <a:off x="3867150" y="466725"/>
            <a:ext cx="4286250" cy="5507711"/>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46091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351"/>
            <a:ext cx="9689870" cy="67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390525" y="6153150"/>
            <a:ext cx="8848725"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endParaRPr lang="en-US" altLang="en-US"/>
          </a:p>
        </p:txBody>
      </p:sp>
      <p:sp>
        <p:nvSpPr>
          <p:cNvPr id="5" name="TextBox 4"/>
          <p:cNvSpPr txBox="1"/>
          <p:nvPr/>
        </p:nvSpPr>
        <p:spPr>
          <a:xfrm>
            <a:off x="6038850" y="466725"/>
            <a:ext cx="2114550" cy="5507711"/>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46091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8" y="133349"/>
            <a:ext cx="9689870" cy="672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390525" y="6153150"/>
            <a:ext cx="8848725"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endParaRPr lang="en-US" altLang="en-US"/>
          </a:p>
        </p:txBody>
      </p:sp>
      <p:sp>
        <p:nvSpPr>
          <p:cNvPr id="5" name="TextBox 4"/>
          <p:cNvSpPr txBox="1"/>
          <p:nvPr/>
        </p:nvSpPr>
        <p:spPr>
          <a:xfrm flipH="1">
            <a:off x="8153400" y="466725"/>
            <a:ext cx="152400" cy="5507711"/>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46091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883" y="268014"/>
            <a:ext cx="641554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sz="7200" b="1" dirty="0" smtClean="0">
              <a:solidFill>
                <a:srgbClr val="FFFFFF"/>
              </a:solidFill>
              <a:ea typeface="ＭＳ Ｐゴシック" pitchFamily="34" charset="-128"/>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306" t="6679" r="13568" b="11628"/>
          <a:stretch/>
        </p:blipFill>
        <p:spPr>
          <a:xfrm>
            <a:off x="4002876" y="0"/>
            <a:ext cx="5133750" cy="6858000"/>
          </a:xfrm>
          <a:prstGeom prst="rect">
            <a:avLst/>
          </a:prstGeom>
        </p:spPr>
      </p:pic>
      <p:sp>
        <p:nvSpPr>
          <p:cNvPr id="7" name="Title 1"/>
          <p:cNvSpPr txBox="1">
            <a:spLocks/>
          </p:cNvSpPr>
          <p:nvPr/>
        </p:nvSpPr>
        <p:spPr>
          <a:xfrm>
            <a:off x="232756" y="5562600"/>
            <a:ext cx="8073044"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sz="4400" dirty="0" smtClean="0">
                <a:solidFill>
                  <a:srgbClr val="FFFFFF"/>
                </a:solidFill>
                <a:ea typeface="ＭＳ Ｐゴシック" pitchFamily="34" charset="-128"/>
              </a:rPr>
              <a:t>Copying</a:t>
            </a:r>
          </a:p>
        </p:txBody>
      </p:sp>
    </p:spTree>
    <p:extLst>
      <p:ext uri="{BB962C8B-B14F-4D97-AF65-F5344CB8AC3E}">
        <p14:creationId xmlns:p14="http://schemas.microsoft.com/office/powerpoint/2010/main" val="905154132"/>
      </p:ext>
    </p:extLst>
  </p:cSld>
  <p:clrMapOvr>
    <a:masterClrMapping/>
  </p:clrMapOvr>
  <p:transition spd="med"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 </a:t>
            </a:r>
          </a:p>
          <a:p>
            <a:pPr algn="l"/>
            <a:r>
              <a:rPr lang="en-US" sz="2800" dirty="0" smtClean="0">
                <a:solidFill>
                  <a:schemeClr val="bg1"/>
                </a:solidFill>
              </a:rPr>
              <a:t>2. Problems can be stuck</a:t>
            </a:r>
            <a:endParaRPr lang="en-US" sz="2800" i="1" dirty="0" smtClean="0">
              <a:solidFill>
                <a:schemeClr val="bg1"/>
              </a:solidFill>
            </a:endParaRPr>
          </a:p>
        </p:txBody>
      </p:sp>
    </p:spTree>
  </p:cSld>
  <p:clrMapOvr>
    <a:masterClrMapping/>
  </p:clrMapOvr>
  <p:transition spd="med"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863" r="9352" b="13250"/>
          <a:stretch/>
        </p:blipFill>
        <p:spPr>
          <a:xfrm>
            <a:off x="-228600" y="-159736"/>
            <a:ext cx="9372600" cy="7017736"/>
          </a:xfrm>
          <a:prstGeom prst="rect">
            <a:avLst/>
          </a:prstGeom>
        </p:spPr>
      </p:pic>
      <p:sp>
        <p:nvSpPr>
          <p:cNvPr id="6" name="Title 1"/>
          <p:cNvSpPr txBox="1">
            <a:spLocks/>
          </p:cNvSpPr>
          <p:nvPr/>
        </p:nvSpPr>
        <p:spPr>
          <a:xfrm>
            <a:off x="7883" y="268014"/>
            <a:ext cx="641554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endParaRPr lang="en-US" sz="7200" b="1" dirty="0" smtClean="0">
              <a:solidFill>
                <a:srgbClr val="FFFFFF"/>
              </a:solidFill>
              <a:ea typeface="ＭＳ Ｐゴシック" pitchFamily="34" charset="-128"/>
            </a:endParaRPr>
          </a:p>
        </p:txBody>
      </p:sp>
      <p:sp>
        <p:nvSpPr>
          <p:cNvPr id="7" name="Title 1"/>
          <p:cNvSpPr txBox="1">
            <a:spLocks/>
          </p:cNvSpPr>
          <p:nvPr/>
        </p:nvSpPr>
        <p:spPr>
          <a:xfrm>
            <a:off x="228600" y="5410200"/>
            <a:ext cx="8534400" cy="1143000"/>
          </a:xfrm>
          <a:prstGeom prst="rect">
            <a:avLst/>
          </a:prstGeom>
        </p:spPr>
        <p:txBody>
          <a:bodyPr/>
          <a:lstStyle>
            <a:lvl1pPr algn="l" rtl="0" eaLnBrk="0" fontAlgn="base" hangingPunct="0">
              <a:spcBef>
                <a:spcPct val="0"/>
              </a:spcBef>
              <a:spcAft>
                <a:spcPct val="0"/>
              </a:spcAft>
              <a:defRPr lang="en-US" sz="3200" kern="1200" dirty="0">
                <a:solidFill>
                  <a:schemeClr val="bg1"/>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sz="4800" dirty="0" smtClean="0">
                <a:solidFill>
                  <a:srgbClr val="FFFFFF"/>
                </a:solidFill>
                <a:ea typeface="ＭＳ Ｐゴシック" pitchFamily="34" charset="-128"/>
              </a:rPr>
              <a:t>Copying </a:t>
            </a:r>
          </a:p>
        </p:txBody>
      </p:sp>
    </p:spTree>
    <p:extLst>
      <p:ext uri="{BB962C8B-B14F-4D97-AF65-F5344CB8AC3E}">
        <p14:creationId xmlns:p14="http://schemas.microsoft.com/office/powerpoint/2010/main" val="456586062"/>
      </p:ext>
    </p:extLst>
  </p:cSld>
  <p:clrMapOvr>
    <a:masterClrMapping/>
  </p:clrMapOvr>
  <p:transition spd="med" advClick="0" advTm="2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rticle-0-021BC37800000578-768_468x55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654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anly_men_in_kilts12474543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047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2550"/>
            <a:ext cx="1036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957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4850" name="Picture 2" descr="http://ancientworldstudies.pbworks.com/f/1244511529/first_intifada.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ltLang="en-US" smtClean="0"/>
          </a:p>
        </p:txBody>
      </p:sp>
      <p:sp>
        <p:nvSpPr>
          <p:cNvPr id="63491" name="Rectangle 3"/>
          <p:cNvSpPr>
            <a:spLocks noGrp="1" noChangeArrowheads="1"/>
          </p:cNvSpPr>
          <p:nvPr>
            <p:ph type="body" idx="1"/>
          </p:nvPr>
        </p:nvSpPr>
        <p:spPr/>
        <p:txBody>
          <a:bodyPr/>
          <a:lstStyle/>
          <a:p>
            <a:pPr eaLnBrk="1" hangingPunct="1"/>
            <a:r>
              <a:rPr lang="en-US" altLang="en-US" sz="4000" smtClean="0"/>
              <a:t> </a:t>
            </a:r>
          </a:p>
          <a:p>
            <a:pPr eaLnBrk="1" hangingPunct="1"/>
            <a:endParaRPr lang="en-US" altLang="en-US" sz="4000" smtClean="0"/>
          </a:p>
          <a:p>
            <a:pPr lvl="1" eaLnBrk="1" hangingPunct="1"/>
            <a:endParaRPr lang="en-US" altLang="en-US" sz="3600" smtClean="0"/>
          </a:p>
          <a:p>
            <a:pPr eaLnBrk="1" hangingPunct="1"/>
            <a:endParaRPr lang="en-US" altLang="en-US" sz="4000" smtClean="0"/>
          </a:p>
          <a:p>
            <a:pPr eaLnBrk="1" hangingPunct="1"/>
            <a:endParaRPr lang="en-US" altLang="en-US" sz="4000" smtClean="0"/>
          </a:p>
          <a:p>
            <a:pPr eaLnBrk="1" hangingPunct="1"/>
            <a:endParaRPr lang="en-US" altLang="en-US" sz="4000" smtClean="0"/>
          </a:p>
          <a:p>
            <a:pPr eaLnBrk="1" hangingPunct="1"/>
            <a:endParaRPr lang="en-US" altLang="en-US" sz="4000" smtClean="0"/>
          </a:p>
          <a:p>
            <a:pPr eaLnBrk="1" hangingPunct="1">
              <a:buFontTx/>
              <a:buNone/>
            </a:pPr>
            <a:endParaRPr lang="en-US" altLang="en-US" sz="2800" smtClean="0"/>
          </a:p>
        </p:txBody>
      </p:sp>
      <p:pic>
        <p:nvPicPr>
          <p:cNvPr id="63492" name="Picture 5" descr="istockphoto_2290632-line-of-people-walking-single-file-off-cl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20638"/>
            <a:ext cx="92202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6"/>
          <p:cNvSpPr>
            <a:spLocks noChangeArrowheads="1"/>
          </p:cNvSpPr>
          <p:nvPr/>
        </p:nvSpPr>
        <p:spPr bwMode="auto">
          <a:xfrm>
            <a:off x="0" y="2743200"/>
            <a:ext cx="2098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spcBef>
                <a:spcPct val="20000"/>
              </a:spcBef>
            </a:pPr>
            <a:r>
              <a:rPr lang="en-US" altLang="en-US" sz="3600" b="1">
                <a:solidFill>
                  <a:schemeClr val="bg1"/>
                </a:solidFill>
              </a:rPr>
              <a:t>The Result</a:t>
            </a:r>
          </a:p>
        </p:txBody>
      </p:sp>
      <p:sp>
        <p:nvSpPr>
          <p:cNvPr id="63494" name="Rectangle 7"/>
          <p:cNvSpPr>
            <a:spLocks noChangeArrowheads="1"/>
          </p:cNvSpPr>
          <p:nvPr/>
        </p:nvSpPr>
        <p:spPr bwMode="auto">
          <a:xfrm>
            <a:off x="-228600" y="6559550"/>
            <a:ext cx="1506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Narrow" pitchFamily="34" charset="0"/>
              </a:defRPr>
            </a:lvl1pPr>
            <a:lvl2pPr marL="742950" indent="-285750" eaLnBrk="0" hangingPunct="0">
              <a:defRPr sz="2000">
                <a:solidFill>
                  <a:schemeClr val="tx1"/>
                </a:solidFill>
                <a:latin typeface="Arial Narrow" pitchFamily="34" charset="0"/>
              </a:defRPr>
            </a:lvl2pPr>
            <a:lvl3pPr marL="1143000" indent="-228600" eaLnBrk="0" hangingPunct="0">
              <a:defRPr sz="2000">
                <a:solidFill>
                  <a:schemeClr val="tx1"/>
                </a:solidFill>
                <a:latin typeface="Arial Narrow" pitchFamily="34" charset="0"/>
              </a:defRPr>
            </a:lvl3pPr>
            <a:lvl4pPr marL="1600200" indent="-228600" eaLnBrk="0" hangingPunct="0">
              <a:defRPr sz="2000">
                <a:solidFill>
                  <a:schemeClr val="tx1"/>
                </a:solidFill>
                <a:latin typeface="Arial Narrow" pitchFamily="34" charset="0"/>
              </a:defRPr>
            </a:lvl4pPr>
            <a:lvl5pPr marL="2057400" indent="-228600" eaLnBrk="0" hangingPunct="0">
              <a:defRPr sz="2000">
                <a:solidFill>
                  <a:schemeClr val="tx1"/>
                </a:solidFill>
                <a:latin typeface="Arial Narrow" pitchFamily="34" charset="0"/>
              </a:defRPr>
            </a:lvl5pPr>
            <a:lvl6pPr marL="2514600" indent="-228600" eaLnBrk="0" fontAlgn="base" hangingPunct="0">
              <a:spcBef>
                <a:spcPct val="0"/>
              </a:spcBef>
              <a:spcAft>
                <a:spcPct val="0"/>
              </a:spcAft>
              <a:defRPr sz="2000">
                <a:solidFill>
                  <a:schemeClr val="tx1"/>
                </a:solidFill>
                <a:latin typeface="Arial Narrow" pitchFamily="34" charset="0"/>
              </a:defRPr>
            </a:lvl6pPr>
            <a:lvl7pPr marL="2971800" indent="-228600" eaLnBrk="0" fontAlgn="base" hangingPunct="0">
              <a:spcBef>
                <a:spcPct val="0"/>
              </a:spcBef>
              <a:spcAft>
                <a:spcPct val="0"/>
              </a:spcAft>
              <a:defRPr sz="2000">
                <a:solidFill>
                  <a:schemeClr val="tx1"/>
                </a:solidFill>
                <a:latin typeface="Arial Narrow" pitchFamily="34" charset="0"/>
              </a:defRPr>
            </a:lvl7pPr>
            <a:lvl8pPr marL="3429000" indent="-228600" eaLnBrk="0" fontAlgn="base" hangingPunct="0">
              <a:spcBef>
                <a:spcPct val="0"/>
              </a:spcBef>
              <a:spcAft>
                <a:spcPct val="0"/>
              </a:spcAft>
              <a:defRPr sz="2000">
                <a:solidFill>
                  <a:schemeClr val="tx1"/>
                </a:solidFill>
                <a:latin typeface="Arial Narrow" pitchFamily="34" charset="0"/>
              </a:defRPr>
            </a:lvl8pPr>
            <a:lvl9pPr marL="3886200" indent="-228600" eaLnBrk="0" fontAlgn="base" hangingPunct="0">
              <a:spcBef>
                <a:spcPct val="0"/>
              </a:spcBef>
              <a:spcAft>
                <a:spcPct val="0"/>
              </a:spcAft>
              <a:defRPr sz="2000">
                <a:solidFill>
                  <a:schemeClr val="tx1"/>
                </a:solidFill>
                <a:latin typeface="Arial Narrow" pitchFamily="34" charset="0"/>
              </a:defRPr>
            </a:lvl9pPr>
          </a:lstStyle>
          <a:p>
            <a:pPr eaLnBrk="1" hangingPunct="1"/>
            <a:r>
              <a:rPr lang="en-US" altLang="en-US" sz="1200">
                <a:solidFill>
                  <a:schemeClr val="bg1"/>
                </a:solidFill>
              </a:rPr>
              <a:t>Image: istockphoto.com</a:t>
            </a:r>
          </a:p>
        </p:txBody>
      </p:sp>
    </p:spTree>
    <p:extLst>
      <p:ext uri="{BB962C8B-B14F-4D97-AF65-F5344CB8AC3E}">
        <p14:creationId xmlns:p14="http://schemas.microsoft.com/office/powerpoint/2010/main" val="1619592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03009-fbforming-a-huge-v-canada-geese-migrate-south-poster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605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41" name="Picture 5" descr="Untitled.png"/>
          <p:cNvPicPr>
            <a:picLocks noChangeAspect="1"/>
          </p:cNvPicPr>
          <p:nvPr/>
        </p:nvPicPr>
        <p:blipFill>
          <a:blip r:embed="rId3" cstate="print"/>
          <a:srcRect/>
          <a:stretch>
            <a:fillRect/>
          </a:stretch>
        </p:blipFill>
        <p:spPr bwMode="auto">
          <a:xfrm>
            <a:off x="4799013" y="1543050"/>
            <a:ext cx="3479800" cy="3425825"/>
          </a:xfrm>
          <a:prstGeom prst="rect">
            <a:avLst/>
          </a:prstGeom>
          <a:noFill/>
          <a:ln w="9525">
            <a:noFill/>
            <a:miter lim="800000"/>
            <a:headEnd/>
            <a:tailEnd/>
          </a:ln>
        </p:spPr>
      </p:pic>
      <p:sp>
        <p:nvSpPr>
          <p:cNvPr id="4" name="Right Arrow 3"/>
          <p:cNvSpPr/>
          <p:nvPr/>
        </p:nvSpPr>
        <p:spPr>
          <a:xfrm>
            <a:off x="3722688" y="3051175"/>
            <a:ext cx="1233487" cy="246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341443" name="TextBox 6"/>
          <p:cNvSpPr txBox="1">
            <a:spLocks noChangeArrowheads="1"/>
          </p:cNvSpPr>
          <p:nvPr/>
        </p:nvSpPr>
        <p:spPr bwMode="auto">
          <a:xfrm>
            <a:off x="1619295" y="2622550"/>
            <a:ext cx="1763623" cy="1077218"/>
          </a:xfrm>
          <a:prstGeom prst="rect">
            <a:avLst/>
          </a:prstGeom>
          <a:noFill/>
          <a:ln w="9525">
            <a:noFill/>
            <a:miter lim="800000"/>
            <a:headEnd/>
            <a:tailEnd/>
          </a:ln>
        </p:spPr>
        <p:txBody>
          <a:bodyPr wrap="none">
            <a:spAutoFit/>
          </a:bodyPr>
          <a:lstStyle/>
          <a:p>
            <a:pPr algn="ctr"/>
            <a:r>
              <a:rPr lang="en-US" sz="2800" b="1" i="1" dirty="0">
                <a:solidFill>
                  <a:srgbClr val="FFC000"/>
                </a:solidFill>
                <a:latin typeface="Arial Narrow" pitchFamily="34" charset="0"/>
              </a:rPr>
              <a:t>VIOLENCE</a:t>
            </a:r>
            <a:r>
              <a:rPr lang="en-US" sz="2400" b="1" i="1" dirty="0">
                <a:solidFill>
                  <a:srgbClr val="BBE0E3"/>
                </a:solidFill>
                <a:latin typeface="Arial Narrow" pitchFamily="34" charset="0"/>
              </a:rPr>
              <a:t> </a:t>
            </a:r>
          </a:p>
          <a:p>
            <a:pPr algn="ctr"/>
            <a:r>
              <a:rPr lang="en-US" b="1" dirty="0" smtClean="0">
                <a:solidFill>
                  <a:srgbClr val="FFFFFF"/>
                </a:solidFill>
                <a:latin typeface="Arial Narrow" pitchFamily="34" charset="0"/>
              </a:rPr>
              <a:t>Observing</a:t>
            </a:r>
            <a:endParaRPr lang="en-US" b="1" dirty="0">
              <a:solidFill>
                <a:srgbClr val="FFFFFF"/>
              </a:solidFill>
              <a:latin typeface="Arial Narrow" pitchFamily="34" charset="0"/>
            </a:endParaRPr>
          </a:p>
          <a:p>
            <a:pPr algn="ctr"/>
            <a:r>
              <a:rPr lang="en-US" b="1" dirty="0" err="1" smtClean="0">
                <a:solidFill>
                  <a:srgbClr val="FFFFFF"/>
                </a:solidFill>
                <a:latin typeface="Arial Narrow" pitchFamily="34" charset="0"/>
              </a:rPr>
              <a:t>Vicitimized</a:t>
            </a:r>
            <a:endParaRPr lang="en-US" b="1" dirty="0" smtClean="0">
              <a:solidFill>
                <a:srgbClr val="FFFFFF"/>
              </a:solidFill>
              <a:latin typeface="Arial Narrow" pitchFamily="34" charset="0"/>
            </a:endParaRPr>
          </a:p>
        </p:txBody>
      </p:sp>
      <p:sp>
        <p:nvSpPr>
          <p:cNvPr id="14" name="Bent Arrow 13"/>
          <p:cNvSpPr/>
          <p:nvPr/>
        </p:nvSpPr>
        <p:spPr>
          <a:xfrm rot="16200000" flipV="1">
            <a:off x="6138069" y="2569369"/>
            <a:ext cx="366713" cy="993775"/>
          </a:xfrm>
          <a:prstGeom prst="bentArrow">
            <a:avLst>
              <a:gd name="adj1" fmla="val 35423"/>
              <a:gd name="adj2" fmla="val 31712"/>
              <a:gd name="adj3" fmla="val 27317"/>
              <a:gd name="adj4" fmla="val 8912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1341445" name="TextBox 7"/>
          <p:cNvSpPr txBox="1">
            <a:spLocks noChangeArrowheads="1"/>
          </p:cNvSpPr>
          <p:nvPr/>
        </p:nvSpPr>
        <p:spPr bwMode="auto">
          <a:xfrm>
            <a:off x="752475" y="406400"/>
            <a:ext cx="7072313" cy="1077218"/>
          </a:xfrm>
          <a:prstGeom prst="rect">
            <a:avLst/>
          </a:prstGeom>
          <a:noFill/>
          <a:ln w="9525">
            <a:noFill/>
            <a:miter lim="800000"/>
            <a:headEnd/>
            <a:tailEnd/>
          </a:ln>
        </p:spPr>
        <p:txBody>
          <a:bodyPr>
            <a:spAutoFit/>
          </a:bodyPr>
          <a:lstStyle/>
          <a:p>
            <a:r>
              <a:rPr lang="en-US" sz="3200" b="1" dirty="0" smtClean="0">
                <a:solidFill>
                  <a:srgbClr val="64CDFC"/>
                </a:solidFill>
                <a:latin typeface="Arial Narrow" pitchFamily="34" charset="0"/>
              </a:rPr>
              <a:t>TRANSMISSION </a:t>
            </a:r>
          </a:p>
          <a:p>
            <a:r>
              <a:rPr lang="en-US" sz="3200" b="1" dirty="0" smtClean="0">
                <a:solidFill>
                  <a:srgbClr val="64CDFC"/>
                </a:solidFill>
                <a:latin typeface="Arial Narrow" pitchFamily="34" charset="0"/>
              </a:rPr>
              <a:t>Exposure</a:t>
            </a:r>
            <a:endParaRPr lang="en-US" sz="3200" b="1" dirty="0">
              <a:solidFill>
                <a:srgbClr val="64CDFC"/>
              </a:solidFill>
              <a:latin typeface="Arial Narrow" pitchFamily="34" charset="0"/>
            </a:endParaRPr>
          </a:p>
        </p:txBody>
      </p:sp>
      <p:pic>
        <p:nvPicPr>
          <p:cNvPr id="134144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extLst>
      <p:ext uri="{BB962C8B-B14F-4D97-AF65-F5344CB8AC3E}">
        <p14:creationId xmlns:p14="http://schemas.microsoft.com/office/powerpoint/2010/main" val="3590646546"/>
      </p:ext>
    </p:extLst>
  </p:cSld>
  <p:clrMapOvr>
    <a:masterClrMapping/>
  </p:clrMapOvr>
  <p:transition spd="slow" advClick="0"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5537" name="Picture 5" descr="Untitled.png"/>
          <p:cNvPicPr>
            <a:picLocks noChangeAspect="1"/>
          </p:cNvPicPr>
          <p:nvPr/>
        </p:nvPicPr>
        <p:blipFill>
          <a:blip r:embed="rId3" cstate="print"/>
          <a:srcRect/>
          <a:stretch>
            <a:fillRect/>
          </a:stretch>
        </p:blipFill>
        <p:spPr bwMode="auto">
          <a:xfrm>
            <a:off x="4799013" y="1543050"/>
            <a:ext cx="3479800" cy="3425825"/>
          </a:xfrm>
          <a:prstGeom prst="rect">
            <a:avLst/>
          </a:prstGeom>
          <a:noFill/>
          <a:ln w="9525">
            <a:noFill/>
            <a:miter lim="800000"/>
            <a:headEnd/>
            <a:tailEnd/>
          </a:ln>
        </p:spPr>
      </p:pic>
      <p:sp>
        <p:nvSpPr>
          <p:cNvPr id="4" name="Right Arrow 3"/>
          <p:cNvSpPr/>
          <p:nvPr/>
        </p:nvSpPr>
        <p:spPr>
          <a:xfrm>
            <a:off x="3722688" y="3051175"/>
            <a:ext cx="1233487" cy="246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345539" name="TextBox 6"/>
          <p:cNvSpPr txBox="1">
            <a:spLocks noChangeArrowheads="1"/>
          </p:cNvSpPr>
          <p:nvPr/>
        </p:nvSpPr>
        <p:spPr bwMode="auto">
          <a:xfrm>
            <a:off x="1727498" y="2622550"/>
            <a:ext cx="1547218" cy="1200329"/>
          </a:xfrm>
          <a:prstGeom prst="rect">
            <a:avLst/>
          </a:prstGeom>
          <a:noFill/>
          <a:ln w="9525">
            <a:noFill/>
            <a:miter lim="800000"/>
            <a:headEnd/>
            <a:tailEnd/>
          </a:ln>
        </p:spPr>
        <p:txBody>
          <a:bodyPr wrap="none">
            <a:spAutoFit/>
          </a:bodyPr>
          <a:lstStyle/>
          <a:p>
            <a:pPr algn="ctr"/>
            <a:r>
              <a:rPr lang="en-US" sz="2400" b="1" dirty="0">
                <a:solidFill>
                  <a:srgbClr val="FFC000"/>
                </a:solidFill>
                <a:latin typeface="Arial Narrow" pitchFamily="34" charset="0"/>
              </a:rPr>
              <a:t>VIOLENCE</a:t>
            </a:r>
            <a:r>
              <a:rPr lang="en-US" sz="2400" b="1" dirty="0">
                <a:solidFill>
                  <a:srgbClr val="BBE0E3"/>
                </a:solidFill>
                <a:latin typeface="Arial Narrow" pitchFamily="34" charset="0"/>
              </a:rPr>
              <a:t> </a:t>
            </a:r>
          </a:p>
          <a:p>
            <a:pPr algn="ctr"/>
            <a:r>
              <a:rPr lang="en-US" sz="2400" b="1" dirty="0" smtClean="0">
                <a:solidFill>
                  <a:srgbClr val="F5FBA3"/>
                </a:solidFill>
                <a:latin typeface="Arial Narrow" pitchFamily="34" charset="0"/>
              </a:rPr>
              <a:t>Observing</a:t>
            </a:r>
            <a:endParaRPr lang="en-US" sz="2400" b="1" dirty="0">
              <a:solidFill>
                <a:srgbClr val="F5FBA3"/>
              </a:solidFill>
              <a:latin typeface="Arial Narrow" pitchFamily="34" charset="0"/>
            </a:endParaRPr>
          </a:p>
          <a:p>
            <a:pPr algn="ctr"/>
            <a:r>
              <a:rPr lang="en-US" sz="2400" b="1" dirty="0" smtClean="0">
                <a:solidFill>
                  <a:srgbClr val="F5FBA3"/>
                </a:solidFill>
                <a:latin typeface="Arial Narrow" pitchFamily="34" charset="0"/>
              </a:rPr>
              <a:t>Victimized</a:t>
            </a:r>
          </a:p>
        </p:txBody>
      </p:sp>
      <p:sp>
        <p:nvSpPr>
          <p:cNvPr id="14" name="Bent Arrow 13"/>
          <p:cNvSpPr/>
          <p:nvPr/>
        </p:nvSpPr>
        <p:spPr>
          <a:xfrm rot="16200000" flipV="1">
            <a:off x="6138069" y="2569369"/>
            <a:ext cx="366713" cy="993775"/>
          </a:xfrm>
          <a:prstGeom prst="bentArrow">
            <a:avLst>
              <a:gd name="adj1" fmla="val 35423"/>
              <a:gd name="adj2" fmla="val 31712"/>
              <a:gd name="adj3" fmla="val 27317"/>
              <a:gd name="adj4" fmla="val 8912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1345541" name="TextBox 1"/>
          <p:cNvSpPr txBox="1">
            <a:spLocks noChangeArrowheads="1"/>
          </p:cNvSpPr>
          <p:nvPr/>
        </p:nvSpPr>
        <p:spPr bwMode="auto">
          <a:xfrm>
            <a:off x="5243513" y="5291138"/>
            <a:ext cx="2373312" cy="400050"/>
          </a:xfrm>
          <a:prstGeom prst="rect">
            <a:avLst/>
          </a:prstGeom>
          <a:noFill/>
          <a:ln w="9525">
            <a:noFill/>
            <a:miter lim="800000"/>
            <a:headEnd/>
            <a:tailEnd/>
          </a:ln>
        </p:spPr>
        <p:txBody>
          <a:bodyPr wrap="none">
            <a:spAutoFit/>
          </a:bodyPr>
          <a:lstStyle/>
          <a:p>
            <a:r>
              <a:rPr lang="en-US" sz="2000" b="1">
                <a:solidFill>
                  <a:srgbClr val="FFC000"/>
                </a:solidFill>
                <a:latin typeface="Arial Narrow" pitchFamily="34" charset="0"/>
              </a:rPr>
              <a:t>BRAIN PROCESSING </a:t>
            </a:r>
          </a:p>
        </p:txBody>
      </p:sp>
      <p:sp>
        <p:nvSpPr>
          <p:cNvPr id="1345542" name="TextBox 7"/>
          <p:cNvSpPr txBox="1">
            <a:spLocks noChangeArrowheads="1"/>
          </p:cNvSpPr>
          <p:nvPr/>
        </p:nvSpPr>
        <p:spPr bwMode="auto">
          <a:xfrm>
            <a:off x="639763" y="536575"/>
            <a:ext cx="7072312" cy="584200"/>
          </a:xfrm>
          <a:prstGeom prst="rect">
            <a:avLst/>
          </a:prstGeom>
          <a:noFill/>
          <a:ln w="9525">
            <a:noFill/>
            <a:miter lim="800000"/>
            <a:headEnd/>
            <a:tailEnd/>
          </a:ln>
        </p:spPr>
        <p:txBody>
          <a:bodyPr>
            <a:spAutoFit/>
          </a:bodyPr>
          <a:lstStyle/>
          <a:p>
            <a:r>
              <a:rPr lang="en-US" sz="3200" b="1" dirty="0" smtClean="0">
                <a:solidFill>
                  <a:srgbClr val="64CDFC"/>
                </a:solidFill>
                <a:latin typeface="Arial Narrow" pitchFamily="34" charset="0"/>
              </a:rPr>
              <a:t>TRANSMISSION </a:t>
            </a:r>
            <a:endParaRPr lang="en-US" sz="3200" b="1" dirty="0">
              <a:solidFill>
                <a:srgbClr val="64CDFC"/>
              </a:solidFill>
              <a:latin typeface="Arial Narrow" pitchFamily="34" charset="0"/>
            </a:endParaRPr>
          </a:p>
        </p:txBody>
      </p:sp>
      <p:pic>
        <p:nvPicPr>
          <p:cNvPr id="1345543"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
        <p:nvSpPr>
          <p:cNvPr id="1345544" name="TextBox 1"/>
          <p:cNvSpPr txBox="1">
            <a:spLocks noChangeArrowheads="1"/>
          </p:cNvSpPr>
          <p:nvPr/>
        </p:nvSpPr>
        <p:spPr bwMode="auto">
          <a:xfrm>
            <a:off x="5780088" y="2025650"/>
            <a:ext cx="877887" cy="368300"/>
          </a:xfrm>
          <a:prstGeom prst="rect">
            <a:avLst/>
          </a:prstGeom>
          <a:solidFill>
            <a:srgbClr val="0070C0"/>
          </a:solidFill>
          <a:ln w="9525">
            <a:noFill/>
            <a:miter lim="800000"/>
            <a:headEnd/>
            <a:tailEnd/>
          </a:ln>
        </p:spPr>
        <p:txBody>
          <a:bodyPr wrap="none">
            <a:spAutoFit/>
          </a:bodyPr>
          <a:lstStyle/>
          <a:p>
            <a:r>
              <a:rPr lang="en-US" dirty="0">
                <a:solidFill>
                  <a:srgbClr val="FFFFFF"/>
                </a:solidFill>
                <a:latin typeface="Arial Narrow" pitchFamily="34" charset="0"/>
              </a:rPr>
              <a:t>Cortical</a:t>
            </a:r>
            <a:r>
              <a:rPr lang="en-US" dirty="0">
                <a:solidFill>
                  <a:srgbClr val="000000"/>
                </a:solidFill>
                <a:latin typeface="Arial Narrow" pitchFamily="34" charset="0"/>
              </a:rPr>
              <a:t> </a:t>
            </a:r>
          </a:p>
        </p:txBody>
      </p:sp>
      <p:sp>
        <p:nvSpPr>
          <p:cNvPr id="1345545" name="TextBox 10"/>
          <p:cNvSpPr txBox="1">
            <a:spLocks noChangeArrowheads="1"/>
          </p:cNvSpPr>
          <p:nvPr/>
        </p:nvSpPr>
        <p:spPr bwMode="auto">
          <a:xfrm>
            <a:off x="6122987" y="2562225"/>
            <a:ext cx="1296987" cy="369332"/>
          </a:xfrm>
          <a:prstGeom prst="rect">
            <a:avLst/>
          </a:prstGeom>
          <a:solidFill>
            <a:srgbClr val="DAF3FE"/>
          </a:solidFill>
          <a:ln w="9525">
            <a:noFill/>
            <a:miter lim="800000"/>
            <a:headEnd/>
            <a:tailEnd/>
          </a:ln>
        </p:spPr>
        <p:txBody>
          <a:bodyPr wrap="square">
            <a:spAutoFit/>
          </a:bodyPr>
          <a:lstStyle/>
          <a:p>
            <a:r>
              <a:rPr lang="en-US" dirty="0">
                <a:solidFill>
                  <a:srgbClr val="000000"/>
                </a:solidFill>
                <a:latin typeface="Arial Narrow" pitchFamily="34" charset="0"/>
              </a:rPr>
              <a:t>Dopamine </a:t>
            </a:r>
          </a:p>
        </p:txBody>
      </p:sp>
      <p:sp>
        <p:nvSpPr>
          <p:cNvPr id="1345547" name="TextBox 12"/>
          <p:cNvSpPr txBox="1">
            <a:spLocks noChangeArrowheads="1"/>
          </p:cNvSpPr>
          <p:nvPr/>
        </p:nvSpPr>
        <p:spPr bwMode="auto">
          <a:xfrm>
            <a:off x="6200775" y="1600200"/>
            <a:ext cx="1381125" cy="369332"/>
          </a:xfrm>
          <a:prstGeom prst="rect">
            <a:avLst/>
          </a:prstGeom>
          <a:solidFill>
            <a:srgbClr val="88D8FC"/>
          </a:solidFill>
          <a:ln w="9525">
            <a:noFill/>
            <a:miter lim="800000"/>
            <a:headEnd/>
            <a:tailEnd/>
          </a:ln>
        </p:spPr>
        <p:txBody>
          <a:bodyPr wrap="square">
            <a:spAutoFit/>
          </a:bodyPr>
          <a:lstStyle/>
          <a:p>
            <a:r>
              <a:rPr lang="en-US">
                <a:solidFill>
                  <a:srgbClr val="000000"/>
                </a:solidFill>
                <a:latin typeface="Arial Narrow" pitchFamily="34" charset="0"/>
              </a:rPr>
              <a:t>Pain centers </a:t>
            </a:r>
            <a:endParaRPr lang="en-US">
              <a:solidFill>
                <a:srgbClr val="000000"/>
              </a:solidFill>
            </a:endParaRPr>
          </a:p>
        </p:txBody>
      </p:sp>
    </p:spTree>
    <p:extLst>
      <p:ext uri="{BB962C8B-B14F-4D97-AF65-F5344CB8AC3E}">
        <p14:creationId xmlns:p14="http://schemas.microsoft.com/office/powerpoint/2010/main" val="60315277"/>
      </p:ext>
    </p:extLst>
  </p:cSld>
  <p:clrMapOvr>
    <a:masterClrMapping/>
  </p:clrMapOvr>
  <p:transition spd="slow" advClick="0"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5537" name="Picture 5" descr="Untitled.png"/>
          <p:cNvPicPr>
            <a:picLocks noChangeAspect="1"/>
          </p:cNvPicPr>
          <p:nvPr/>
        </p:nvPicPr>
        <p:blipFill>
          <a:blip r:embed="rId3" cstate="print"/>
          <a:srcRect/>
          <a:stretch>
            <a:fillRect/>
          </a:stretch>
        </p:blipFill>
        <p:spPr bwMode="auto">
          <a:xfrm>
            <a:off x="4799013" y="1543050"/>
            <a:ext cx="3479800" cy="3425825"/>
          </a:xfrm>
          <a:prstGeom prst="rect">
            <a:avLst/>
          </a:prstGeom>
          <a:noFill/>
          <a:ln w="9525">
            <a:noFill/>
            <a:miter lim="800000"/>
            <a:headEnd/>
            <a:tailEnd/>
          </a:ln>
        </p:spPr>
      </p:pic>
      <p:sp>
        <p:nvSpPr>
          <p:cNvPr id="4" name="Right Arrow 3"/>
          <p:cNvSpPr/>
          <p:nvPr/>
        </p:nvSpPr>
        <p:spPr>
          <a:xfrm>
            <a:off x="3722688" y="3051175"/>
            <a:ext cx="1233487" cy="2460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345539" name="TextBox 6"/>
          <p:cNvSpPr txBox="1">
            <a:spLocks noChangeArrowheads="1"/>
          </p:cNvSpPr>
          <p:nvPr/>
        </p:nvSpPr>
        <p:spPr bwMode="auto">
          <a:xfrm>
            <a:off x="1727498" y="2622550"/>
            <a:ext cx="1547218" cy="1446550"/>
          </a:xfrm>
          <a:prstGeom prst="rect">
            <a:avLst/>
          </a:prstGeom>
          <a:noFill/>
          <a:ln w="9525">
            <a:noFill/>
            <a:miter lim="800000"/>
            <a:headEnd/>
            <a:tailEnd/>
          </a:ln>
        </p:spPr>
        <p:txBody>
          <a:bodyPr wrap="none">
            <a:spAutoFit/>
          </a:bodyPr>
          <a:lstStyle/>
          <a:p>
            <a:pPr algn="ctr"/>
            <a:r>
              <a:rPr lang="en-US" sz="2400" b="1" dirty="0">
                <a:solidFill>
                  <a:srgbClr val="FFC000"/>
                </a:solidFill>
                <a:latin typeface="Arial Narrow" pitchFamily="34" charset="0"/>
              </a:rPr>
              <a:t>VIOLENCE</a:t>
            </a:r>
            <a:r>
              <a:rPr lang="en-US" sz="2400" b="1" dirty="0">
                <a:solidFill>
                  <a:srgbClr val="BBE0E3"/>
                </a:solidFill>
                <a:latin typeface="Arial Narrow" pitchFamily="34" charset="0"/>
              </a:rPr>
              <a:t> </a:t>
            </a:r>
          </a:p>
          <a:p>
            <a:pPr algn="ctr"/>
            <a:r>
              <a:rPr lang="en-US" b="1" dirty="0" smtClean="0">
                <a:solidFill>
                  <a:srgbClr val="FFFFFF"/>
                </a:solidFill>
                <a:latin typeface="Arial Narrow" pitchFamily="34" charset="0"/>
              </a:rPr>
              <a:t>Observing</a:t>
            </a:r>
            <a:endParaRPr lang="en-US" b="1" dirty="0">
              <a:solidFill>
                <a:srgbClr val="FFFFFF"/>
              </a:solidFill>
              <a:latin typeface="Arial Narrow" pitchFamily="34" charset="0"/>
            </a:endParaRPr>
          </a:p>
          <a:p>
            <a:pPr algn="ctr"/>
            <a:r>
              <a:rPr lang="en-US" b="1" dirty="0" err="1" smtClean="0">
                <a:solidFill>
                  <a:srgbClr val="FFFFFF"/>
                </a:solidFill>
                <a:latin typeface="Arial Narrow" pitchFamily="34" charset="0"/>
              </a:rPr>
              <a:t>Vicitimized</a:t>
            </a:r>
            <a:endParaRPr lang="en-US" b="1" dirty="0" smtClean="0">
              <a:solidFill>
                <a:srgbClr val="FFFFFF"/>
              </a:solidFill>
              <a:latin typeface="Arial Narrow" pitchFamily="34" charset="0"/>
            </a:endParaRPr>
          </a:p>
          <a:p>
            <a:pPr algn="ctr"/>
            <a:r>
              <a:rPr lang="en-US" sz="2800" b="1" dirty="0" smtClean="0">
                <a:solidFill>
                  <a:srgbClr val="FFC000"/>
                </a:solidFill>
                <a:latin typeface="Franklin Gothic Heavy" pitchFamily="34" charset="0"/>
              </a:rPr>
              <a:t>Trauma</a:t>
            </a:r>
            <a:endParaRPr lang="en-US" sz="2800" b="1" dirty="0">
              <a:solidFill>
                <a:srgbClr val="FFC000"/>
              </a:solidFill>
              <a:latin typeface="Franklin Gothic Heavy" pitchFamily="34" charset="0"/>
            </a:endParaRPr>
          </a:p>
        </p:txBody>
      </p:sp>
      <p:sp>
        <p:nvSpPr>
          <p:cNvPr id="14" name="Bent Arrow 13"/>
          <p:cNvSpPr/>
          <p:nvPr/>
        </p:nvSpPr>
        <p:spPr>
          <a:xfrm rot="16200000" flipV="1">
            <a:off x="6138069" y="2569369"/>
            <a:ext cx="366713" cy="993775"/>
          </a:xfrm>
          <a:prstGeom prst="bentArrow">
            <a:avLst>
              <a:gd name="adj1" fmla="val 35423"/>
              <a:gd name="adj2" fmla="val 31712"/>
              <a:gd name="adj3" fmla="val 27317"/>
              <a:gd name="adj4" fmla="val 8912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00"/>
              </a:solidFill>
            </a:endParaRPr>
          </a:p>
        </p:txBody>
      </p:sp>
      <p:sp>
        <p:nvSpPr>
          <p:cNvPr id="1345541" name="TextBox 1"/>
          <p:cNvSpPr txBox="1">
            <a:spLocks noChangeArrowheads="1"/>
          </p:cNvSpPr>
          <p:nvPr/>
        </p:nvSpPr>
        <p:spPr bwMode="auto">
          <a:xfrm>
            <a:off x="5243513" y="5291138"/>
            <a:ext cx="2373312" cy="400050"/>
          </a:xfrm>
          <a:prstGeom prst="rect">
            <a:avLst/>
          </a:prstGeom>
          <a:noFill/>
          <a:ln w="9525">
            <a:noFill/>
            <a:miter lim="800000"/>
            <a:headEnd/>
            <a:tailEnd/>
          </a:ln>
        </p:spPr>
        <p:txBody>
          <a:bodyPr wrap="none">
            <a:spAutoFit/>
          </a:bodyPr>
          <a:lstStyle/>
          <a:p>
            <a:r>
              <a:rPr lang="en-US" sz="2000" b="1">
                <a:solidFill>
                  <a:srgbClr val="FFC000"/>
                </a:solidFill>
                <a:latin typeface="Arial Narrow" pitchFamily="34" charset="0"/>
              </a:rPr>
              <a:t>BRAIN PROCESSING </a:t>
            </a:r>
          </a:p>
        </p:txBody>
      </p:sp>
      <p:sp>
        <p:nvSpPr>
          <p:cNvPr id="1345542" name="TextBox 7"/>
          <p:cNvSpPr txBox="1">
            <a:spLocks noChangeArrowheads="1"/>
          </p:cNvSpPr>
          <p:nvPr/>
        </p:nvSpPr>
        <p:spPr bwMode="auto">
          <a:xfrm>
            <a:off x="639763" y="536575"/>
            <a:ext cx="7072312" cy="584200"/>
          </a:xfrm>
          <a:prstGeom prst="rect">
            <a:avLst/>
          </a:prstGeom>
          <a:noFill/>
          <a:ln w="9525">
            <a:noFill/>
            <a:miter lim="800000"/>
            <a:headEnd/>
            <a:tailEnd/>
          </a:ln>
        </p:spPr>
        <p:txBody>
          <a:bodyPr>
            <a:spAutoFit/>
          </a:bodyPr>
          <a:lstStyle/>
          <a:p>
            <a:r>
              <a:rPr lang="en-US" sz="3200" b="1" dirty="0" smtClean="0">
                <a:solidFill>
                  <a:srgbClr val="64CDFC"/>
                </a:solidFill>
                <a:latin typeface="Arial Narrow" pitchFamily="34" charset="0"/>
              </a:rPr>
              <a:t>TRANSMISSION </a:t>
            </a:r>
            <a:endParaRPr lang="en-US" sz="3200" b="1" dirty="0">
              <a:solidFill>
                <a:srgbClr val="64CDFC"/>
              </a:solidFill>
              <a:latin typeface="Arial Narrow" pitchFamily="34" charset="0"/>
            </a:endParaRPr>
          </a:p>
        </p:txBody>
      </p:sp>
      <p:pic>
        <p:nvPicPr>
          <p:cNvPr id="1345543"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
        <p:nvSpPr>
          <p:cNvPr id="1345544" name="TextBox 1"/>
          <p:cNvSpPr txBox="1">
            <a:spLocks noChangeArrowheads="1"/>
          </p:cNvSpPr>
          <p:nvPr/>
        </p:nvSpPr>
        <p:spPr bwMode="auto">
          <a:xfrm>
            <a:off x="6180138" y="1997075"/>
            <a:ext cx="877887" cy="368300"/>
          </a:xfrm>
          <a:prstGeom prst="rect">
            <a:avLst/>
          </a:prstGeom>
          <a:solidFill>
            <a:srgbClr val="0070C0"/>
          </a:solidFill>
          <a:ln w="9525">
            <a:noFill/>
            <a:miter lim="800000"/>
            <a:headEnd/>
            <a:tailEnd/>
          </a:ln>
        </p:spPr>
        <p:txBody>
          <a:bodyPr wrap="none">
            <a:spAutoFit/>
          </a:bodyPr>
          <a:lstStyle/>
          <a:p>
            <a:r>
              <a:rPr lang="en-US">
                <a:solidFill>
                  <a:srgbClr val="FFFFFF"/>
                </a:solidFill>
                <a:latin typeface="Arial Narrow" pitchFamily="34" charset="0"/>
              </a:rPr>
              <a:t>Cortical</a:t>
            </a:r>
            <a:r>
              <a:rPr lang="en-US">
                <a:solidFill>
                  <a:srgbClr val="000000"/>
                </a:solidFill>
                <a:latin typeface="Arial Narrow" pitchFamily="34" charset="0"/>
              </a:rPr>
              <a:t> </a:t>
            </a:r>
          </a:p>
        </p:txBody>
      </p:sp>
      <p:sp>
        <p:nvSpPr>
          <p:cNvPr id="1345545" name="TextBox 10"/>
          <p:cNvSpPr txBox="1">
            <a:spLocks noChangeArrowheads="1"/>
          </p:cNvSpPr>
          <p:nvPr/>
        </p:nvSpPr>
        <p:spPr bwMode="auto">
          <a:xfrm>
            <a:off x="6122988" y="2698750"/>
            <a:ext cx="1143000" cy="368300"/>
          </a:xfrm>
          <a:prstGeom prst="rect">
            <a:avLst/>
          </a:prstGeom>
          <a:solidFill>
            <a:srgbClr val="DAF3FE"/>
          </a:solidFill>
          <a:ln w="9525">
            <a:noFill/>
            <a:miter lim="800000"/>
            <a:headEnd/>
            <a:tailEnd/>
          </a:ln>
        </p:spPr>
        <p:txBody>
          <a:bodyPr wrap="none">
            <a:spAutoFit/>
          </a:bodyPr>
          <a:lstStyle/>
          <a:p>
            <a:r>
              <a:rPr lang="en-US">
                <a:solidFill>
                  <a:srgbClr val="000000"/>
                </a:solidFill>
                <a:latin typeface="Arial Narrow" pitchFamily="34" charset="0"/>
              </a:rPr>
              <a:t>Dopamine </a:t>
            </a:r>
          </a:p>
        </p:txBody>
      </p:sp>
      <p:sp>
        <p:nvSpPr>
          <p:cNvPr id="1345546" name="TextBox 11"/>
          <p:cNvSpPr txBox="1">
            <a:spLocks noChangeArrowheads="1"/>
          </p:cNvSpPr>
          <p:nvPr/>
        </p:nvSpPr>
        <p:spPr bwMode="auto">
          <a:xfrm>
            <a:off x="6581774" y="3084510"/>
            <a:ext cx="1123951" cy="369332"/>
          </a:xfrm>
          <a:prstGeom prst="rect">
            <a:avLst/>
          </a:prstGeom>
          <a:solidFill>
            <a:srgbClr val="FFC000"/>
          </a:solidFill>
          <a:ln w="9525">
            <a:noFill/>
            <a:miter lim="800000"/>
            <a:headEnd/>
            <a:tailEnd/>
          </a:ln>
        </p:spPr>
        <p:txBody>
          <a:bodyPr wrap="square">
            <a:spAutoFit/>
          </a:bodyPr>
          <a:lstStyle/>
          <a:p>
            <a:r>
              <a:rPr lang="en-US" dirty="0">
                <a:solidFill>
                  <a:srgbClr val="000000"/>
                </a:solidFill>
                <a:latin typeface="Arial Narrow" pitchFamily="34" charset="0"/>
              </a:rPr>
              <a:t>Limbic </a:t>
            </a:r>
          </a:p>
        </p:txBody>
      </p:sp>
      <p:sp>
        <p:nvSpPr>
          <p:cNvPr id="1345547" name="TextBox 12"/>
          <p:cNvSpPr txBox="1">
            <a:spLocks noChangeArrowheads="1"/>
          </p:cNvSpPr>
          <p:nvPr/>
        </p:nvSpPr>
        <p:spPr bwMode="auto">
          <a:xfrm>
            <a:off x="6321425" y="1684338"/>
            <a:ext cx="1292225" cy="368300"/>
          </a:xfrm>
          <a:prstGeom prst="rect">
            <a:avLst/>
          </a:prstGeom>
          <a:solidFill>
            <a:srgbClr val="88D8FC"/>
          </a:solidFill>
          <a:ln w="9525">
            <a:noFill/>
            <a:miter lim="800000"/>
            <a:headEnd/>
            <a:tailEnd/>
          </a:ln>
        </p:spPr>
        <p:txBody>
          <a:bodyPr wrap="none">
            <a:spAutoFit/>
          </a:bodyPr>
          <a:lstStyle/>
          <a:p>
            <a:r>
              <a:rPr lang="en-US">
                <a:solidFill>
                  <a:srgbClr val="000000"/>
                </a:solidFill>
                <a:latin typeface="Arial Narrow" pitchFamily="34" charset="0"/>
              </a:rPr>
              <a:t>Pain centers </a:t>
            </a:r>
            <a:endParaRPr lang="en-US">
              <a:solidFill>
                <a:srgbClr val="000000"/>
              </a:solidFill>
            </a:endParaRPr>
          </a:p>
        </p:txBody>
      </p:sp>
    </p:spTree>
    <p:extLst>
      <p:ext uri="{BB962C8B-B14F-4D97-AF65-F5344CB8AC3E}">
        <p14:creationId xmlns:p14="http://schemas.microsoft.com/office/powerpoint/2010/main" val="60315277"/>
      </p:ext>
    </p:extLst>
  </p:cSld>
  <p:clrMapOvr>
    <a:masterClrMapping/>
  </p:clrMapOvr>
  <p:transition spd="slow"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 </a:t>
            </a:r>
          </a:p>
          <a:p>
            <a:pPr algn="l"/>
            <a:r>
              <a:rPr lang="en-US" sz="2800" dirty="0" smtClean="0">
                <a:solidFill>
                  <a:schemeClr val="bg1"/>
                </a:solidFill>
              </a:rPr>
              <a:t>2. Problems can be stuck - </a:t>
            </a:r>
            <a:r>
              <a:rPr lang="en-US" sz="2800" i="1" dirty="0" smtClean="0">
                <a:solidFill>
                  <a:srgbClr val="F5FBA3"/>
                </a:solidFill>
              </a:rPr>
              <a:t>wrong diagnosis</a:t>
            </a:r>
            <a:endParaRPr lang="en-US" i="1" dirty="0" smtClean="0">
              <a:solidFill>
                <a:srgbClr val="F5FBA3"/>
              </a:solidFill>
            </a:endParaRPr>
          </a:p>
          <a:p>
            <a:pPr algn="l"/>
            <a:endParaRPr lang="en-US" sz="3600" dirty="0">
              <a:solidFill>
                <a:srgbClr val="F5FBA3"/>
              </a:solidFill>
            </a:endParaRPr>
          </a:p>
        </p:txBody>
      </p:sp>
    </p:spTree>
  </p:cSld>
  <p:clrMapOvr>
    <a:masterClrMapping/>
  </p:clrMapOvr>
  <p:transition spd="med" advClick="0"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9633" name="Picture 2" descr="Fenger4"/>
          <p:cNvPicPr>
            <a:picLocks noChangeAspect="1" noChangeArrowheads="1"/>
          </p:cNvPicPr>
          <p:nvPr/>
        </p:nvPicPr>
        <p:blipFill>
          <a:blip r:embed="rId3" cstate="print"/>
          <a:srcRect/>
          <a:stretch>
            <a:fillRect/>
          </a:stretch>
        </p:blipFill>
        <p:spPr bwMode="auto">
          <a:xfrm>
            <a:off x="0" y="-146050"/>
            <a:ext cx="9982200" cy="7004050"/>
          </a:xfrm>
          <a:prstGeom prst="rect">
            <a:avLst/>
          </a:prstGeom>
          <a:noFill/>
          <a:ln w="9525">
            <a:noFill/>
            <a:miter lim="800000"/>
            <a:headEnd/>
            <a:tailEnd/>
          </a:ln>
        </p:spPr>
      </p:pic>
    </p:spTree>
    <p:extLst>
      <p:ext uri="{BB962C8B-B14F-4D97-AF65-F5344CB8AC3E}">
        <p14:creationId xmlns:p14="http://schemas.microsoft.com/office/powerpoint/2010/main" val="2863327321"/>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8D8FC"/>
                </a:solidFill>
              </a:rPr>
              <a:t>Trauma</a:t>
            </a:r>
            <a:endParaRPr lang="en-US" dirty="0">
              <a:solidFill>
                <a:srgbClr val="88D8FC"/>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Acceleration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8D8FC"/>
                </a:solidFill>
              </a:rPr>
              <a:t>Trauma</a:t>
            </a:r>
            <a:endParaRPr lang="en-US" dirty="0">
              <a:solidFill>
                <a:srgbClr val="88D8FC"/>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Acceleration</a:t>
            </a:r>
          </a:p>
          <a:p>
            <a:pPr>
              <a:buNone/>
            </a:pPr>
            <a:r>
              <a:rPr lang="en-US" dirty="0" smtClean="0">
                <a:solidFill>
                  <a:schemeClr val="bg1"/>
                </a:solidFill>
              </a:rPr>
              <a:t>       </a:t>
            </a:r>
            <a:r>
              <a:rPr lang="en-US" dirty="0" err="1" smtClean="0">
                <a:solidFill>
                  <a:schemeClr val="bg1"/>
                </a:solidFill>
              </a:rPr>
              <a:t>hypervigilance</a:t>
            </a:r>
            <a:endParaRPr lang="en-US" dirty="0" smtClean="0">
              <a:solidFill>
                <a:schemeClr val="bg1"/>
              </a:solidFill>
            </a:endParaRPr>
          </a:p>
          <a:p>
            <a:pPr>
              <a:buNone/>
            </a:pPr>
            <a:r>
              <a:rPr lang="en-US" dirty="0" smtClean="0">
                <a:solidFill>
                  <a:schemeClr val="bg1"/>
                </a:solidFill>
              </a:rPr>
              <a:t>       </a:t>
            </a:r>
            <a:r>
              <a:rPr lang="en-US" dirty="0" err="1" smtClean="0">
                <a:solidFill>
                  <a:schemeClr val="bg1"/>
                </a:solidFill>
              </a:rPr>
              <a:t>hyperarousal</a:t>
            </a:r>
            <a:endParaRPr lang="en-US" dirty="0" smtClean="0">
              <a:solidFill>
                <a:schemeClr val="bg1"/>
              </a:solidFill>
            </a:endParaRPr>
          </a:p>
          <a:p>
            <a:pPr>
              <a:buNone/>
            </a:pPr>
            <a:r>
              <a:rPr lang="en-US" dirty="0" smtClean="0">
                <a:solidFill>
                  <a:schemeClr val="bg1"/>
                </a:solidFill>
              </a:rPr>
              <a:t>       other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8D8FC"/>
                </a:solidFill>
              </a:rPr>
              <a:t>Trauma</a:t>
            </a:r>
            <a:endParaRPr lang="en-US" dirty="0">
              <a:solidFill>
                <a:srgbClr val="88D8FC"/>
              </a:solidFill>
            </a:endParaRPr>
          </a:p>
        </p:txBody>
      </p:sp>
      <p:sp>
        <p:nvSpPr>
          <p:cNvPr id="3" name="Content Placeholder 2"/>
          <p:cNvSpPr>
            <a:spLocks noGrp="1"/>
          </p:cNvSpPr>
          <p:nvPr>
            <p:ph idx="1"/>
          </p:nvPr>
        </p:nvSpPr>
        <p:spPr/>
        <p:txBody>
          <a:bodyPr/>
          <a:lstStyle/>
          <a:p>
            <a:pPr>
              <a:buNone/>
            </a:pPr>
            <a:r>
              <a:rPr lang="en-US" dirty="0" smtClean="0">
                <a:solidFill>
                  <a:schemeClr val="bg1"/>
                </a:solidFill>
              </a:rPr>
              <a:t>Acceleration</a:t>
            </a:r>
          </a:p>
          <a:p>
            <a:pPr>
              <a:buNone/>
            </a:pPr>
            <a:r>
              <a:rPr lang="en-US" dirty="0" smtClean="0">
                <a:solidFill>
                  <a:schemeClr val="bg1"/>
                </a:solidFill>
              </a:rPr>
              <a:t>Other awful health effects </a:t>
            </a:r>
            <a:endParaRPr lang="en-US"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478972"/>
            <a:ext cx="8229600" cy="5081134"/>
          </a:xfrm>
        </p:spPr>
        <p:txBody>
          <a:bodyPr/>
          <a:lstStyle/>
          <a:p>
            <a:pPr marL="0" indent="0">
              <a:buNone/>
            </a:pPr>
            <a:r>
              <a:rPr lang="en-US" i="1" dirty="0" smtClean="0">
                <a:solidFill>
                  <a:srgbClr val="F5FBA3"/>
                </a:solidFill>
              </a:rPr>
              <a:t>Exposure</a:t>
            </a:r>
            <a:r>
              <a:rPr lang="en-US" i="1" dirty="0" smtClean="0">
                <a:solidFill>
                  <a:schemeClr val="bg1"/>
                </a:solidFill>
              </a:rPr>
              <a:t> to violence  -  effects </a:t>
            </a:r>
            <a:r>
              <a:rPr lang="en-US" i="1" dirty="0" smtClean="0">
                <a:solidFill>
                  <a:srgbClr val="F5FBA3"/>
                </a:solidFill>
              </a:rPr>
              <a:t>on health </a:t>
            </a:r>
            <a:r>
              <a:rPr lang="en-US" i="1" dirty="0" smtClean="0">
                <a:solidFill>
                  <a:schemeClr val="bg1"/>
                </a:solidFill>
              </a:rPr>
              <a:t>: </a:t>
            </a:r>
          </a:p>
          <a:p>
            <a:pPr marL="0" indent="0">
              <a:buNone/>
            </a:pPr>
            <a:r>
              <a:rPr lang="en-US" dirty="0" smtClean="0">
                <a:solidFill>
                  <a:schemeClr val="bg1"/>
                </a:solidFill>
              </a:rPr>
              <a:t>-</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8273704"/>
              </p:ext>
            </p:extLst>
          </p:nvPr>
        </p:nvGraphicFramePr>
        <p:xfrm>
          <a:off x="859971" y="2670629"/>
          <a:ext cx="7021286" cy="2152952"/>
        </p:xfrm>
        <a:graphic>
          <a:graphicData uri="http://schemas.openxmlformats.org/drawingml/2006/table">
            <a:tbl>
              <a:tblPr firstRow="1" bandRow="1">
                <a:tableStyleId>{C083E6E3-FA7D-4D7B-A595-EF9225AFEA82}</a:tableStyleId>
              </a:tblPr>
              <a:tblGrid>
                <a:gridCol w="3510643"/>
                <a:gridCol w="3510643"/>
              </a:tblGrid>
              <a:tr h="538238">
                <a:tc>
                  <a:txBody>
                    <a:bodyPr/>
                    <a:lstStyle/>
                    <a:p>
                      <a:r>
                        <a:rPr lang="en-US" sz="2400" b="1" dirty="0" smtClean="0">
                          <a:solidFill>
                            <a:schemeClr val="bg1"/>
                          </a:solidFill>
                        </a:rPr>
                        <a:t>Heart disease</a:t>
                      </a:r>
                      <a:endParaRPr lang="en-US" sz="2400" b="1" dirty="0">
                        <a:solidFill>
                          <a:schemeClr val="bg1"/>
                        </a:solidFill>
                      </a:endParaRPr>
                    </a:p>
                  </a:txBody>
                  <a:tcPr/>
                </a:tc>
                <a:tc>
                  <a:txBody>
                    <a:bodyPr/>
                    <a:lstStyle/>
                    <a:p>
                      <a:r>
                        <a:rPr lang="en-US" sz="2400" b="1" dirty="0" smtClean="0">
                          <a:solidFill>
                            <a:schemeClr val="bg1"/>
                          </a:solidFill>
                        </a:rPr>
                        <a:t>Lung disease</a:t>
                      </a:r>
                      <a:endParaRPr lang="en-US" sz="2400" b="1" dirty="0">
                        <a:solidFill>
                          <a:schemeClr val="bg1"/>
                        </a:solidFill>
                      </a:endParaRPr>
                    </a:p>
                  </a:txBody>
                  <a:tcPr/>
                </a:tc>
              </a:tr>
              <a:tr h="538238">
                <a:tc>
                  <a:txBody>
                    <a:bodyPr/>
                    <a:lstStyle/>
                    <a:p>
                      <a:r>
                        <a:rPr lang="en-US" sz="2400" b="1" dirty="0" smtClean="0">
                          <a:solidFill>
                            <a:schemeClr val="bg1"/>
                          </a:solidFill>
                        </a:rPr>
                        <a:t>Stroke</a:t>
                      </a:r>
                      <a:endParaRPr lang="en-US" sz="2400" b="1" dirty="0">
                        <a:solidFill>
                          <a:schemeClr val="bg1"/>
                        </a:solidFill>
                      </a:endParaRPr>
                    </a:p>
                  </a:txBody>
                  <a:tcPr/>
                </a:tc>
                <a:tc>
                  <a:txBody>
                    <a:bodyPr/>
                    <a:lstStyle/>
                    <a:p>
                      <a:r>
                        <a:rPr lang="en-US" sz="2400" b="1" dirty="0" smtClean="0">
                          <a:solidFill>
                            <a:schemeClr val="bg1"/>
                          </a:solidFill>
                        </a:rPr>
                        <a:t>Hepatitis</a:t>
                      </a:r>
                      <a:r>
                        <a:rPr lang="en-US" sz="2400" b="1" dirty="0" smtClean="0"/>
                        <a:t> </a:t>
                      </a:r>
                      <a:endParaRPr lang="en-US" sz="2400" b="1" dirty="0"/>
                    </a:p>
                  </a:txBody>
                  <a:tcPr/>
                </a:tc>
              </a:tr>
              <a:tr h="538238">
                <a:tc>
                  <a:txBody>
                    <a:bodyPr/>
                    <a:lstStyle/>
                    <a:p>
                      <a:r>
                        <a:rPr lang="en-US" sz="2400" b="1" dirty="0" smtClean="0">
                          <a:solidFill>
                            <a:schemeClr val="bg1"/>
                          </a:solidFill>
                        </a:rPr>
                        <a:t>Cancer</a:t>
                      </a:r>
                      <a:endParaRPr lang="en-US" sz="2400" b="1" dirty="0">
                        <a:solidFill>
                          <a:schemeClr val="bg1"/>
                        </a:solidFill>
                      </a:endParaRPr>
                    </a:p>
                  </a:txBody>
                  <a:tcPr/>
                </a:tc>
                <a:tc>
                  <a:txBody>
                    <a:bodyPr/>
                    <a:lstStyle/>
                    <a:p>
                      <a:r>
                        <a:rPr lang="en-US" sz="2400" b="1" dirty="0" smtClean="0">
                          <a:solidFill>
                            <a:schemeClr val="bg1"/>
                          </a:solidFill>
                        </a:rPr>
                        <a:t>Asthma </a:t>
                      </a:r>
                      <a:endParaRPr lang="en-US" sz="2400" b="1" dirty="0">
                        <a:solidFill>
                          <a:schemeClr val="bg1"/>
                        </a:solidFill>
                      </a:endParaRPr>
                    </a:p>
                  </a:txBody>
                  <a:tcPr/>
                </a:tc>
              </a:tr>
              <a:tr h="538238">
                <a:tc>
                  <a:txBody>
                    <a:bodyPr/>
                    <a:lstStyle/>
                    <a:p>
                      <a:r>
                        <a:rPr lang="en-US" sz="2400" b="1" dirty="0" smtClean="0">
                          <a:solidFill>
                            <a:schemeClr val="bg1"/>
                          </a:solidFill>
                        </a:rPr>
                        <a:t>Diabetes</a:t>
                      </a:r>
                      <a:endParaRPr lang="en-US" sz="2400" b="1" dirty="0">
                        <a:solidFill>
                          <a:schemeClr val="bg1"/>
                        </a:solidFill>
                      </a:endParaRPr>
                    </a:p>
                  </a:txBody>
                  <a:tcPr/>
                </a:tc>
                <a:tc>
                  <a:txBody>
                    <a:bodyPr/>
                    <a:lstStyle/>
                    <a:p>
                      <a:endParaRPr lang="en-US" sz="2800" b="1" dirty="0">
                        <a:solidFill>
                          <a:srgbClr val="F5FBA3"/>
                        </a:solidFill>
                      </a:endParaRPr>
                    </a:p>
                  </a:txBody>
                  <a:tcPr/>
                </a:tc>
              </a:tr>
            </a:tbl>
          </a:graphicData>
        </a:graphic>
      </p:graphicFrame>
    </p:spTree>
    <p:extLst>
      <p:ext uri="{BB962C8B-B14F-4D97-AF65-F5344CB8AC3E}">
        <p14:creationId xmlns:p14="http://schemas.microsoft.com/office/powerpoint/2010/main" val="332636026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478972"/>
            <a:ext cx="8229600" cy="5081134"/>
          </a:xfrm>
        </p:spPr>
        <p:txBody>
          <a:bodyPr/>
          <a:lstStyle/>
          <a:p>
            <a:pPr marL="0" indent="0">
              <a:buNone/>
            </a:pPr>
            <a:r>
              <a:rPr lang="en-US" sz="4000" i="1" u="sng" dirty="0" smtClean="0">
                <a:solidFill>
                  <a:srgbClr val="F5FBA3"/>
                </a:solidFill>
              </a:rPr>
              <a:t>Exposure</a:t>
            </a:r>
            <a:r>
              <a:rPr lang="en-US" i="1" dirty="0" smtClean="0">
                <a:solidFill>
                  <a:schemeClr val="bg1"/>
                </a:solidFill>
              </a:rPr>
              <a:t> to violence effects on health : </a:t>
            </a:r>
          </a:p>
          <a:p>
            <a:pPr marL="0" indent="0">
              <a:buNone/>
            </a:pPr>
            <a:r>
              <a:rPr lang="en-US" dirty="0" smtClean="0">
                <a:solidFill>
                  <a:schemeClr val="bg1"/>
                </a:solidFill>
              </a:rPr>
              <a:t>-</a:t>
            </a:r>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18273704"/>
              </p:ext>
            </p:extLst>
          </p:nvPr>
        </p:nvGraphicFramePr>
        <p:xfrm>
          <a:off x="859971" y="2670629"/>
          <a:ext cx="7021286" cy="2437674"/>
        </p:xfrm>
        <a:graphic>
          <a:graphicData uri="http://schemas.openxmlformats.org/drawingml/2006/table">
            <a:tbl>
              <a:tblPr firstRow="1" bandRow="1">
                <a:tableStyleId>{C083E6E3-FA7D-4D7B-A595-EF9225AFEA82}</a:tableStyleId>
              </a:tblPr>
              <a:tblGrid>
                <a:gridCol w="3510643"/>
                <a:gridCol w="3510643"/>
              </a:tblGrid>
              <a:tr h="538238">
                <a:tc>
                  <a:txBody>
                    <a:bodyPr/>
                    <a:lstStyle/>
                    <a:p>
                      <a:r>
                        <a:rPr lang="en-US" sz="2400" b="1" dirty="0" smtClean="0">
                          <a:solidFill>
                            <a:schemeClr val="bg1"/>
                          </a:solidFill>
                        </a:rPr>
                        <a:t>Heart disease</a:t>
                      </a:r>
                      <a:endParaRPr lang="en-US" sz="2400" b="1" dirty="0">
                        <a:solidFill>
                          <a:schemeClr val="bg1"/>
                        </a:solidFill>
                      </a:endParaRPr>
                    </a:p>
                  </a:txBody>
                  <a:tcPr/>
                </a:tc>
                <a:tc>
                  <a:txBody>
                    <a:bodyPr/>
                    <a:lstStyle/>
                    <a:p>
                      <a:r>
                        <a:rPr lang="en-US" sz="2400" b="1" dirty="0" smtClean="0">
                          <a:solidFill>
                            <a:schemeClr val="bg1"/>
                          </a:solidFill>
                        </a:rPr>
                        <a:t>Lung disease</a:t>
                      </a:r>
                      <a:endParaRPr lang="en-US" sz="2400" b="1" dirty="0">
                        <a:solidFill>
                          <a:schemeClr val="bg1"/>
                        </a:solidFill>
                      </a:endParaRPr>
                    </a:p>
                  </a:txBody>
                  <a:tcPr/>
                </a:tc>
              </a:tr>
              <a:tr h="538238">
                <a:tc>
                  <a:txBody>
                    <a:bodyPr/>
                    <a:lstStyle/>
                    <a:p>
                      <a:r>
                        <a:rPr lang="en-US" sz="2400" b="1" dirty="0" smtClean="0">
                          <a:solidFill>
                            <a:schemeClr val="bg1"/>
                          </a:solidFill>
                        </a:rPr>
                        <a:t>Stroke</a:t>
                      </a:r>
                      <a:endParaRPr lang="en-US" sz="2400" b="1" dirty="0">
                        <a:solidFill>
                          <a:schemeClr val="bg1"/>
                        </a:solidFill>
                      </a:endParaRPr>
                    </a:p>
                  </a:txBody>
                  <a:tcPr/>
                </a:tc>
                <a:tc>
                  <a:txBody>
                    <a:bodyPr/>
                    <a:lstStyle/>
                    <a:p>
                      <a:r>
                        <a:rPr lang="en-US" sz="2400" b="1" dirty="0" smtClean="0">
                          <a:solidFill>
                            <a:schemeClr val="bg1"/>
                          </a:solidFill>
                        </a:rPr>
                        <a:t>Hepatitis</a:t>
                      </a:r>
                      <a:r>
                        <a:rPr lang="en-US" sz="2400" b="1" dirty="0" smtClean="0"/>
                        <a:t> </a:t>
                      </a:r>
                      <a:endParaRPr lang="en-US" sz="2400" b="1" dirty="0"/>
                    </a:p>
                  </a:txBody>
                  <a:tcPr/>
                </a:tc>
              </a:tr>
              <a:tr h="538238">
                <a:tc>
                  <a:txBody>
                    <a:bodyPr/>
                    <a:lstStyle/>
                    <a:p>
                      <a:r>
                        <a:rPr lang="en-US" sz="2400" b="1" dirty="0" smtClean="0">
                          <a:solidFill>
                            <a:schemeClr val="bg1"/>
                          </a:solidFill>
                        </a:rPr>
                        <a:t>Cancer</a:t>
                      </a:r>
                      <a:endParaRPr lang="en-US" sz="2400" b="1" dirty="0">
                        <a:solidFill>
                          <a:schemeClr val="bg1"/>
                        </a:solidFill>
                      </a:endParaRPr>
                    </a:p>
                  </a:txBody>
                  <a:tcPr/>
                </a:tc>
                <a:tc>
                  <a:txBody>
                    <a:bodyPr/>
                    <a:lstStyle/>
                    <a:p>
                      <a:r>
                        <a:rPr lang="en-US" sz="2400" b="1" dirty="0" smtClean="0">
                          <a:solidFill>
                            <a:schemeClr val="bg1"/>
                          </a:solidFill>
                        </a:rPr>
                        <a:t>Asthma </a:t>
                      </a:r>
                      <a:endParaRPr lang="en-US" sz="2400" b="1" dirty="0">
                        <a:solidFill>
                          <a:schemeClr val="bg1"/>
                        </a:solidFill>
                      </a:endParaRPr>
                    </a:p>
                  </a:txBody>
                  <a:tcPr/>
                </a:tc>
              </a:tr>
              <a:tr h="538238">
                <a:tc>
                  <a:txBody>
                    <a:bodyPr/>
                    <a:lstStyle/>
                    <a:p>
                      <a:r>
                        <a:rPr lang="en-US" sz="2400" b="1" dirty="0" smtClean="0">
                          <a:solidFill>
                            <a:schemeClr val="bg1"/>
                          </a:solidFill>
                        </a:rPr>
                        <a:t>Diabetes</a:t>
                      </a:r>
                      <a:endParaRPr lang="en-US" sz="2400" b="1" dirty="0">
                        <a:solidFill>
                          <a:schemeClr val="bg1"/>
                        </a:solidFill>
                      </a:endParaRPr>
                    </a:p>
                  </a:txBody>
                  <a:tcPr/>
                </a:tc>
                <a:tc>
                  <a:txBody>
                    <a:bodyPr/>
                    <a:lstStyle/>
                    <a:p>
                      <a:r>
                        <a:rPr lang="en-US" sz="4800" b="1" dirty="0" smtClean="0">
                          <a:solidFill>
                            <a:srgbClr val="F5FBA3"/>
                          </a:solidFill>
                        </a:rPr>
                        <a:t>Violence </a:t>
                      </a:r>
                      <a:endParaRPr lang="en-US" sz="4800" b="1" dirty="0">
                        <a:solidFill>
                          <a:srgbClr val="F5FBA3"/>
                        </a:solidFill>
                      </a:endParaRPr>
                    </a:p>
                  </a:txBody>
                  <a:tcPr/>
                </a:tc>
              </a:tr>
            </a:tbl>
          </a:graphicData>
        </a:graphic>
      </p:graphicFrame>
    </p:spTree>
    <p:extLst>
      <p:ext uri="{BB962C8B-B14F-4D97-AF65-F5344CB8AC3E}">
        <p14:creationId xmlns:p14="http://schemas.microsoft.com/office/powerpoint/2010/main" val="3326360263"/>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RC SHAPE FOUR.png"/>
          <p:cNvPicPr>
            <a:picLocks noChangeAspect="1"/>
          </p:cNvPicPr>
          <p:nvPr/>
        </p:nvPicPr>
        <p:blipFill rotWithShape="1">
          <a:blip r:embed="rId3" cstate="print">
            <a:duotone>
              <a:prstClr val="black"/>
              <a:schemeClr val="tx2">
                <a:tint val="45000"/>
                <a:satMod val="400000"/>
              </a:schemeClr>
            </a:duotone>
            <a:extLst/>
          </a:blip>
          <a:srcRect/>
          <a:stretch/>
        </p:blipFill>
        <p:spPr>
          <a:xfrm>
            <a:off x="1343025" y="2220914"/>
            <a:ext cx="6189646" cy="3465164"/>
          </a:xfrm>
          <a:prstGeom prst="rect">
            <a:avLst/>
          </a:prstGeom>
        </p:spPr>
      </p:pic>
      <p:sp>
        <p:nvSpPr>
          <p:cNvPr id="22536" name="Rectangle 21"/>
          <p:cNvSpPr>
            <a:spLocks noChangeArrowheads="1"/>
          </p:cNvSpPr>
          <p:nvPr/>
        </p:nvSpPr>
        <p:spPr bwMode="auto">
          <a:xfrm>
            <a:off x="533400" y="6243638"/>
            <a:ext cx="2819400" cy="246062"/>
          </a:xfrm>
          <a:prstGeom prst="rect">
            <a:avLst/>
          </a:prstGeom>
          <a:noFill/>
          <a:ln>
            <a:noFill/>
          </a:ln>
          <a:extLst/>
        </p:spPr>
        <p:txBody>
          <a:bodyPr wrap="none">
            <a:spAutoFit/>
          </a:bodyPr>
          <a:lstStyle/>
          <a:p>
            <a:pPr>
              <a:defRPr/>
            </a:pPr>
            <a:r>
              <a:rPr lang="en-US" sz="1000" dirty="0">
                <a:latin typeface="+mn-lt"/>
                <a:ea typeface="ＭＳ Ｐゴシック"/>
                <a:cs typeface="ＭＳ Ｐゴシック"/>
              </a:rPr>
              <a:t>Source: Mullins et al. 2004; Devries et al. 2011</a:t>
            </a:r>
          </a:p>
        </p:txBody>
      </p:sp>
      <p:sp>
        <p:nvSpPr>
          <p:cNvPr id="1350659" name="Title 3"/>
          <p:cNvSpPr>
            <a:spLocks noGrp="1"/>
          </p:cNvSpPr>
          <p:nvPr>
            <p:ph type="title"/>
          </p:nvPr>
        </p:nvSpPr>
        <p:spPr bwMode="auto">
          <a:xfrm>
            <a:off x="122238"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5400" b="1" smtClean="0"/>
              <a:t>TRANSMISSION</a:t>
            </a:r>
            <a:r>
              <a:rPr lang="en-US" smtClean="0"/>
              <a:t/>
            </a:r>
            <a:br>
              <a:rPr lang="en-US" smtClean="0"/>
            </a:br>
            <a:r>
              <a:rPr lang="en-US" smtClean="0"/>
              <a:t>OF VIOLENCE</a:t>
            </a:r>
          </a:p>
        </p:txBody>
      </p:sp>
      <p:cxnSp>
        <p:nvCxnSpPr>
          <p:cNvPr id="1350660" name="Straight Connector 5"/>
          <p:cNvCxnSpPr>
            <a:cxnSpLocks noChangeShapeType="1"/>
            <a:stCxn id="24583" idx="1"/>
          </p:cNvCxnSpPr>
          <p:nvPr/>
        </p:nvCxnSpPr>
        <p:spPr bwMode="auto">
          <a:xfrm flipV="1">
            <a:off x="376238" y="3459163"/>
            <a:ext cx="1425575" cy="939800"/>
          </a:xfrm>
          <a:prstGeom prst="line">
            <a:avLst/>
          </a:prstGeom>
          <a:noFill/>
          <a:ln w="9525">
            <a:noFill/>
            <a:round/>
            <a:headEnd/>
            <a:tailEnd/>
          </a:ln>
        </p:spPr>
      </p:cxnSp>
      <p:cxnSp>
        <p:nvCxnSpPr>
          <p:cNvPr id="12" name="Straight Arrow Connector 11"/>
          <p:cNvCxnSpPr/>
          <p:nvPr/>
        </p:nvCxnSpPr>
        <p:spPr bwMode="auto">
          <a:xfrm flipH="1">
            <a:off x="1127125" y="4760913"/>
            <a:ext cx="3175" cy="876300"/>
          </a:xfrm>
          <a:prstGeom prst="straightConnector1">
            <a:avLst/>
          </a:prstGeom>
          <a:ln w="127000" cap="rnd"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flipV="1">
            <a:off x="1128713" y="2163763"/>
            <a:ext cx="0" cy="1919287"/>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sp>
        <p:nvSpPr>
          <p:cNvPr id="24583" name="TextBox 13"/>
          <p:cNvSpPr txBox="1">
            <a:spLocks noChangeArrowheads="1"/>
          </p:cNvSpPr>
          <p:nvPr/>
        </p:nvSpPr>
        <p:spPr bwMode="auto">
          <a:xfrm>
            <a:off x="376238" y="4075113"/>
            <a:ext cx="1517650" cy="646112"/>
          </a:xfrm>
          <a:prstGeom prst="rect">
            <a:avLst/>
          </a:prstGeom>
          <a:noFill/>
          <a:ln>
            <a:noFill/>
          </a:ln>
          <a:extLst/>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algn="ctr" eaLnBrk="1" hangingPunct="1">
              <a:defRPr/>
            </a:pPr>
            <a:r>
              <a:rPr lang="en-US" b="1" dirty="0" smtClean="0">
                <a:solidFill>
                  <a:schemeClr val="bg1"/>
                </a:solidFill>
                <a:latin typeface="+mj-lt"/>
                <a:cs typeface="ＭＳ Ｐゴシック"/>
              </a:rPr>
              <a:t>Exposure to</a:t>
            </a:r>
          </a:p>
          <a:p>
            <a:pPr algn="ctr" eaLnBrk="1" hangingPunct="1">
              <a:defRPr/>
            </a:pPr>
            <a:r>
              <a:rPr lang="en-US" b="1" dirty="0" smtClean="0">
                <a:solidFill>
                  <a:schemeClr val="bg1"/>
                </a:solidFill>
                <a:latin typeface="+mj-lt"/>
                <a:cs typeface="ＭＳ Ｐゴシック"/>
              </a:rPr>
              <a:t>Violence</a:t>
            </a:r>
          </a:p>
        </p:txBody>
      </p:sp>
      <p:grpSp>
        <p:nvGrpSpPr>
          <p:cNvPr id="2" name="Group 2"/>
          <p:cNvGrpSpPr>
            <a:grpSpLocks/>
          </p:cNvGrpSpPr>
          <p:nvPr/>
        </p:nvGrpSpPr>
        <p:grpSpPr bwMode="auto">
          <a:xfrm>
            <a:off x="1408113" y="5649913"/>
            <a:ext cx="6432550" cy="369887"/>
            <a:chOff x="1408828" y="5257641"/>
            <a:chExt cx="6432243" cy="369332"/>
          </a:xfrm>
        </p:grpSpPr>
        <p:sp>
          <p:nvSpPr>
            <p:cNvPr id="24581" name="TextBox 6"/>
            <p:cNvSpPr txBox="1">
              <a:spLocks noChangeArrowheads="1"/>
            </p:cNvSpPr>
            <p:nvPr/>
          </p:nvSpPr>
          <p:spPr bwMode="auto">
            <a:xfrm>
              <a:off x="4709082" y="5257641"/>
              <a:ext cx="1130246" cy="369332"/>
            </a:xfrm>
            <a:prstGeom prst="rect">
              <a:avLst/>
            </a:prstGeom>
            <a:noFill/>
            <a:ln>
              <a:noFill/>
            </a:ln>
          </p:spPr>
          <p:txBody>
            <a:bodyPr wrap="none">
              <a:spAutoFit/>
            </a:bodyPr>
            <a:lstStyle>
              <a:lvl1pPr eaLnBrk="0" hangingPunct="0">
                <a:defRPr>
                  <a:solidFill>
                    <a:schemeClr val="tx1"/>
                  </a:solidFill>
                  <a:latin typeface="Batang" pitchFamily="18" charset="-127"/>
                  <a:ea typeface="ＭＳ Ｐゴシック" pitchFamily="34" charset="-128"/>
                </a:defRPr>
              </a:lvl1pPr>
              <a:lvl2pPr marL="742950" indent="-285750" eaLnBrk="0" hangingPunct="0">
                <a:defRPr>
                  <a:solidFill>
                    <a:schemeClr val="tx1"/>
                  </a:solidFill>
                  <a:latin typeface="Batang" pitchFamily="18" charset="-127"/>
                  <a:ea typeface="ＭＳ Ｐゴシック" pitchFamily="34" charset="-128"/>
                </a:defRPr>
              </a:lvl2pPr>
              <a:lvl3pPr marL="1143000" indent="-228600" eaLnBrk="0" hangingPunct="0">
                <a:defRPr>
                  <a:solidFill>
                    <a:schemeClr val="tx1"/>
                  </a:solidFill>
                  <a:latin typeface="Batang" pitchFamily="18" charset="-127"/>
                  <a:ea typeface="ＭＳ Ｐゴシック" pitchFamily="34" charset="-128"/>
                </a:defRPr>
              </a:lvl3pPr>
              <a:lvl4pPr marL="1600200" indent="-228600" eaLnBrk="0" hangingPunct="0">
                <a:defRPr>
                  <a:solidFill>
                    <a:schemeClr val="tx1"/>
                  </a:solidFill>
                  <a:latin typeface="Batang" pitchFamily="18" charset="-127"/>
                  <a:ea typeface="ＭＳ Ｐゴシック" pitchFamily="34" charset="-128"/>
                </a:defRPr>
              </a:lvl4pPr>
              <a:lvl5pPr marL="2057400" indent="-228600" eaLnBrk="0" hangingPunct="0">
                <a:defRPr>
                  <a:solidFill>
                    <a:schemeClr val="tx1"/>
                  </a:solidFill>
                  <a:latin typeface="Batang" pitchFamily="18" charset="-127"/>
                  <a:ea typeface="ＭＳ Ｐゴシック" pitchFamily="34" charset="-128"/>
                </a:defRPr>
              </a:lvl5pPr>
              <a:lvl6pPr marL="2514600" indent="-228600" eaLnBrk="0" fontAlgn="base" hangingPunct="0">
                <a:spcBef>
                  <a:spcPct val="0"/>
                </a:spcBef>
                <a:spcAft>
                  <a:spcPct val="0"/>
                </a:spcAft>
                <a:defRPr>
                  <a:solidFill>
                    <a:schemeClr val="tx1"/>
                  </a:solidFill>
                  <a:latin typeface="Batang" pitchFamily="18" charset="-127"/>
                  <a:ea typeface="ＭＳ Ｐゴシック" pitchFamily="34" charset="-128"/>
                </a:defRPr>
              </a:lvl6pPr>
              <a:lvl7pPr marL="2971800" indent="-228600" eaLnBrk="0" fontAlgn="base" hangingPunct="0">
                <a:spcBef>
                  <a:spcPct val="0"/>
                </a:spcBef>
                <a:spcAft>
                  <a:spcPct val="0"/>
                </a:spcAft>
                <a:defRPr>
                  <a:solidFill>
                    <a:schemeClr val="tx1"/>
                  </a:solidFill>
                  <a:latin typeface="Batang" pitchFamily="18" charset="-127"/>
                  <a:ea typeface="ＭＳ Ｐゴシック" pitchFamily="34" charset="-128"/>
                </a:defRPr>
              </a:lvl7pPr>
              <a:lvl8pPr marL="3429000" indent="-228600" eaLnBrk="0" fontAlgn="base" hangingPunct="0">
                <a:spcBef>
                  <a:spcPct val="0"/>
                </a:spcBef>
                <a:spcAft>
                  <a:spcPct val="0"/>
                </a:spcAft>
                <a:defRPr>
                  <a:solidFill>
                    <a:schemeClr val="tx1"/>
                  </a:solidFill>
                  <a:latin typeface="Batang" pitchFamily="18" charset="-127"/>
                  <a:ea typeface="ＭＳ Ｐゴシック" pitchFamily="34" charset="-128"/>
                </a:defRPr>
              </a:lvl8pPr>
              <a:lvl9pPr marL="3886200" indent="-228600" eaLnBrk="0" fontAlgn="base" hangingPunct="0">
                <a:spcBef>
                  <a:spcPct val="0"/>
                </a:spcBef>
                <a:spcAft>
                  <a:spcPct val="0"/>
                </a:spcAft>
                <a:defRPr>
                  <a:solidFill>
                    <a:schemeClr val="tx1"/>
                  </a:solidFill>
                  <a:latin typeface="Batang" pitchFamily="18" charset="-127"/>
                  <a:ea typeface="ＭＳ Ｐゴシック" pitchFamily="34" charset="-128"/>
                </a:defRPr>
              </a:lvl9pPr>
            </a:lstStyle>
            <a:p>
              <a:pPr algn="ctr" eaLnBrk="1" hangingPunct="1">
                <a:defRPr/>
              </a:pPr>
              <a:r>
                <a:rPr lang="en-US" b="1" dirty="0" smtClean="0">
                  <a:solidFill>
                    <a:schemeClr val="bg1"/>
                  </a:solidFill>
                  <a:latin typeface="+mj-lt"/>
                  <a:cs typeface="ＭＳ Ｐゴシック"/>
                </a:rPr>
                <a:t>Violence</a:t>
              </a:r>
            </a:p>
          </p:txBody>
        </p:sp>
        <p:cxnSp>
          <p:nvCxnSpPr>
            <p:cNvPr id="16" name="Straight Arrow Connector 15"/>
            <p:cNvCxnSpPr/>
            <p:nvPr/>
          </p:nvCxnSpPr>
          <p:spPr>
            <a:xfrm>
              <a:off x="5944099" y="5446270"/>
              <a:ext cx="1896972" cy="0"/>
            </a:xfrm>
            <a:prstGeom prst="straightConnector1">
              <a:avLst/>
            </a:prstGeom>
            <a:ln w="127000" cap="rnd" cmpd="sng">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408828" y="5447855"/>
              <a:ext cx="3187548" cy="0"/>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Arrow Connector 19"/>
          <p:cNvCxnSpPr>
            <a:stCxn id="1350666" idx="7"/>
          </p:cNvCxnSpPr>
          <p:nvPr/>
        </p:nvCxnSpPr>
        <p:spPr>
          <a:xfrm flipV="1">
            <a:off x="1303338" y="3459163"/>
            <a:ext cx="3140075" cy="2279650"/>
          </a:xfrm>
          <a:prstGeom prst="straightConnector1">
            <a:avLst/>
          </a:prstGeom>
          <a:ln w="66675" cap="rnd" cmpd="sng">
            <a:solidFill>
              <a:srgbClr val="800000"/>
            </a:solidFill>
            <a:prstDash val="sysDot"/>
            <a:tailEnd type="triangle" w="lg" len="lg"/>
          </a:ln>
        </p:spPr>
        <p:style>
          <a:lnRef idx="2">
            <a:schemeClr val="accent1"/>
          </a:lnRef>
          <a:fillRef idx="0">
            <a:schemeClr val="accent1"/>
          </a:fillRef>
          <a:effectRef idx="1">
            <a:schemeClr val="accent1"/>
          </a:effectRef>
          <a:fontRef idx="minor">
            <a:schemeClr val="tx1"/>
          </a:fontRef>
        </p:style>
      </p:cxnSp>
      <p:sp>
        <p:nvSpPr>
          <p:cNvPr id="1350666" name="Oval 8"/>
          <p:cNvSpPr>
            <a:spLocks noChangeArrowheads="1"/>
          </p:cNvSpPr>
          <p:nvPr/>
        </p:nvSpPr>
        <p:spPr bwMode="auto">
          <a:xfrm>
            <a:off x="1068388" y="5697538"/>
            <a:ext cx="274637" cy="274637"/>
          </a:xfrm>
          <a:prstGeom prst="ellipse">
            <a:avLst/>
          </a:prstGeom>
          <a:solidFill>
            <a:srgbClr val="800000"/>
          </a:solidFill>
          <a:ln w="9525">
            <a:noFill/>
            <a:round/>
            <a:headEnd/>
            <a:tailEnd/>
          </a:ln>
        </p:spPr>
        <p:txBody>
          <a:bodyPr>
            <a:spAutoFit/>
          </a:bodyPr>
          <a:lstStyle/>
          <a:p>
            <a:endParaRPr lang="en-US">
              <a:latin typeface="Arial Narrow" pitchFamily="34" charset="0"/>
            </a:endParaRPr>
          </a:p>
        </p:txBody>
      </p:sp>
      <p:pic>
        <p:nvPicPr>
          <p:cNvPr id="1350667"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2705" name="Picture 1"/>
          <p:cNvPicPr>
            <a:picLocks noChangeAspect="1"/>
          </p:cNvPicPr>
          <p:nvPr/>
        </p:nvPicPr>
        <p:blipFill>
          <a:blip r:embed="rId3" cstate="print"/>
          <a:srcRect/>
          <a:stretch>
            <a:fillRect/>
          </a:stretch>
        </p:blipFill>
        <p:spPr bwMode="auto">
          <a:xfrm>
            <a:off x="3201988" y="2876550"/>
            <a:ext cx="282575" cy="481013"/>
          </a:xfrm>
          <a:prstGeom prst="rect">
            <a:avLst/>
          </a:prstGeom>
          <a:noFill/>
          <a:ln w="9525">
            <a:noFill/>
            <a:miter lim="800000"/>
            <a:headEnd/>
            <a:tailEnd/>
          </a:ln>
        </p:spPr>
      </p:pic>
      <p:pic>
        <p:nvPicPr>
          <p:cNvPr id="1352706" name="Picture 2"/>
          <p:cNvPicPr>
            <a:picLocks noChangeAspect="1"/>
          </p:cNvPicPr>
          <p:nvPr/>
        </p:nvPicPr>
        <p:blipFill>
          <a:blip r:embed="rId3" cstate="print"/>
          <a:srcRect/>
          <a:stretch>
            <a:fillRect/>
          </a:stretch>
        </p:blipFill>
        <p:spPr bwMode="auto">
          <a:xfrm>
            <a:off x="3506788" y="2373313"/>
            <a:ext cx="282575" cy="479425"/>
          </a:xfrm>
          <a:prstGeom prst="rect">
            <a:avLst/>
          </a:prstGeom>
          <a:noFill/>
          <a:ln w="9525">
            <a:noFill/>
            <a:miter lim="800000"/>
            <a:headEnd/>
            <a:tailEnd/>
          </a:ln>
        </p:spPr>
      </p:pic>
      <p:pic>
        <p:nvPicPr>
          <p:cNvPr id="1352707" name="Picture 3"/>
          <p:cNvPicPr>
            <a:picLocks noChangeAspect="1"/>
          </p:cNvPicPr>
          <p:nvPr/>
        </p:nvPicPr>
        <p:blipFill>
          <a:blip r:embed="rId3" cstate="print"/>
          <a:srcRect/>
          <a:stretch>
            <a:fillRect/>
          </a:stretch>
        </p:blipFill>
        <p:spPr bwMode="auto">
          <a:xfrm>
            <a:off x="2568575" y="3055938"/>
            <a:ext cx="282575" cy="481012"/>
          </a:xfrm>
          <a:prstGeom prst="rect">
            <a:avLst/>
          </a:prstGeom>
          <a:noFill/>
          <a:ln w="9525">
            <a:noFill/>
            <a:miter lim="800000"/>
            <a:headEnd/>
            <a:tailEnd/>
          </a:ln>
        </p:spPr>
      </p:pic>
      <p:pic>
        <p:nvPicPr>
          <p:cNvPr id="1352708" name="Picture 4"/>
          <p:cNvPicPr>
            <a:picLocks noChangeAspect="1"/>
          </p:cNvPicPr>
          <p:nvPr/>
        </p:nvPicPr>
        <p:blipFill>
          <a:blip r:embed="rId3" cstate="print"/>
          <a:srcRect/>
          <a:stretch>
            <a:fillRect/>
          </a:stretch>
        </p:blipFill>
        <p:spPr bwMode="auto">
          <a:xfrm>
            <a:off x="2801938" y="2373313"/>
            <a:ext cx="282575" cy="479425"/>
          </a:xfrm>
          <a:prstGeom prst="rect">
            <a:avLst/>
          </a:prstGeom>
          <a:noFill/>
          <a:ln w="9525">
            <a:noFill/>
            <a:miter lim="800000"/>
            <a:headEnd/>
            <a:tailEnd/>
          </a:ln>
        </p:spPr>
      </p:pic>
      <p:pic>
        <p:nvPicPr>
          <p:cNvPr id="1352709" name="Picture 5"/>
          <p:cNvPicPr>
            <a:picLocks noChangeAspect="1"/>
          </p:cNvPicPr>
          <p:nvPr/>
        </p:nvPicPr>
        <p:blipFill>
          <a:blip r:embed="rId3" cstate="print"/>
          <a:srcRect/>
          <a:stretch>
            <a:fillRect/>
          </a:stretch>
        </p:blipFill>
        <p:spPr bwMode="auto">
          <a:xfrm>
            <a:off x="3581400" y="2913063"/>
            <a:ext cx="282575" cy="479425"/>
          </a:xfrm>
          <a:prstGeom prst="rect">
            <a:avLst/>
          </a:prstGeom>
          <a:noFill/>
          <a:ln w="9525">
            <a:noFill/>
            <a:miter lim="800000"/>
            <a:headEnd/>
            <a:tailEnd/>
          </a:ln>
        </p:spPr>
      </p:pic>
      <p:pic>
        <p:nvPicPr>
          <p:cNvPr id="1352710" name="Picture 6"/>
          <p:cNvPicPr>
            <a:picLocks noChangeAspect="1"/>
          </p:cNvPicPr>
          <p:nvPr/>
        </p:nvPicPr>
        <p:blipFill>
          <a:blip r:embed="rId3" cstate="print"/>
          <a:srcRect/>
          <a:stretch>
            <a:fillRect/>
          </a:stretch>
        </p:blipFill>
        <p:spPr bwMode="auto">
          <a:xfrm>
            <a:off x="3506788" y="3392488"/>
            <a:ext cx="282575" cy="481012"/>
          </a:xfrm>
          <a:prstGeom prst="rect">
            <a:avLst/>
          </a:prstGeom>
          <a:noFill/>
          <a:ln w="9525">
            <a:noFill/>
            <a:miter lim="800000"/>
            <a:headEnd/>
            <a:tailEnd/>
          </a:ln>
        </p:spPr>
      </p:pic>
      <p:pic>
        <p:nvPicPr>
          <p:cNvPr id="1352711" name="Picture 7"/>
          <p:cNvPicPr>
            <a:picLocks noChangeAspect="1"/>
          </p:cNvPicPr>
          <p:nvPr/>
        </p:nvPicPr>
        <p:blipFill>
          <a:blip r:embed="rId3" cstate="print"/>
          <a:srcRect/>
          <a:stretch>
            <a:fillRect/>
          </a:stretch>
        </p:blipFill>
        <p:spPr bwMode="auto">
          <a:xfrm>
            <a:off x="3208338" y="3608388"/>
            <a:ext cx="282575" cy="481012"/>
          </a:xfrm>
          <a:prstGeom prst="rect">
            <a:avLst/>
          </a:prstGeom>
          <a:noFill/>
          <a:ln w="9525">
            <a:noFill/>
            <a:miter lim="800000"/>
            <a:headEnd/>
            <a:tailEnd/>
          </a:ln>
        </p:spPr>
      </p:pic>
      <p:pic>
        <p:nvPicPr>
          <p:cNvPr id="1352712" name="Picture 8"/>
          <p:cNvPicPr>
            <a:picLocks noChangeAspect="1"/>
          </p:cNvPicPr>
          <p:nvPr/>
        </p:nvPicPr>
        <p:blipFill>
          <a:blip r:embed="rId3" cstate="print"/>
          <a:srcRect/>
          <a:stretch>
            <a:fillRect/>
          </a:stretch>
        </p:blipFill>
        <p:spPr bwMode="auto">
          <a:xfrm>
            <a:off x="3863975" y="2636838"/>
            <a:ext cx="282575" cy="481012"/>
          </a:xfrm>
          <a:prstGeom prst="rect">
            <a:avLst/>
          </a:prstGeom>
          <a:noFill/>
          <a:ln w="9525">
            <a:noFill/>
            <a:miter lim="800000"/>
            <a:headEnd/>
            <a:tailEnd/>
          </a:ln>
        </p:spPr>
      </p:pic>
      <p:pic>
        <p:nvPicPr>
          <p:cNvPr id="1352713" name="Picture 9"/>
          <p:cNvPicPr>
            <a:picLocks noChangeAspect="1"/>
          </p:cNvPicPr>
          <p:nvPr/>
        </p:nvPicPr>
        <p:blipFill>
          <a:blip r:embed="rId3" cstate="print"/>
          <a:srcRect/>
          <a:stretch>
            <a:fillRect/>
          </a:stretch>
        </p:blipFill>
        <p:spPr bwMode="auto">
          <a:xfrm>
            <a:off x="2809875" y="3392488"/>
            <a:ext cx="282575" cy="481012"/>
          </a:xfrm>
          <a:prstGeom prst="rect">
            <a:avLst/>
          </a:prstGeom>
          <a:noFill/>
          <a:ln w="9525">
            <a:noFill/>
            <a:miter lim="800000"/>
            <a:headEnd/>
            <a:tailEnd/>
          </a:ln>
        </p:spPr>
      </p:pic>
      <p:pic>
        <p:nvPicPr>
          <p:cNvPr id="1352714" name="Picture 10"/>
          <p:cNvPicPr>
            <a:picLocks noChangeAspect="1"/>
          </p:cNvPicPr>
          <p:nvPr/>
        </p:nvPicPr>
        <p:blipFill>
          <a:blip r:embed="rId3" cstate="print"/>
          <a:srcRect/>
          <a:stretch>
            <a:fillRect/>
          </a:stretch>
        </p:blipFill>
        <p:spPr bwMode="auto">
          <a:xfrm>
            <a:off x="3863975" y="3152775"/>
            <a:ext cx="282575" cy="481013"/>
          </a:xfrm>
          <a:prstGeom prst="rect">
            <a:avLst/>
          </a:prstGeom>
          <a:noFill/>
          <a:ln w="9525">
            <a:noFill/>
            <a:miter lim="800000"/>
            <a:headEnd/>
            <a:tailEnd/>
          </a:ln>
        </p:spPr>
      </p:pic>
      <p:pic>
        <p:nvPicPr>
          <p:cNvPr id="1352715" name="Picture 11"/>
          <p:cNvPicPr>
            <a:picLocks noChangeAspect="1"/>
          </p:cNvPicPr>
          <p:nvPr/>
        </p:nvPicPr>
        <p:blipFill>
          <a:blip r:embed="rId3" cstate="print"/>
          <a:srcRect/>
          <a:stretch>
            <a:fillRect/>
          </a:stretch>
        </p:blipFill>
        <p:spPr bwMode="auto">
          <a:xfrm>
            <a:off x="3275013" y="2132013"/>
            <a:ext cx="282575" cy="481012"/>
          </a:xfrm>
          <a:prstGeom prst="rect">
            <a:avLst/>
          </a:prstGeom>
          <a:noFill/>
          <a:ln w="9525">
            <a:noFill/>
            <a:miter lim="800000"/>
            <a:headEnd/>
            <a:tailEnd/>
          </a:ln>
        </p:spPr>
      </p:pic>
      <p:pic>
        <p:nvPicPr>
          <p:cNvPr id="1352716" name="Picture 12"/>
          <p:cNvPicPr>
            <a:picLocks noChangeAspect="1"/>
          </p:cNvPicPr>
          <p:nvPr/>
        </p:nvPicPr>
        <p:blipFill>
          <a:blip r:embed="rId3" cstate="print"/>
          <a:srcRect/>
          <a:stretch>
            <a:fillRect/>
          </a:stretch>
        </p:blipFill>
        <p:spPr bwMode="auto">
          <a:xfrm>
            <a:off x="4437063" y="2636838"/>
            <a:ext cx="282575" cy="481012"/>
          </a:xfrm>
          <a:prstGeom prst="rect">
            <a:avLst/>
          </a:prstGeom>
          <a:noFill/>
          <a:ln w="9525">
            <a:noFill/>
            <a:miter lim="800000"/>
            <a:headEnd/>
            <a:tailEnd/>
          </a:ln>
        </p:spPr>
      </p:pic>
      <p:pic>
        <p:nvPicPr>
          <p:cNvPr id="1352717" name="Picture 13"/>
          <p:cNvPicPr>
            <a:picLocks noChangeAspect="1"/>
          </p:cNvPicPr>
          <p:nvPr/>
        </p:nvPicPr>
        <p:blipFill>
          <a:blip r:embed="rId3" cstate="print"/>
          <a:srcRect/>
          <a:stretch>
            <a:fillRect/>
          </a:stretch>
        </p:blipFill>
        <p:spPr bwMode="auto">
          <a:xfrm>
            <a:off x="3722688" y="3838575"/>
            <a:ext cx="282575" cy="481013"/>
          </a:xfrm>
          <a:prstGeom prst="rect">
            <a:avLst/>
          </a:prstGeom>
          <a:noFill/>
          <a:ln w="9525">
            <a:noFill/>
            <a:miter lim="800000"/>
            <a:headEnd/>
            <a:tailEnd/>
          </a:ln>
        </p:spPr>
      </p:pic>
      <p:pic>
        <p:nvPicPr>
          <p:cNvPr id="1352718" name="Picture 14"/>
          <p:cNvPicPr>
            <a:picLocks noChangeAspect="1"/>
          </p:cNvPicPr>
          <p:nvPr/>
        </p:nvPicPr>
        <p:blipFill>
          <a:blip r:embed="rId3" cstate="print"/>
          <a:srcRect/>
          <a:stretch>
            <a:fillRect/>
          </a:stretch>
        </p:blipFill>
        <p:spPr bwMode="auto">
          <a:xfrm>
            <a:off x="4186238" y="3429000"/>
            <a:ext cx="282575" cy="481013"/>
          </a:xfrm>
          <a:prstGeom prst="rect">
            <a:avLst/>
          </a:prstGeom>
          <a:noFill/>
          <a:ln w="9525">
            <a:noFill/>
            <a:miter lim="800000"/>
            <a:headEnd/>
            <a:tailEnd/>
          </a:ln>
        </p:spPr>
      </p:pic>
      <p:pic>
        <p:nvPicPr>
          <p:cNvPr id="1352719" name="Picture 15"/>
          <p:cNvPicPr>
            <a:picLocks noChangeAspect="1"/>
          </p:cNvPicPr>
          <p:nvPr/>
        </p:nvPicPr>
        <p:blipFill>
          <a:blip r:embed="rId3" cstate="print"/>
          <a:srcRect/>
          <a:stretch>
            <a:fillRect/>
          </a:stretch>
        </p:blipFill>
        <p:spPr bwMode="auto">
          <a:xfrm>
            <a:off x="4005263" y="3687763"/>
            <a:ext cx="282575" cy="481012"/>
          </a:xfrm>
          <a:prstGeom prst="rect">
            <a:avLst/>
          </a:prstGeom>
          <a:noFill/>
          <a:ln w="9525">
            <a:noFill/>
            <a:miter lim="800000"/>
            <a:headEnd/>
            <a:tailEnd/>
          </a:ln>
        </p:spPr>
      </p:pic>
      <p:pic>
        <p:nvPicPr>
          <p:cNvPr id="1352720" name="Picture 16"/>
          <p:cNvPicPr>
            <a:picLocks noChangeAspect="1"/>
          </p:cNvPicPr>
          <p:nvPr/>
        </p:nvPicPr>
        <p:blipFill>
          <a:blip r:embed="rId3" cstate="print"/>
          <a:srcRect/>
          <a:stretch>
            <a:fillRect/>
          </a:stretch>
        </p:blipFill>
        <p:spPr bwMode="auto">
          <a:xfrm>
            <a:off x="4154488" y="2025650"/>
            <a:ext cx="282575" cy="479425"/>
          </a:xfrm>
          <a:prstGeom prst="rect">
            <a:avLst/>
          </a:prstGeom>
          <a:noFill/>
          <a:ln w="9525">
            <a:noFill/>
            <a:miter lim="800000"/>
            <a:headEnd/>
            <a:tailEnd/>
          </a:ln>
        </p:spPr>
      </p:pic>
      <p:pic>
        <p:nvPicPr>
          <p:cNvPr id="1352721" name="Picture 17"/>
          <p:cNvPicPr>
            <a:picLocks noChangeAspect="1"/>
          </p:cNvPicPr>
          <p:nvPr/>
        </p:nvPicPr>
        <p:blipFill>
          <a:blip r:embed="rId3" cstate="print"/>
          <a:srcRect/>
          <a:stretch>
            <a:fillRect/>
          </a:stretch>
        </p:blipFill>
        <p:spPr bwMode="auto">
          <a:xfrm>
            <a:off x="2997200" y="4168775"/>
            <a:ext cx="282575" cy="479425"/>
          </a:xfrm>
          <a:prstGeom prst="rect">
            <a:avLst/>
          </a:prstGeom>
          <a:noFill/>
          <a:ln w="9525">
            <a:noFill/>
            <a:miter lim="800000"/>
            <a:headEnd/>
            <a:tailEnd/>
          </a:ln>
        </p:spPr>
      </p:pic>
      <p:pic>
        <p:nvPicPr>
          <p:cNvPr id="1352722" name="Picture 18"/>
          <p:cNvPicPr>
            <a:picLocks noChangeAspect="1"/>
          </p:cNvPicPr>
          <p:nvPr/>
        </p:nvPicPr>
        <p:blipFill>
          <a:blip r:embed="rId3" cstate="print"/>
          <a:srcRect/>
          <a:stretch>
            <a:fillRect/>
          </a:stretch>
        </p:blipFill>
        <p:spPr bwMode="auto">
          <a:xfrm>
            <a:off x="3981450" y="4206875"/>
            <a:ext cx="282575" cy="481013"/>
          </a:xfrm>
          <a:prstGeom prst="rect">
            <a:avLst/>
          </a:prstGeom>
          <a:noFill/>
          <a:ln w="9525">
            <a:noFill/>
            <a:miter lim="800000"/>
            <a:headEnd/>
            <a:tailEnd/>
          </a:ln>
        </p:spPr>
      </p:pic>
      <p:pic>
        <p:nvPicPr>
          <p:cNvPr id="1352723" name="Picture 19"/>
          <p:cNvPicPr>
            <a:picLocks noChangeAspect="1"/>
          </p:cNvPicPr>
          <p:nvPr/>
        </p:nvPicPr>
        <p:blipFill>
          <a:blip r:embed="rId3" cstate="print"/>
          <a:srcRect/>
          <a:stretch>
            <a:fillRect/>
          </a:stretch>
        </p:blipFill>
        <p:spPr bwMode="auto">
          <a:xfrm>
            <a:off x="4314825" y="4332288"/>
            <a:ext cx="282575" cy="481012"/>
          </a:xfrm>
          <a:prstGeom prst="rect">
            <a:avLst/>
          </a:prstGeom>
          <a:noFill/>
          <a:ln w="9525">
            <a:noFill/>
            <a:miter lim="800000"/>
            <a:headEnd/>
            <a:tailEnd/>
          </a:ln>
        </p:spPr>
      </p:pic>
      <p:pic>
        <p:nvPicPr>
          <p:cNvPr id="1352724" name="Picture 20"/>
          <p:cNvPicPr>
            <a:picLocks noChangeAspect="1"/>
          </p:cNvPicPr>
          <p:nvPr/>
        </p:nvPicPr>
        <p:blipFill>
          <a:blip r:embed="rId3" cstate="print"/>
          <a:srcRect/>
          <a:stretch>
            <a:fillRect/>
          </a:stretch>
        </p:blipFill>
        <p:spPr bwMode="auto">
          <a:xfrm>
            <a:off x="3349625" y="3979863"/>
            <a:ext cx="282575" cy="479425"/>
          </a:xfrm>
          <a:prstGeom prst="rect">
            <a:avLst/>
          </a:prstGeom>
          <a:noFill/>
          <a:ln w="9525">
            <a:noFill/>
            <a:miter lim="800000"/>
            <a:headEnd/>
            <a:tailEnd/>
          </a:ln>
        </p:spPr>
      </p:pic>
      <p:pic>
        <p:nvPicPr>
          <p:cNvPr id="1352725" name="Picture 21"/>
          <p:cNvPicPr>
            <a:picLocks noChangeAspect="1"/>
          </p:cNvPicPr>
          <p:nvPr/>
        </p:nvPicPr>
        <p:blipFill>
          <a:blip r:embed="rId3" cstate="print"/>
          <a:srcRect/>
          <a:stretch>
            <a:fillRect/>
          </a:stretch>
        </p:blipFill>
        <p:spPr bwMode="auto">
          <a:xfrm>
            <a:off x="2714625" y="3830638"/>
            <a:ext cx="282575" cy="481012"/>
          </a:xfrm>
          <a:prstGeom prst="rect">
            <a:avLst/>
          </a:prstGeom>
          <a:noFill/>
          <a:ln w="9525">
            <a:noFill/>
            <a:miter lim="800000"/>
            <a:headEnd/>
            <a:tailEnd/>
          </a:ln>
        </p:spPr>
      </p:pic>
      <p:pic>
        <p:nvPicPr>
          <p:cNvPr id="1352726" name="Picture 22"/>
          <p:cNvPicPr>
            <a:picLocks noChangeAspect="1"/>
          </p:cNvPicPr>
          <p:nvPr/>
        </p:nvPicPr>
        <p:blipFill>
          <a:blip r:embed="rId3" cstate="print"/>
          <a:srcRect/>
          <a:stretch>
            <a:fillRect/>
          </a:stretch>
        </p:blipFill>
        <p:spPr bwMode="auto">
          <a:xfrm>
            <a:off x="3759200" y="2132013"/>
            <a:ext cx="282575" cy="481012"/>
          </a:xfrm>
          <a:prstGeom prst="rect">
            <a:avLst/>
          </a:prstGeom>
          <a:noFill/>
          <a:ln w="9525">
            <a:noFill/>
            <a:miter lim="800000"/>
            <a:headEnd/>
            <a:tailEnd/>
          </a:ln>
        </p:spPr>
      </p:pic>
      <p:pic>
        <p:nvPicPr>
          <p:cNvPr id="1352727" name="Picture 23"/>
          <p:cNvPicPr>
            <a:picLocks noChangeAspect="1"/>
          </p:cNvPicPr>
          <p:nvPr/>
        </p:nvPicPr>
        <p:blipFill>
          <a:blip r:embed="rId3" cstate="print"/>
          <a:srcRect/>
          <a:stretch>
            <a:fillRect/>
          </a:stretch>
        </p:blipFill>
        <p:spPr bwMode="auto">
          <a:xfrm>
            <a:off x="2568575" y="2619375"/>
            <a:ext cx="282575" cy="481013"/>
          </a:xfrm>
          <a:prstGeom prst="rect">
            <a:avLst/>
          </a:prstGeom>
          <a:noFill/>
          <a:ln w="9525">
            <a:noFill/>
            <a:miter lim="800000"/>
            <a:headEnd/>
            <a:tailEnd/>
          </a:ln>
        </p:spPr>
      </p:pic>
      <p:pic>
        <p:nvPicPr>
          <p:cNvPr id="1352728" name="Picture 70"/>
          <p:cNvPicPr>
            <a:picLocks noChangeAspect="1"/>
          </p:cNvPicPr>
          <p:nvPr/>
        </p:nvPicPr>
        <p:blipFill>
          <a:blip r:embed="rId3" cstate="print"/>
          <a:srcRect/>
          <a:stretch>
            <a:fillRect/>
          </a:stretch>
        </p:blipFill>
        <p:spPr bwMode="auto">
          <a:xfrm>
            <a:off x="4903788" y="2809875"/>
            <a:ext cx="282575" cy="479425"/>
          </a:xfrm>
          <a:prstGeom prst="rect">
            <a:avLst/>
          </a:prstGeom>
          <a:noFill/>
          <a:ln w="9525">
            <a:noFill/>
            <a:miter lim="800000"/>
            <a:headEnd/>
            <a:tailEnd/>
          </a:ln>
        </p:spPr>
      </p:pic>
      <p:pic>
        <p:nvPicPr>
          <p:cNvPr id="1352729" name="Picture 71"/>
          <p:cNvPicPr>
            <a:picLocks noChangeAspect="1"/>
          </p:cNvPicPr>
          <p:nvPr/>
        </p:nvPicPr>
        <p:blipFill>
          <a:blip r:embed="rId3" cstate="print"/>
          <a:srcRect/>
          <a:stretch>
            <a:fillRect/>
          </a:stretch>
        </p:blipFill>
        <p:spPr bwMode="auto">
          <a:xfrm>
            <a:off x="5208588" y="2305050"/>
            <a:ext cx="282575" cy="481013"/>
          </a:xfrm>
          <a:prstGeom prst="rect">
            <a:avLst/>
          </a:prstGeom>
          <a:noFill/>
          <a:ln w="9525">
            <a:noFill/>
            <a:miter lim="800000"/>
            <a:headEnd/>
            <a:tailEnd/>
          </a:ln>
        </p:spPr>
      </p:pic>
      <p:pic>
        <p:nvPicPr>
          <p:cNvPr id="1352730" name="Picture 72"/>
          <p:cNvPicPr>
            <a:picLocks noChangeAspect="1"/>
          </p:cNvPicPr>
          <p:nvPr/>
        </p:nvPicPr>
        <p:blipFill>
          <a:blip r:embed="rId3" cstate="print"/>
          <a:srcRect/>
          <a:stretch>
            <a:fillRect/>
          </a:stretch>
        </p:blipFill>
        <p:spPr bwMode="auto">
          <a:xfrm>
            <a:off x="4270375" y="2989263"/>
            <a:ext cx="282575" cy="479425"/>
          </a:xfrm>
          <a:prstGeom prst="rect">
            <a:avLst/>
          </a:prstGeom>
          <a:noFill/>
          <a:ln w="9525">
            <a:noFill/>
            <a:miter lim="800000"/>
            <a:headEnd/>
            <a:tailEnd/>
          </a:ln>
        </p:spPr>
      </p:pic>
      <p:pic>
        <p:nvPicPr>
          <p:cNvPr id="1352731" name="Picture 73"/>
          <p:cNvPicPr>
            <a:picLocks noChangeAspect="1"/>
          </p:cNvPicPr>
          <p:nvPr/>
        </p:nvPicPr>
        <p:blipFill>
          <a:blip r:embed="rId3" cstate="print"/>
          <a:srcRect/>
          <a:stretch>
            <a:fillRect/>
          </a:stretch>
        </p:blipFill>
        <p:spPr bwMode="auto">
          <a:xfrm>
            <a:off x="4503738" y="2305050"/>
            <a:ext cx="282575" cy="481013"/>
          </a:xfrm>
          <a:prstGeom prst="rect">
            <a:avLst/>
          </a:prstGeom>
          <a:noFill/>
          <a:ln w="9525">
            <a:noFill/>
            <a:miter lim="800000"/>
            <a:headEnd/>
            <a:tailEnd/>
          </a:ln>
        </p:spPr>
      </p:pic>
      <p:pic>
        <p:nvPicPr>
          <p:cNvPr id="1352732" name="Picture 74"/>
          <p:cNvPicPr>
            <a:picLocks noChangeAspect="1"/>
          </p:cNvPicPr>
          <p:nvPr/>
        </p:nvPicPr>
        <p:blipFill>
          <a:blip r:embed="rId3" cstate="print"/>
          <a:srcRect/>
          <a:stretch>
            <a:fillRect/>
          </a:stretch>
        </p:blipFill>
        <p:spPr bwMode="auto">
          <a:xfrm>
            <a:off x="5283200" y="2844800"/>
            <a:ext cx="282575" cy="481013"/>
          </a:xfrm>
          <a:prstGeom prst="rect">
            <a:avLst/>
          </a:prstGeom>
          <a:noFill/>
          <a:ln w="9525">
            <a:noFill/>
            <a:miter lim="800000"/>
            <a:headEnd/>
            <a:tailEnd/>
          </a:ln>
        </p:spPr>
      </p:pic>
      <p:pic>
        <p:nvPicPr>
          <p:cNvPr id="1352733" name="Picture 75"/>
          <p:cNvPicPr>
            <a:picLocks noChangeAspect="1"/>
          </p:cNvPicPr>
          <p:nvPr/>
        </p:nvPicPr>
        <p:blipFill>
          <a:blip r:embed="rId3" cstate="print"/>
          <a:srcRect/>
          <a:stretch>
            <a:fillRect/>
          </a:stretch>
        </p:blipFill>
        <p:spPr bwMode="auto">
          <a:xfrm>
            <a:off x="5208588" y="3325813"/>
            <a:ext cx="282575" cy="479425"/>
          </a:xfrm>
          <a:prstGeom prst="rect">
            <a:avLst/>
          </a:prstGeom>
          <a:noFill/>
          <a:ln w="9525">
            <a:noFill/>
            <a:miter lim="800000"/>
            <a:headEnd/>
            <a:tailEnd/>
          </a:ln>
        </p:spPr>
      </p:pic>
      <p:pic>
        <p:nvPicPr>
          <p:cNvPr id="1352734" name="Picture 76"/>
          <p:cNvPicPr>
            <a:picLocks noChangeAspect="1"/>
          </p:cNvPicPr>
          <p:nvPr/>
        </p:nvPicPr>
        <p:blipFill>
          <a:blip r:embed="rId3" cstate="print"/>
          <a:srcRect/>
          <a:stretch>
            <a:fillRect/>
          </a:stretch>
        </p:blipFill>
        <p:spPr bwMode="auto">
          <a:xfrm>
            <a:off x="4910138" y="3541713"/>
            <a:ext cx="282575" cy="479425"/>
          </a:xfrm>
          <a:prstGeom prst="rect">
            <a:avLst/>
          </a:prstGeom>
          <a:noFill/>
          <a:ln w="9525">
            <a:noFill/>
            <a:miter lim="800000"/>
            <a:headEnd/>
            <a:tailEnd/>
          </a:ln>
        </p:spPr>
      </p:pic>
      <p:pic>
        <p:nvPicPr>
          <p:cNvPr id="1352735" name="Picture 77"/>
          <p:cNvPicPr>
            <a:picLocks noChangeAspect="1"/>
          </p:cNvPicPr>
          <p:nvPr/>
        </p:nvPicPr>
        <p:blipFill>
          <a:blip r:embed="rId3" cstate="print"/>
          <a:srcRect/>
          <a:stretch>
            <a:fillRect/>
          </a:stretch>
        </p:blipFill>
        <p:spPr bwMode="auto">
          <a:xfrm>
            <a:off x="5565775" y="2570163"/>
            <a:ext cx="282575" cy="479425"/>
          </a:xfrm>
          <a:prstGeom prst="rect">
            <a:avLst/>
          </a:prstGeom>
          <a:noFill/>
          <a:ln w="9525">
            <a:noFill/>
            <a:miter lim="800000"/>
            <a:headEnd/>
            <a:tailEnd/>
          </a:ln>
        </p:spPr>
      </p:pic>
      <p:pic>
        <p:nvPicPr>
          <p:cNvPr id="1352736" name="Picture 78"/>
          <p:cNvPicPr>
            <a:picLocks noChangeAspect="1"/>
          </p:cNvPicPr>
          <p:nvPr/>
        </p:nvPicPr>
        <p:blipFill>
          <a:blip r:embed="rId3" cstate="print"/>
          <a:srcRect/>
          <a:stretch>
            <a:fillRect/>
          </a:stretch>
        </p:blipFill>
        <p:spPr bwMode="auto">
          <a:xfrm>
            <a:off x="4513263" y="3325813"/>
            <a:ext cx="282575" cy="479425"/>
          </a:xfrm>
          <a:prstGeom prst="rect">
            <a:avLst/>
          </a:prstGeom>
          <a:noFill/>
          <a:ln w="9525">
            <a:noFill/>
            <a:miter lim="800000"/>
            <a:headEnd/>
            <a:tailEnd/>
          </a:ln>
        </p:spPr>
      </p:pic>
      <p:pic>
        <p:nvPicPr>
          <p:cNvPr id="1352737" name="Picture 79"/>
          <p:cNvPicPr>
            <a:picLocks noChangeAspect="1"/>
          </p:cNvPicPr>
          <p:nvPr/>
        </p:nvPicPr>
        <p:blipFill>
          <a:blip r:embed="rId3" cstate="print"/>
          <a:srcRect/>
          <a:stretch>
            <a:fillRect/>
          </a:stretch>
        </p:blipFill>
        <p:spPr bwMode="auto">
          <a:xfrm>
            <a:off x="5565775" y="3086100"/>
            <a:ext cx="282575" cy="479425"/>
          </a:xfrm>
          <a:prstGeom prst="rect">
            <a:avLst/>
          </a:prstGeom>
          <a:noFill/>
          <a:ln w="9525">
            <a:noFill/>
            <a:miter lim="800000"/>
            <a:headEnd/>
            <a:tailEnd/>
          </a:ln>
        </p:spPr>
      </p:pic>
      <p:pic>
        <p:nvPicPr>
          <p:cNvPr id="1352738" name="Picture 80"/>
          <p:cNvPicPr>
            <a:picLocks noChangeAspect="1"/>
          </p:cNvPicPr>
          <p:nvPr/>
        </p:nvPicPr>
        <p:blipFill>
          <a:blip r:embed="rId3" cstate="print"/>
          <a:srcRect/>
          <a:stretch>
            <a:fillRect/>
          </a:stretch>
        </p:blipFill>
        <p:spPr bwMode="auto">
          <a:xfrm>
            <a:off x="4976813" y="2065338"/>
            <a:ext cx="282575" cy="479425"/>
          </a:xfrm>
          <a:prstGeom prst="rect">
            <a:avLst/>
          </a:prstGeom>
          <a:noFill/>
          <a:ln w="9525">
            <a:noFill/>
            <a:miter lim="800000"/>
            <a:headEnd/>
            <a:tailEnd/>
          </a:ln>
        </p:spPr>
      </p:pic>
      <p:pic>
        <p:nvPicPr>
          <p:cNvPr id="1352739" name="Picture 81"/>
          <p:cNvPicPr>
            <a:picLocks noChangeAspect="1"/>
          </p:cNvPicPr>
          <p:nvPr/>
        </p:nvPicPr>
        <p:blipFill>
          <a:blip r:embed="rId3" cstate="print"/>
          <a:srcRect/>
          <a:stretch>
            <a:fillRect/>
          </a:stretch>
        </p:blipFill>
        <p:spPr bwMode="auto">
          <a:xfrm>
            <a:off x="6138863" y="2570163"/>
            <a:ext cx="282575" cy="479425"/>
          </a:xfrm>
          <a:prstGeom prst="rect">
            <a:avLst/>
          </a:prstGeom>
          <a:noFill/>
          <a:ln w="9525">
            <a:noFill/>
            <a:miter lim="800000"/>
            <a:headEnd/>
            <a:tailEnd/>
          </a:ln>
        </p:spPr>
      </p:pic>
      <p:pic>
        <p:nvPicPr>
          <p:cNvPr id="1352740" name="Picture 82"/>
          <p:cNvPicPr>
            <a:picLocks noChangeAspect="1"/>
          </p:cNvPicPr>
          <p:nvPr/>
        </p:nvPicPr>
        <p:blipFill>
          <a:blip r:embed="rId3" cstate="print"/>
          <a:srcRect/>
          <a:stretch>
            <a:fillRect/>
          </a:stretch>
        </p:blipFill>
        <p:spPr bwMode="auto">
          <a:xfrm>
            <a:off x="5424488" y="3771900"/>
            <a:ext cx="282575" cy="479425"/>
          </a:xfrm>
          <a:prstGeom prst="rect">
            <a:avLst/>
          </a:prstGeom>
          <a:noFill/>
          <a:ln w="9525">
            <a:noFill/>
            <a:miter lim="800000"/>
            <a:headEnd/>
            <a:tailEnd/>
          </a:ln>
        </p:spPr>
      </p:pic>
      <p:pic>
        <p:nvPicPr>
          <p:cNvPr id="1352741" name="Picture 83"/>
          <p:cNvPicPr>
            <a:picLocks noChangeAspect="1"/>
          </p:cNvPicPr>
          <p:nvPr/>
        </p:nvPicPr>
        <p:blipFill>
          <a:blip r:embed="rId3" cstate="print"/>
          <a:srcRect/>
          <a:stretch>
            <a:fillRect/>
          </a:stretch>
        </p:blipFill>
        <p:spPr bwMode="auto">
          <a:xfrm>
            <a:off x="5965825" y="3049588"/>
            <a:ext cx="282575" cy="481012"/>
          </a:xfrm>
          <a:prstGeom prst="rect">
            <a:avLst/>
          </a:prstGeom>
          <a:noFill/>
          <a:ln w="9525">
            <a:noFill/>
            <a:miter lim="800000"/>
            <a:headEnd/>
            <a:tailEnd/>
          </a:ln>
        </p:spPr>
      </p:pic>
      <p:pic>
        <p:nvPicPr>
          <p:cNvPr id="1352742" name="Picture 84"/>
          <p:cNvPicPr>
            <a:picLocks noChangeAspect="1"/>
          </p:cNvPicPr>
          <p:nvPr/>
        </p:nvPicPr>
        <p:blipFill>
          <a:blip r:embed="rId3" cstate="print"/>
          <a:srcRect/>
          <a:stretch>
            <a:fillRect/>
          </a:stretch>
        </p:blipFill>
        <p:spPr bwMode="auto">
          <a:xfrm>
            <a:off x="5707063" y="3621088"/>
            <a:ext cx="282575" cy="479425"/>
          </a:xfrm>
          <a:prstGeom prst="rect">
            <a:avLst/>
          </a:prstGeom>
          <a:noFill/>
          <a:ln w="9525">
            <a:noFill/>
            <a:miter lim="800000"/>
            <a:headEnd/>
            <a:tailEnd/>
          </a:ln>
        </p:spPr>
      </p:pic>
      <p:pic>
        <p:nvPicPr>
          <p:cNvPr id="1352743" name="Picture 85"/>
          <p:cNvPicPr>
            <a:picLocks noChangeAspect="1"/>
          </p:cNvPicPr>
          <p:nvPr/>
        </p:nvPicPr>
        <p:blipFill>
          <a:blip r:embed="rId3" cstate="print"/>
          <a:srcRect/>
          <a:stretch>
            <a:fillRect/>
          </a:stretch>
        </p:blipFill>
        <p:spPr bwMode="auto">
          <a:xfrm>
            <a:off x="5856288" y="2328863"/>
            <a:ext cx="282575" cy="481012"/>
          </a:xfrm>
          <a:prstGeom prst="rect">
            <a:avLst/>
          </a:prstGeom>
          <a:noFill/>
          <a:ln w="9525">
            <a:noFill/>
            <a:miter lim="800000"/>
            <a:headEnd/>
            <a:tailEnd/>
          </a:ln>
        </p:spPr>
      </p:pic>
      <p:pic>
        <p:nvPicPr>
          <p:cNvPr id="1352744" name="Picture 86"/>
          <p:cNvPicPr>
            <a:picLocks noChangeAspect="1"/>
          </p:cNvPicPr>
          <p:nvPr/>
        </p:nvPicPr>
        <p:blipFill>
          <a:blip r:embed="rId3" cstate="print"/>
          <a:srcRect/>
          <a:stretch>
            <a:fillRect/>
          </a:stretch>
        </p:blipFill>
        <p:spPr bwMode="auto">
          <a:xfrm>
            <a:off x="4699000" y="4100513"/>
            <a:ext cx="282575" cy="481012"/>
          </a:xfrm>
          <a:prstGeom prst="rect">
            <a:avLst/>
          </a:prstGeom>
          <a:noFill/>
          <a:ln w="9525">
            <a:noFill/>
            <a:miter lim="800000"/>
            <a:headEnd/>
            <a:tailEnd/>
          </a:ln>
        </p:spPr>
      </p:pic>
      <p:pic>
        <p:nvPicPr>
          <p:cNvPr id="1352745" name="Picture 87"/>
          <p:cNvPicPr>
            <a:picLocks noChangeAspect="1"/>
          </p:cNvPicPr>
          <p:nvPr/>
        </p:nvPicPr>
        <p:blipFill>
          <a:blip r:embed="rId3" cstate="print"/>
          <a:srcRect/>
          <a:stretch>
            <a:fillRect/>
          </a:stretch>
        </p:blipFill>
        <p:spPr bwMode="auto">
          <a:xfrm>
            <a:off x="5683250" y="4140200"/>
            <a:ext cx="282575" cy="481013"/>
          </a:xfrm>
          <a:prstGeom prst="rect">
            <a:avLst/>
          </a:prstGeom>
          <a:noFill/>
          <a:ln w="9525">
            <a:noFill/>
            <a:miter lim="800000"/>
            <a:headEnd/>
            <a:tailEnd/>
          </a:ln>
        </p:spPr>
      </p:pic>
      <p:pic>
        <p:nvPicPr>
          <p:cNvPr id="1352746" name="Picture 88"/>
          <p:cNvPicPr>
            <a:picLocks noChangeAspect="1"/>
          </p:cNvPicPr>
          <p:nvPr/>
        </p:nvPicPr>
        <p:blipFill>
          <a:blip r:embed="rId3" cstate="print"/>
          <a:srcRect/>
          <a:stretch>
            <a:fillRect/>
          </a:stretch>
        </p:blipFill>
        <p:spPr bwMode="auto">
          <a:xfrm>
            <a:off x="6016625" y="3659188"/>
            <a:ext cx="282575" cy="481012"/>
          </a:xfrm>
          <a:prstGeom prst="rect">
            <a:avLst/>
          </a:prstGeom>
          <a:noFill/>
          <a:ln w="9525">
            <a:noFill/>
            <a:miter lim="800000"/>
            <a:headEnd/>
            <a:tailEnd/>
          </a:ln>
        </p:spPr>
      </p:pic>
      <p:pic>
        <p:nvPicPr>
          <p:cNvPr id="1352747" name="Picture 89"/>
          <p:cNvPicPr>
            <a:picLocks noChangeAspect="1"/>
          </p:cNvPicPr>
          <p:nvPr/>
        </p:nvPicPr>
        <p:blipFill>
          <a:blip r:embed="rId3" cstate="print"/>
          <a:srcRect/>
          <a:stretch>
            <a:fillRect/>
          </a:stretch>
        </p:blipFill>
        <p:spPr bwMode="auto">
          <a:xfrm>
            <a:off x="5051425" y="3911600"/>
            <a:ext cx="282575" cy="481013"/>
          </a:xfrm>
          <a:prstGeom prst="rect">
            <a:avLst/>
          </a:prstGeom>
          <a:noFill/>
          <a:ln w="9525">
            <a:noFill/>
            <a:miter lim="800000"/>
            <a:headEnd/>
            <a:tailEnd/>
          </a:ln>
        </p:spPr>
      </p:pic>
      <p:pic>
        <p:nvPicPr>
          <p:cNvPr id="1352748" name="Picture 90"/>
          <p:cNvPicPr>
            <a:picLocks noChangeAspect="1"/>
          </p:cNvPicPr>
          <p:nvPr/>
        </p:nvPicPr>
        <p:blipFill>
          <a:blip r:embed="rId3" cstate="print"/>
          <a:srcRect/>
          <a:stretch>
            <a:fillRect/>
          </a:stretch>
        </p:blipFill>
        <p:spPr bwMode="auto">
          <a:xfrm>
            <a:off x="4416425" y="3763963"/>
            <a:ext cx="282575" cy="479425"/>
          </a:xfrm>
          <a:prstGeom prst="rect">
            <a:avLst/>
          </a:prstGeom>
          <a:noFill/>
          <a:ln w="9525">
            <a:noFill/>
            <a:miter lim="800000"/>
            <a:headEnd/>
            <a:tailEnd/>
          </a:ln>
        </p:spPr>
      </p:pic>
      <p:pic>
        <p:nvPicPr>
          <p:cNvPr id="1352749" name="Picture 91"/>
          <p:cNvPicPr>
            <a:picLocks noChangeAspect="1"/>
          </p:cNvPicPr>
          <p:nvPr/>
        </p:nvPicPr>
        <p:blipFill>
          <a:blip r:embed="rId3" cstate="print"/>
          <a:srcRect/>
          <a:stretch>
            <a:fillRect/>
          </a:stretch>
        </p:blipFill>
        <p:spPr bwMode="auto">
          <a:xfrm>
            <a:off x="5461000" y="2065338"/>
            <a:ext cx="282575" cy="479425"/>
          </a:xfrm>
          <a:prstGeom prst="rect">
            <a:avLst/>
          </a:prstGeom>
          <a:noFill/>
          <a:ln w="9525">
            <a:noFill/>
            <a:miter lim="800000"/>
            <a:headEnd/>
            <a:tailEnd/>
          </a:ln>
        </p:spPr>
      </p:pic>
      <p:pic>
        <p:nvPicPr>
          <p:cNvPr id="1352750" name="Picture 92"/>
          <p:cNvPicPr>
            <a:picLocks noChangeAspect="1"/>
          </p:cNvPicPr>
          <p:nvPr/>
        </p:nvPicPr>
        <p:blipFill>
          <a:blip r:embed="rId3" cstate="print"/>
          <a:srcRect/>
          <a:stretch>
            <a:fillRect/>
          </a:stretch>
        </p:blipFill>
        <p:spPr bwMode="auto">
          <a:xfrm>
            <a:off x="4270375" y="2552700"/>
            <a:ext cx="282575" cy="479425"/>
          </a:xfrm>
          <a:prstGeom prst="rect">
            <a:avLst/>
          </a:prstGeom>
          <a:noFill/>
          <a:ln w="9525">
            <a:noFill/>
            <a:miter lim="800000"/>
            <a:headEnd/>
            <a:tailEnd/>
          </a:ln>
        </p:spPr>
      </p:pic>
      <p:cxnSp>
        <p:nvCxnSpPr>
          <p:cNvPr id="115" name="Straight Arrow Connector 114"/>
          <p:cNvCxnSpPr/>
          <p:nvPr/>
        </p:nvCxnSpPr>
        <p:spPr>
          <a:xfrm>
            <a:off x="3683000" y="1241425"/>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4065588" y="1241425"/>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4479925" y="1241425"/>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4864100" y="1241425"/>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a:off x="5254625" y="1241425"/>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52756" name="TextBox 119"/>
          <p:cNvSpPr txBox="1">
            <a:spLocks noChangeArrowheads="1"/>
          </p:cNvSpPr>
          <p:nvPr/>
        </p:nvSpPr>
        <p:spPr bwMode="auto">
          <a:xfrm>
            <a:off x="3092450" y="681038"/>
            <a:ext cx="2349500" cy="369887"/>
          </a:xfrm>
          <a:prstGeom prst="rect">
            <a:avLst/>
          </a:prstGeom>
          <a:noFill/>
          <a:ln w="9525">
            <a:noFill/>
            <a:miter lim="800000"/>
            <a:headEnd/>
            <a:tailEnd/>
          </a:ln>
        </p:spPr>
        <p:txBody>
          <a:bodyPr wrap="none">
            <a:spAutoFit/>
          </a:bodyPr>
          <a:lstStyle/>
          <a:p>
            <a:r>
              <a:rPr lang="en-US" b="1">
                <a:solidFill>
                  <a:srgbClr val="0070C0"/>
                </a:solidFill>
                <a:latin typeface="Arial Narrow" pitchFamily="34" charset="0"/>
              </a:rPr>
              <a:t>MULTIPLE EXPOSURES</a:t>
            </a:r>
          </a:p>
        </p:txBody>
      </p:sp>
      <p:sp>
        <p:nvSpPr>
          <p:cNvPr id="1352757" name="TextBox 120"/>
          <p:cNvSpPr txBox="1">
            <a:spLocks noChangeArrowheads="1"/>
          </p:cNvSpPr>
          <p:nvPr/>
        </p:nvSpPr>
        <p:spPr bwMode="auto">
          <a:xfrm>
            <a:off x="2403475" y="1514475"/>
            <a:ext cx="1154113" cy="369888"/>
          </a:xfrm>
          <a:prstGeom prst="rect">
            <a:avLst/>
          </a:prstGeom>
          <a:noFill/>
          <a:ln w="9525">
            <a:noFill/>
            <a:miter lim="800000"/>
            <a:headEnd/>
            <a:tailEnd/>
          </a:ln>
        </p:spPr>
        <p:txBody>
          <a:bodyPr wrap="none">
            <a:spAutoFit/>
          </a:bodyPr>
          <a:lstStyle/>
          <a:p>
            <a:r>
              <a:rPr lang="en-US" b="1">
                <a:latin typeface="Arial Narrow" pitchFamily="34" charset="0"/>
              </a:rPr>
              <a:t>Exposures</a:t>
            </a:r>
          </a:p>
        </p:txBody>
      </p:sp>
      <p:sp>
        <p:nvSpPr>
          <p:cNvPr id="1352758" name="TextBox 121"/>
          <p:cNvSpPr txBox="1">
            <a:spLocks noChangeArrowheads="1"/>
          </p:cNvSpPr>
          <p:nvPr/>
        </p:nvSpPr>
        <p:spPr bwMode="auto">
          <a:xfrm>
            <a:off x="949325" y="3028950"/>
            <a:ext cx="1350963" cy="368300"/>
          </a:xfrm>
          <a:prstGeom prst="rect">
            <a:avLst/>
          </a:prstGeom>
          <a:noFill/>
          <a:ln w="9525">
            <a:noFill/>
            <a:miter lim="800000"/>
            <a:headEnd/>
            <a:tailEnd/>
          </a:ln>
        </p:spPr>
        <p:txBody>
          <a:bodyPr wrap="none">
            <a:spAutoFit/>
          </a:bodyPr>
          <a:lstStyle/>
          <a:p>
            <a:r>
              <a:rPr lang="en-US" b="1">
                <a:latin typeface="Arial Narrow" pitchFamily="34" charset="0"/>
              </a:rPr>
              <a:t>COMMUNITY</a:t>
            </a:r>
          </a:p>
        </p:txBody>
      </p:sp>
      <p:cxnSp>
        <p:nvCxnSpPr>
          <p:cNvPr id="123" name="Straight Arrow Connector 122"/>
          <p:cNvCxnSpPr>
            <a:endCxn id="140" idx="4"/>
          </p:cNvCxnSpPr>
          <p:nvPr/>
        </p:nvCxnSpPr>
        <p:spPr>
          <a:xfrm flipH="1">
            <a:off x="3670300" y="4832350"/>
            <a:ext cx="7938" cy="9556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4062413" y="4832350"/>
            <a:ext cx="3175" cy="11080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4476750" y="4832350"/>
            <a:ext cx="0" cy="8032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4860925" y="4832350"/>
            <a:ext cx="42863" cy="95567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5251450" y="4832350"/>
            <a:ext cx="3175" cy="1063625"/>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52764" name="TextBox 127"/>
          <p:cNvSpPr txBox="1">
            <a:spLocks noChangeArrowheads="1"/>
          </p:cNvSpPr>
          <p:nvPr/>
        </p:nvSpPr>
        <p:spPr bwMode="auto">
          <a:xfrm>
            <a:off x="2482850" y="5002213"/>
            <a:ext cx="1111250" cy="369887"/>
          </a:xfrm>
          <a:prstGeom prst="rect">
            <a:avLst/>
          </a:prstGeom>
          <a:noFill/>
          <a:ln w="9525">
            <a:noFill/>
            <a:miter lim="800000"/>
            <a:headEnd/>
            <a:tailEnd/>
          </a:ln>
        </p:spPr>
        <p:txBody>
          <a:bodyPr wrap="none">
            <a:spAutoFit/>
          </a:bodyPr>
          <a:lstStyle/>
          <a:p>
            <a:r>
              <a:rPr lang="en-US" b="1">
                <a:latin typeface="Arial Narrow" pitchFamily="34" charset="0"/>
              </a:rPr>
              <a:t>Outcomes</a:t>
            </a:r>
          </a:p>
        </p:txBody>
      </p:sp>
      <p:sp>
        <p:nvSpPr>
          <p:cNvPr id="1352765" name="TextBox 128"/>
          <p:cNvSpPr txBox="1">
            <a:spLocks noChangeArrowheads="1"/>
          </p:cNvSpPr>
          <p:nvPr/>
        </p:nvSpPr>
        <p:spPr bwMode="auto">
          <a:xfrm>
            <a:off x="3273425" y="6154738"/>
            <a:ext cx="2122488" cy="400050"/>
          </a:xfrm>
          <a:prstGeom prst="rect">
            <a:avLst/>
          </a:prstGeom>
          <a:noFill/>
          <a:ln w="9525">
            <a:noFill/>
            <a:miter lim="800000"/>
            <a:headEnd/>
            <a:tailEnd/>
          </a:ln>
        </p:spPr>
        <p:txBody>
          <a:bodyPr wrap="none">
            <a:spAutoFit/>
          </a:bodyPr>
          <a:lstStyle/>
          <a:p>
            <a:r>
              <a:rPr lang="en-US" sz="2000" b="1">
                <a:solidFill>
                  <a:srgbClr val="0070C0"/>
                </a:solidFill>
                <a:latin typeface="Arial Narrow" pitchFamily="34" charset="0"/>
              </a:rPr>
              <a:t>MULTIPLE EVENTS</a:t>
            </a:r>
          </a:p>
        </p:txBody>
      </p:sp>
      <p:sp>
        <p:nvSpPr>
          <p:cNvPr id="137" name="U-Turn Arrow 136"/>
          <p:cNvSpPr/>
          <p:nvPr/>
        </p:nvSpPr>
        <p:spPr>
          <a:xfrm rot="5400000" flipH="1">
            <a:off x="4737100" y="2114551"/>
            <a:ext cx="4332287" cy="3230562"/>
          </a:xfrm>
          <a:prstGeom prst="uturnArrow">
            <a:avLst>
              <a:gd name="adj1" fmla="val 0"/>
              <a:gd name="adj2" fmla="val 2856"/>
              <a:gd name="adj3" fmla="val 4818"/>
              <a:gd name="adj4" fmla="val 43750"/>
              <a:gd name="adj5" fmla="val 99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8" name="U-Turn Arrow 137"/>
          <p:cNvSpPr/>
          <p:nvPr/>
        </p:nvSpPr>
        <p:spPr>
          <a:xfrm rot="5400000" flipH="1">
            <a:off x="3999706" y="1634332"/>
            <a:ext cx="4465637" cy="3536950"/>
          </a:xfrm>
          <a:prstGeom prst="uturnArrow">
            <a:avLst>
              <a:gd name="adj1" fmla="val 0"/>
              <a:gd name="adj2" fmla="val 2856"/>
              <a:gd name="adj3" fmla="val 4818"/>
              <a:gd name="adj4" fmla="val 43750"/>
              <a:gd name="adj5" fmla="val 99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9" name="U-Turn Arrow 138"/>
          <p:cNvSpPr/>
          <p:nvPr/>
        </p:nvSpPr>
        <p:spPr>
          <a:xfrm rot="5400000" flipH="1">
            <a:off x="4681538" y="1544638"/>
            <a:ext cx="4465637" cy="4021137"/>
          </a:xfrm>
          <a:prstGeom prst="uturnArrow">
            <a:avLst>
              <a:gd name="adj1" fmla="val 0"/>
              <a:gd name="adj2" fmla="val 2856"/>
              <a:gd name="adj3" fmla="val 4818"/>
              <a:gd name="adj4" fmla="val 43750"/>
              <a:gd name="adj5" fmla="val 99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0" name="U-Turn Arrow 139"/>
          <p:cNvSpPr/>
          <p:nvPr/>
        </p:nvSpPr>
        <p:spPr>
          <a:xfrm rot="5400000" flipH="1" flipV="1">
            <a:off x="-231775" y="1885951"/>
            <a:ext cx="4465637" cy="3338512"/>
          </a:xfrm>
          <a:prstGeom prst="uturnArrow">
            <a:avLst>
              <a:gd name="adj1" fmla="val 0"/>
              <a:gd name="adj2" fmla="val 2856"/>
              <a:gd name="adj3" fmla="val 4818"/>
              <a:gd name="adj4" fmla="val 43750"/>
              <a:gd name="adj5" fmla="val 99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46" name="U-Turn Arrow 145"/>
          <p:cNvSpPr/>
          <p:nvPr/>
        </p:nvSpPr>
        <p:spPr>
          <a:xfrm rot="5400000" flipH="1" flipV="1">
            <a:off x="30163" y="1928813"/>
            <a:ext cx="4465637" cy="3557587"/>
          </a:xfrm>
          <a:prstGeom prst="uturnArrow">
            <a:avLst>
              <a:gd name="adj1" fmla="val 0"/>
              <a:gd name="adj2" fmla="val 2856"/>
              <a:gd name="adj3" fmla="val 4818"/>
              <a:gd name="adj4" fmla="val 43750"/>
              <a:gd name="adj5" fmla="val 99667"/>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1352771"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advClick="0"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307" name="Text Box 2"/>
          <p:cNvSpPr txBox="1">
            <a:spLocks noChangeArrowheads="1"/>
          </p:cNvSpPr>
          <p:nvPr/>
        </p:nvSpPr>
        <p:spPr bwMode="auto">
          <a:xfrm>
            <a:off x="609600" y="1371600"/>
            <a:ext cx="2895600" cy="304800"/>
          </a:xfrm>
          <a:prstGeom prst="rect">
            <a:avLst/>
          </a:prstGeom>
          <a:noFill/>
          <a:ln w="9525">
            <a:noFill/>
            <a:miter lim="800000"/>
            <a:headEnd/>
            <a:tailEnd/>
          </a:ln>
        </p:spPr>
        <p:txBody>
          <a:bodyPr>
            <a:spAutoFit/>
          </a:bodyPr>
          <a:lstStyle/>
          <a:p>
            <a:pPr>
              <a:spcBef>
                <a:spcPct val="50000"/>
              </a:spcBef>
            </a:pPr>
            <a:r>
              <a:rPr lang="en-US" sz="1400" b="1">
                <a:solidFill>
                  <a:schemeClr val="bg1"/>
                </a:solidFill>
                <a:latin typeface="Arial" charset="0"/>
              </a:rPr>
              <a:t>Country A</a:t>
            </a:r>
          </a:p>
        </p:txBody>
      </p:sp>
      <p:sp>
        <p:nvSpPr>
          <p:cNvPr id="899308" name="Text Box 3"/>
          <p:cNvSpPr txBox="1">
            <a:spLocks noChangeArrowheads="1"/>
          </p:cNvSpPr>
          <p:nvPr/>
        </p:nvSpPr>
        <p:spPr bwMode="auto">
          <a:xfrm>
            <a:off x="685800" y="4038600"/>
            <a:ext cx="2224088" cy="738188"/>
          </a:xfrm>
          <a:prstGeom prst="rect">
            <a:avLst/>
          </a:prstGeom>
          <a:noFill/>
          <a:ln w="9525">
            <a:noFill/>
            <a:miter lim="800000"/>
            <a:headEnd/>
            <a:tailEnd/>
          </a:ln>
        </p:spPr>
        <p:txBody>
          <a:bodyPr>
            <a:spAutoFit/>
          </a:bodyPr>
          <a:lstStyle/>
          <a:p>
            <a:pPr>
              <a:spcBef>
                <a:spcPct val="50000"/>
              </a:spcBef>
            </a:pPr>
            <a:r>
              <a:rPr lang="en-US" sz="1400" b="1">
                <a:solidFill>
                  <a:schemeClr val="bg1"/>
                </a:solidFill>
                <a:latin typeface="Arial" charset="0"/>
              </a:rPr>
              <a:t>Country B</a:t>
            </a:r>
            <a:br>
              <a:rPr lang="en-US" sz="1400" b="1">
                <a:solidFill>
                  <a:schemeClr val="bg1"/>
                </a:solidFill>
                <a:latin typeface="Arial" charset="0"/>
              </a:rPr>
            </a:br>
            <a:r>
              <a:rPr lang="en-US" sz="1400" b="1">
                <a:solidFill>
                  <a:schemeClr val="bg1"/>
                </a:solidFill>
                <a:latin typeface="Arial" charset="0"/>
              </a:rPr>
              <a:t>Country Billings in Rwanda</a:t>
            </a:r>
          </a:p>
        </p:txBody>
      </p:sp>
      <p:sp>
        <p:nvSpPr>
          <p:cNvPr id="899309" name="Text Box 5"/>
          <p:cNvSpPr txBox="1">
            <a:spLocks noChangeArrowheads="1"/>
          </p:cNvSpPr>
          <p:nvPr/>
        </p:nvSpPr>
        <p:spPr bwMode="auto">
          <a:xfrm>
            <a:off x="4953000" y="1371600"/>
            <a:ext cx="2895600" cy="304800"/>
          </a:xfrm>
          <a:prstGeom prst="rect">
            <a:avLst/>
          </a:prstGeom>
          <a:noFill/>
          <a:ln w="9525">
            <a:noFill/>
            <a:miter lim="800000"/>
            <a:headEnd/>
            <a:tailEnd/>
          </a:ln>
        </p:spPr>
        <p:txBody>
          <a:bodyPr>
            <a:spAutoFit/>
          </a:bodyPr>
          <a:lstStyle/>
          <a:p>
            <a:pPr>
              <a:spcBef>
                <a:spcPct val="50000"/>
              </a:spcBef>
            </a:pPr>
            <a:r>
              <a:rPr lang="en-US" sz="1400" b="1">
                <a:solidFill>
                  <a:schemeClr val="bg1"/>
                </a:solidFill>
                <a:latin typeface="Arial" charset="0"/>
              </a:rPr>
              <a:t>Country C</a:t>
            </a:r>
          </a:p>
        </p:txBody>
      </p:sp>
      <p:sp>
        <p:nvSpPr>
          <p:cNvPr id="899310" name="Text Box 6"/>
          <p:cNvSpPr txBox="1">
            <a:spLocks noChangeArrowheads="1"/>
          </p:cNvSpPr>
          <p:nvPr/>
        </p:nvSpPr>
        <p:spPr bwMode="auto">
          <a:xfrm>
            <a:off x="4953000" y="4038600"/>
            <a:ext cx="2895600" cy="304800"/>
          </a:xfrm>
          <a:prstGeom prst="rect">
            <a:avLst/>
          </a:prstGeom>
          <a:noFill/>
          <a:ln w="9525">
            <a:noFill/>
            <a:miter lim="800000"/>
            <a:headEnd/>
            <a:tailEnd/>
          </a:ln>
        </p:spPr>
        <p:txBody>
          <a:bodyPr>
            <a:spAutoFit/>
          </a:bodyPr>
          <a:lstStyle/>
          <a:p>
            <a:pPr>
              <a:spcBef>
                <a:spcPct val="50000"/>
              </a:spcBef>
            </a:pPr>
            <a:r>
              <a:rPr lang="en-US" sz="1400" b="1">
                <a:solidFill>
                  <a:schemeClr val="bg1"/>
                </a:solidFill>
                <a:latin typeface="Arial" charset="0"/>
              </a:rPr>
              <a:t>Country D</a:t>
            </a:r>
          </a:p>
        </p:txBody>
      </p:sp>
      <p:sp>
        <p:nvSpPr>
          <p:cNvPr id="899311" name="Text Box 7"/>
          <p:cNvSpPr txBox="1">
            <a:spLocks noChangeArrowheads="1"/>
          </p:cNvSpPr>
          <p:nvPr/>
        </p:nvSpPr>
        <p:spPr bwMode="auto">
          <a:xfrm>
            <a:off x="730250" y="3352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1950</a:t>
            </a:r>
          </a:p>
        </p:txBody>
      </p:sp>
      <p:sp>
        <p:nvSpPr>
          <p:cNvPr id="899312" name="Text Box 8"/>
          <p:cNvSpPr txBox="1">
            <a:spLocks noChangeArrowheads="1"/>
          </p:cNvSpPr>
          <p:nvPr/>
        </p:nvSpPr>
        <p:spPr bwMode="auto">
          <a:xfrm>
            <a:off x="3429000" y="3352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2008</a:t>
            </a:r>
          </a:p>
        </p:txBody>
      </p:sp>
      <p:sp>
        <p:nvSpPr>
          <p:cNvPr id="899313" name="Text Box 9"/>
          <p:cNvSpPr txBox="1">
            <a:spLocks noChangeArrowheads="1"/>
          </p:cNvSpPr>
          <p:nvPr/>
        </p:nvSpPr>
        <p:spPr bwMode="auto">
          <a:xfrm>
            <a:off x="5041900" y="3352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1960</a:t>
            </a:r>
          </a:p>
        </p:txBody>
      </p:sp>
      <p:sp>
        <p:nvSpPr>
          <p:cNvPr id="899314" name="Text Box 10"/>
          <p:cNvSpPr txBox="1">
            <a:spLocks noChangeArrowheads="1"/>
          </p:cNvSpPr>
          <p:nvPr/>
        </p:nvSpPr>
        <p:spPr bwMode="auto">
          <a:xfrm>
            <a:off x="7915275" y="3352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2003</a:t>
            </a:r>
          </a:p>
        </p:txBody>
      </p:sp>
      <p:sp>
        <p:nvSpPr>
          <p:cNvPr id="899315" name="Text Box 11"/>
          <p:cNvSpPr txBox="1">
            <a:spLocks noChangeArrowheads="1"/>
          </p:cNvSpPr>
          <p:nvPr/>
        </p:nvSpPr>
        <p:spPr bwMode="auto">
          <a:xfrm>
            <a:off x="4953000" y="6019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1980</a:t>
            </a:r>
          </a:p>
        </p:txBody>
      </p:sp>
      <p:sp>
        <p:nvSpPr>
          <p:cNvPr id="899316" name="Text Box 12"/>
          <p:cNvSpPr txBox="1">
            <a:spLocks noChangeArrowheads="1"/>
          </p:cNvSpPr>
          <p:nvPr/>
        </p:nvSpPr>
        <p:spPr bwMode="auto">
          <a:xfrm>
            <a:off x="8001000" y="6019800"/>
            <a:ext cx="466725"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2003</a:t>
            </a:r>
          </a:p>
        </p:txBody>
      </p:sp>
      <p:sp>
        <p:nvSpPr>
          <p:cNvPr id="899317" name="Text Box 13"/>
          <p:cNvSpPr txBox="1">
            <a:spLocks noChangeArrowheads="1"/>
          </p:cNvSpPr>
          <p:nvPr/>
        </p:nvSpPr>
        <p:spPr bwMode="auto">
          <a:xfrm>
            <a:off x="720725" y="6019800"/>
            <a:ext cx="573088"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4/1994</a:t>
            </a:r>
          </a:p>
        </p:txBody>
      </p:sp>
      <p:sp>
        <p:nvSpPr>
          <p:cNvPr id="899318" name="Text Box 14"/>
          <p:cNvSpPr txBox="1">
            <a:spLocks noChangeArrowheads="1"/>
          </p:cNvSpPr>
          <p:nvPr/>
        </p:nvSpPr>
        <p:spPr bwMode="auto">
          <a:xfrm>
            <a:off x="3352800" y="6019800"/>
            <a:ext cx="573088" cy="246063"/>
          </a:xfrm>
          <a:prstGeom prst="rect">
            <a:avLst/>
          </a:prstGeom>
          <a:noFill/>
          <a:ln w="9525">
            <a:noFill/>
            <a:miter lim="800000"/>
            <a:headEnd/>
            <a:tailEnd/>
          </a:ln>
        </p:spPr>
        <p:txBody>
          <a:bodyPr wrap="none">
            <a:spAutoFit/>
          </a:bodyPr>
          <a:lstStyle/>
          <a:p>
            <a:r>
              <a:rPr lang="en-US" sz="1000" b="1">
                <a:solidFill>
                  <a:schemeClr val="bg1"/>
                </a:solidFill>
                <a:latin typeface="Arial" charset="0"/>
              </a:rPr>
              <a:t>5/1994</a:t>
            </a:r>
          </a:p>
        </p:txBody>
      </p:sp>
      <p:graphicFrame>
        <p:nvGraphicFramePr>
          <p:cNvPr id="899303" name="Object 231"/>
          <p:cNvGraphicFramePr>
            <a:graphicFrameLocks noChangeAspect="1"/>
          </p:cNvGraphicFramePr>
          <p:nvPr/>
        </p:nvGraphicFramePr>
        <p:xfrm>
          <a:off x="5029200" y="1676400"/>
          <a:ext cx="3429000" cy="1717675"/>
        </p:xfrm>
        <a:graphic>
          <a:graphicData uri="http://schemas.openxmlformats.org/presentationml/2006/ole">
            <mc:AlternateContent xmlns:mc="http://schemas.openxmlformats.org/markup-compatibility/2006">
              <mc:Choice xmlns:v="urn:schemas-microsoft-com:vml" Requires="v">
                <p:oleObj spid="_x0000_s1631286" r:id="rId5" imgW="3432345" imgH="1719221" progId="Excel.Sheet.8">
                  <p:embed/>
                </p:oleObj>
              </mc:Choice>
              <mc:Fallback>
                <p:oleObj r:id="rId5" imgW="3432345" imgH="1719221" progId="Excel.Sheet.8">
                  <p:embed/>
                  <p:pic>
                    <p:nvPicPr>
                      <p:cNvPr id="0"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676400"/>
                        <a:ext cx="3429000" cy="171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9304" name="Object 232"/>
          <p:cNvGraphicFramePr>
            <a:graphicFrameLocks noChangeAspect="1"/>
          </p:cNvGraphicFramePr>
          <p:nvPr/>
        </p:nvGraphicFramePr>
        <p:xfrm>
          <a:off x="730250" y="1633538"/>
          <a:ext cx="3308350" cy="1752600"/>
        </p:xfrm>
        <a:graphic>
          <a:graphicData uri="http://schemas.openxmlformats.org/presentationml/2006/ole">
            <mc:AlternateContent xmlns:mc="http://schemas.openxmlformats.org/markup-compatibility/2006">
              <mc:Choice xmlns:v="urn:schemas-microsoft-com:vml" Requires="v">
                <p:oleObj spid="_x0000_s1631287" r:id="rId8" imgW="3310415" imgH="1749704" progId="Excel.Sheet.8">
                  <p:embed/>
                </p:oleObj>
              </mc:Choice>
              <mc:Fallback>
                <p:oleObj r:id="rId8" imgW="3310415" imgH="1749704" progId="Excel.Sheet.8">
                  <p:embed/>
                  <p:pic>
                    <p:nvPicPr>
                      <p:cNvPr id="0"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50" y="1633538"/>
                        <a:ext cx="330835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9305" name="Object 233"/>
          <p:cNvGraphicFramePr>
            <a:graphicFrameLocks noChangeAspect="1"/>
          </p:cNvGraphicFramePr>
          <p:nvPr/>
        </p:nvGraphicFramePr>
        <p:xfrm>
          <a:off x="4997450" y="4267200"/>
          <a:ext cx="3384550" cy="1776413"/>
        </p:xfrm>
        <a:graphic>
          <a:graphicData uri="http://schemas.openxmlformats.org/presentationml/2006/ole">
            <mc:AlternateContent xmlns:mc="http://schemas.openxmlformats.org/markup-compatibility/2006">
              <mc:Choice xmlns:v="urn:schemas-microsoft-com:vml" Requires="v">
                <p:oleObj spid="_x0000_s1631288" r:id="rId11" imgW="3383573" imgH="1774090" progId="Excel.Sheet.8">
                  <p:embed/>
                </p:oleObj>
              </mc:Choice>
              <mc:Fallback>
                <p:oleObj r:id="rId11" imgW="3383573" imgH="1774090" progId="Excel.Sheet.8">
                  <p:embed/>
                  <p:pic>
                    <p:nvPicPr>
                      <p:cNvPr id="0"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7450" y="4267200"/>
                        <a:ext cx="3384550" cy="177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9306" name="Object 234"/>
          <p:cNvGraphicFramePr>
            <a:graphicFrameLocks noChangeAspect="1"/>
          </p:cNvGraphicFramePr>
          <p:nvPr/>
        </p:nvGraphicFramePr>
        <p:xfrm>
          <a:off x="762000" y="4267200"/>
          <a:ext cx="3173413" cy="1817688"/>
        </p:xfrm>
        <a:graphic>
          <a:graphicData uri="http://schemas.openxmlformats.org/presentationml/2006/ole">
            <mc:AlternateContent xmlns:mc="http://schemas.openxmlformats.org/markup-compatibility/2006">
              <mc:Choice xmlns:v="urn:schemas-microsoft-com:vml" Requires="v">
                <p:oleObj spid="_x0000_s1631289" r:id="rId14" imgW="3176291" imgH="1816765" progId="Excel.Sheet.8">
                  <p:embed/>
                </p:oleObj>
              </mc:Choice>
              <mc:Fallback>
                <p:oleObj r:id="rId14" imgW="3176291" imgH="1816765" progId="Excel.Sheet.8">
                  <p:embed/>
                  <p:pic>
                    <p:nvPicPr>
                      <p:cNvPr id="0" name="Picture 5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4267200"/>
                        <a:ext cx="3173413" cy="181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9319" name="Title 2"/>
          <p:cNvSpPr>
            <a:spLocks noGrp="1"/>
          </p:cNvSpPr>
          <p:nvPr>
            <p:ph type="title"/>
          </p:nvPr>
        </p:nvSpPr>
        <p:spPr bwMode="auto">
          <a:xfrm>
            <a:off x="122238"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Franklin Gothic Demi" pitchFamily="34" charset="0"/>
              </a:rPr>
              <a:t>KILLING EPIDEMICS</a:t>
            </a:r>
            <a:br>
              <a:rPr lang="en-US" smtClean="0">
                <a:latin typeface="Franklin Gothic Demi" pitchFamily="34" charset="0"/>
              </a:rPr>
            </a:br>
            <a:r>
              <a:rPr lang="en-US" sz="2000" smtClean="0">
                <a:solidFill>
                  <a:srgbClr val="64CDFC"/>
                </a:solidFill>
                <a:latin typeface="Franklin Gothic Demi" pitchFamily="34" charset="0"/>
              </a:rPr>
              <a:t>VIOLENCE BEHAVES EXACTLY LIKE A CONTAGIOUS DISEASE</a:t>
            </a:r>
            <a:endParaRPr lang="en-US" smtClean="0">
              <a:solidFill>
                <a:srgbClr val="64CDFC"/>
              </a:solidFill>
              <a:latin typeface="Franklin Gothic Demi" pitchFamily="34" charset="0"/>
            </a:endParaRPr>
          </a:p>
        </p:txBody>
      </p:sp>
      <p:pic>
        <p:nvPicPr>
          <p:cNvPr id="899320" name="Picture 6" descr="logo-primary.png"/>
          <p:cNvPicPr>
            <a:picLocks noChangeAspect="1"/>
          </p:cNvPicPr>
          <p:nvPr/>
        </p:nvPicPr>
        <p:blipFill>
          <a:blip r:embed="rId16"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249" name="Content Placeholder 3"/>
          <p:cNvPicPr>
            <a:picLocks noGrp="1" noChangeAspect="1"/>
          </p:cNvPicPr>
          <p:nvPr>
            <p:ph idx="1"/>
          </p:nvPr>
        </p:nvPicPr>
        <p:blipFill>
          <a:blip r:embed="rId3" cstate="print"/>
          <a:srcRect/>
          <a:stretch>
            <a:fillRect/>
          </a:stretch>
        </p:blipFill>
        <p:spPr bwMode="auto">
          <a:xfrm>
            <a:off x="2647950" y="258763"/>
            <a:ext cx="4252913" cy="6313487"/>
          </a:xfrm>
          <a:noFill/>
          <a:ln>
            <a:miter lim="800000"/>
            <a:headEnd/>
            <a:tailEnd/>
          </a:ln>
        </p:spPr>
      </p:pic>
      <p:pic>
        <p:nvPicPr>
          <p:cNvPr id="133325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 </a:t>
            </a:r>
          </a:p>
          <a:p>
            <a:pPr algn="l"/>
            <a:r>
              <a:rPr lang="en-US" sz="2800" dirty="0" smtClean="0">
                <a:solidFill>
                  <a:schemeClr val="bg1"/>
                </a:solidFill>
              </a:rPr>
              <a:t>2. Problems can be stuck - </a:t>
            </a:r>
            <a:r>
              <a:rPr lang="en-US" sz="2800" i="1" dirty="0" smtClean="0">
                <a:solidFill>
                  <a:schemeClr val="bg1"/>
                </a:solidFill>
              </a:rPr>
              <a:t>wrong</a:t>
            </a:r>
            <a:r>
              <a:rPr lang="en-US" sz="2800" i="1" dirty="0" smtClean="0">
                <a:solidFill>
                  <a:srgbClr val="F5FBA3"/>
                </a:solidFill>
              </a:rPr>
              <a:t> </a:t>
            </a:r>
            <a:r>
              <a:rPr lang="en-US" sz="2800" i="1" dirty="0" smtClean="0">
                <a:solidFill>
                  <a:schemeClr val="bg1"/>
                </a:solidFill>
              </a:rPr>
              <a:t>diagnosis</a:t>
            </a:r>
          </a:p>
          <a:p>
            <a:pPr algn="l"/>
            <a:r>
              <a:rPr lang="en-US" sz="2800" dirty="0" smtClean="0">
                <a:solidFill>
                  <a:schemeClr val="bg1"/>
                </a:solidFill>
              </a:rPr>
              <a:t>3. Re-understand our problems </a:t>
            </a:r>
          </a:p>
          <a:p>
            <a:pPr algn="l"/>
            <a:r>
              <a:rPr lang="en-US" sz="2800" dirty="0" smtClean="0">
                <a:solidFill>
                  <a:schemeClr val="bg1"/>
                </a:solidFill>
              </a:rPr>
              <a:t>4. Create new models  </a:t>
            </a:r>
          </a:p>
        </p:txBody>
      </p:sp>
    </p:spTree>
  </p:cSld>
  <p:clrMapOvr>
    <a:masterClrMapping/>
  </p:clrMapOvr>
  <p:transition spd="med" advClick="0"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2"/>
          <p:cNvSpPr>
            <a:spLocks noGrp="1"/>
          </p:cNvSpPr>
          <p:nvPr>
            <p:ph type="title" idx="4294967295"/>
          </p:nvPr>
        </p:nvSpPr>
        <p:spPr bwMode="auto">
          <a:xfrm>
            <a:off x="435428" y="390299"/>
            <a:ext cx="8229600" cy="5715000"/>
          </a:xfrm>
          <a:prstGeom prst="rect">
            <a:avLst/>
          </a:prstGeom>
          <a:noFill/>
          <a:ln>
            <a:miter lim="800000"/>
            <a:headEnd/>
            <a:tailEnd/>
          </a:ln>
        </p:spPr>
        <p:txBody>
          <a:bodyPr/>
          <a:lstStyle/>
          <a:p>
            <a:pPr algn="l"/>
            <a:r>
              <a:rPr lang="en-US" sz="7200" dirty="0" smtClean="0">
                <a:solidFill>
                  <a:srgbClr val="64CDFC"/>
                </a:solidFill>
                <a:latin typeface="Franklin Gothic Demi"/>
                <a:ea typeface="ＭＳ Ｐゴシック"/>
                <a:cs typeface="ＭＳ Ｐゴシック"/>
              </a:rPr>
              <a:t>Transmission</a:t>
            </a:r>
            <a:br>
              <a:rPr lang="en-US" sz="7200" dirty="0" smtClean="0">
                <a:solidFill>
                  <a:srgbClr val="64CDFC"/>
                </a:solidFill>
                <a:latin typeface="Franklin Gothic Demi"/>
                <a:ea typeface="ＭＳ Ｐゴシック"/>
                <a:cs typeface="ＭＳ Ｐゴシック"/>
              </a:rPr>
            </a:br>
            <a:r>
              <a:rPr lang="en-US" sz="7200" dirty="0" smtClean="0">
                <a:solidFill>
                  <a:srgbClr val="64CDFC"/>
                </a:solidFill>
                <a:latin typeface="Franklin Gothic Demi"/>
                <a:ea typeface="ＭＳ Ｐゴシック"/>
                <a:cs typeface="ＭＳ Ｐゴシック"/>
              </a:rPr>
              <a:t>across syndromes</a:t>
            </a:r>
            <a:r>
              <a:rPr lang="en-US" sz="8800" dirty="0">
                <a:solidFill>
                  <a:srgbClr val="64CDFC"/>
                </a:solidFill>
                <a:latin typeface="Franklin Gothic Demi"/>
                <a:ea typeface="ＭＳ Ｐゴシック"/>
                <a:cs typeface="ＭＳ Ｐゴシック"/>
              </a:rPr>
              <a:t/>
            </a:r>
            <a:br>
              <a:rPr lang="en-US" sz="8800" dirty="0">
                <a:solidFill>
                  <a:srgbClr val="64CDFC"/>
                </a:solidFill>
                <a:latin typeface="Franklin Gothic Demi"/>
                <a:ea typeface="ＭＳ Ｐゴシック"/>
                <a:cs typeface="ＭＳ Ｐゴシック"/>
              </a:rPr>
            </a:br>
            <a:r>
              <a:rPr lang="en-US" sz="8800" dirty="0" smtClean="0">
                <a:solidFill>
                  <a:srgbClr val="64CDFC"/>
                </a:solidFill>
                <a:latin typeface="Franklin Gothic Demi"/>
                <a:ea typeface="ＭＳ Ｐゴシック"/>
                <a:cs typeface="ＭＳ Ｐゴシック"/>
              </a:rPr>
              <a:t> </a:t>
            </a:r>
            <a:r>
              <a:rPr lang="en-US" sz="3200" dirty="0" smtClean="0">
                <a:solidFill>
                  <a:schemeClr val="bg1"/>
                </a:solidFill>
                <a:latin typeface="Franklin Gothic Demi"/>
                <a:ea typeface="ＭＳ Ｐゴシック"/>
                <a:cs typeface="ＭＳ Ｐゴシック"/>
              </a:rPr>
              <a:t>community</a:t>
            </a:r>
            <a:br>
              <a:rPr lang="en-US" sz="3200" dirty="0" smtClean="0">
                <a:solidFill>
                  <a:schemeClr val="bg1"/>
                </a:solidFill>
                <a:latin typeface="Franklin Gothic Demi"/>
                <a:ea typeface="ＭＳ Ｐゴシック"/>
                <a:cs typeface="ＭＳ Ｐゴシック"/>
              </a:rPr>
            </a:br>
            <a:r>
              <a:rPr lang="en-US" sz="3200" dirty="0" smtClean="0">
                <a:solidFill>
                  <a:schemeClr val="bg1"/>
                </a:solidFill>
                <a:latin typeface="Franklin Gothic Demi"/>
                <a:ea typeface="ＭＳ Ｐゴシック"/>
                <a:cs typeface="ＭＳ Ｐゴシック"/>
              </a:rPr>
              <a:t>                        		        family</a:t>
            </a:r>
            <a:br>
              <a:rPr lang="en-US" sz="3200" dirty="0" smtClean="0">
                <a:solidFill>
                  <a:schemeClr val="bg1"/>
                </a:solidFill>
                <a:latin typeface="Franklin Gothic Demi"/>
                <a:ea typeface="ＭＳ Ｐゴシック"/>
                <a:cs typeface="ＭＳ Ｐゴシック"/>
              </a:rPr>
            </a:br>
            <a:r>
              <a:rPr lang="en-US" sz="3200" dirty="0" smtClean="0">
                <a:solidFill>
                  <a:schemeClr val="bg1"/>
                </a:solidFill>
                <a:latin typeface="Franklin Gothic Demi"/>
                <a:ea typeface="ＭＳ Ｐゴシック"/>
                <a:cs typeface="ＭＳ Ｐゴシック"/>
              </a:rPr>
              <a:t>                spousal </a:t>
            </a:r>
            <a:br>
              <a:rPr lang="en-US" sz="3200" dirty="0" smtClean="0">
                <a:solidFill>
                  <a:schemeClr val="bg1"/>
                </a:solidFill>
                <a:latin typeface="Franklin Gothic Demi"/>
                <a:ea typeface="ＭＳ Ｐゴシック"/>
                <a:cs typeface="ＭＳ Ｐゴシック"/>
              </a:rPr>
            </a:br>
            <a:r>
              <a:rPr lang="en-US" sz="3200" dirty="0" smtClean="0">
                <a:solidFill>
                  <a:schemeClr val="bg1"/>
                </a:solidFill>
                <a:latin typeface="Franklin Gothic Demi"/>
                <a:ea typeface="ＭＳ Ｐゴシック"/>
                <a:cs typeface="ＭＳ Ｐゴシック"/>
              </a:rPr>
              <a:t>				    child</a:t>
            </a:r>
            <a:br>
              <a:rPr lang="en-US" sz="3200" dirty="0" smtClean="0">
                <a:solidFill>
                  <a:schemeClr val="bg1"/>
                </a:solidFill>
                <a:latin typeface="Franklin Gothic Demi"/>
                <a:ea typeface="ＭＳ Ｐゴシック"/>
                <a:cs typeface="ＭＳ Ｐゴシック"/>
              </a:rPr>
            </a:br>
            <a:r>
              <a:rPr lang="en-US" sz="3200" dirty="0" smtClean="0">
                <a:solidFill>
                  <a:schemeClr val="bg1"/>
                </a:solidFill>
                <a:latin typeface="Franklin Gothic Demi"/>
                <a:ea typeface="ＭＳ Ｐゴシック"/>
                <a:cs typeface="ＭＳ Ｐゴシック"/>
              </a:rPr>
              <a:t>suicide  </a:t>
            </a:r>
            <a:br>
              <a:rPr lang="en-US" sz="3200" dirty="0" smtClean="0">
                <a:solidFill>
                  <a:schemeClr val="bg1"/>
                </a:solidFill>
                <a:latin typeface="Franklin Gothic Demi"/>
                <a:ea typeface="ＭＳ Ｐゴシック"/>
                <a:cs typeface="ＭＳ Ｐゴシック"/>
              </a:rPr>
            </a:br>
            <a:r>
              <a:rPr lang="en-US" sz="3200" dirty="0" smtClean="0">
                <a:solidFill>
                  <a:schemeClr val="bg1"/>
                </a:solidFill>
                <a:latin typeface="Franklin Gothic Demi"/>
                <a:ea typeface="ＭＳ Ｐゴシック"/>
                <a:cs typeface="ＭＳ Ｐゴシック"/>
              </a:rPr>
              <a:t>                                  war</a:t>
            </a:r>
          </a:p>
        </p:txBody>
      </p:sp>
    </p:spTree>
    <p:extLst>
      <p:ext uri="{BB962C8B-B14F-4D97-AF65-F5344CB8AC3E}">
        <p14:creationId xmlns:p14="http://schemas.microsoft.com/office/powerpoint/2010/main" val="1588076187"/>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7" name="Text Box 2"/>
          <p:cNvSpPr txBox="1">
            <a:spLocks noChangeArrowheads="1"/>
          </p:cNvSpPr>
          <p:nvPr/>
        </p:nvSpPr>
        <p:spPr bwMode="auto">
          <a:xfrm>
            <a:off x="2195513" y="1087438"/>
            <a:ext cx="3992562" cy="3208337"/>
          </a:xfrm>
          <a:prstGeom prst="rect">
            <a:avLst/>
          </a:prstGeom>
          <a:noFill/>
          <a:ln w="9525">
            <a:noFill/>
            <a:miter lim="800000"/>
            <a:headEnd/>
            <a:tailEnd/>
          </a:ln>
        </p:spPr>
        <p:txBody>
          <a:bodyPr wrap="none">
            <a:spAutoFit/>
          </a:bodyPr>
          <a:lstStyle/>
          <a:p>
            <a:pPr algn="ctr">
              <a:lnSpc>
                <a:spcPct val="75000"/>
              </a:lnSpc>
            </a:pPr>
            <a:r>
              <a:rPr lang="en-US" sz="5400">
                <a:solidFill>
                  <a:schemeClr val="bg1"/>
                </a:solidFill>
                <a:latin typeface="Franklin Gothic Demi" pitchFamily="34" charset="0"/>
              </a:rPr>
              <a:t>HOW TO </a:t>
            </a:r>
          </a:p>
          <a:p>
            <a:pPr algn="ctr">
              <a:lnSpc>
                <a:spcPct val="75000"/>
              </a:lnSpc>
            </a:pPr>
            <a:r>
              <a:rPr lang="en-US" sz="5400">
                <a:solidFill>
                  <a:schemeClr val="bg1"/>
                </a:solidFill>
                <a:latin typeface="Franklin Gothic Demi" pitchFamily="34" charset="0"/>
              </a:rPr>
              <a:t>STOP </a:t>
            </a:r>
          </a:p>
          <a:p>
            <a:pPr algn="ctr">
              <a:lnSpc>
                <a:spcPct val="75000"/>
              </a:lnSpc>
            </a:pPr>
            <a:r>
              <a:rPr lang="en-US" sz="5400">
                <a:solidFill>
                  <a:schemeClr val="bg1"/>
                </a:solidFill>
                <a:latin typeface="Franklin Gothic Demi" pitchFamily="34" charset="0"/>
              </a:rPr>
              <a:t>EPIDEMICS </a:t>
            </a:r>
          </a:p>
          <a:p>
            <a:pPr algn="ctr">
              <a:lnSpc>
                <a:spcPct val="75000"/>
              </a:lnSpc>
            </a:pPr>
            <a:endParaRPr lang="en-US" sz="5400">
              <a:solidFill>
                <a:schemeClr val="bg1"/>
              </a:solidFill>
              <a:latin typeface="Franklin Gothic Demi" pitchFamily="34" charset="0"/>
            </a:endParaRPr>
          </a:p>
          <a:p>
            <a:pPr algn="ctr">
              <a:lnSpc>
                <a:spcPct val="75000"/>
              </a:lnSpc>
            </a:pPr>
            <a:r>
              <a:rPr lang="en-US" sz="5400">
                <a:solidFill>
                  <a:schemeClr val="bg1"/>
                </a:solidFill>
                <a:latin typeface="Franklin Gothic Demi" pitchFamily="34" charset="0"/>
              </a:rPr>
              <a:t> </a:t>
            </a:r>
          </a:p>
        </p:txBody>
      </p:sp>
      <p:pic>
        <p:nvPicPr>
          <p:cNvPr id="1355778" name="Picture 6" descr="WHO"/>
          <p:cNvPicPr>
            <a:picLocks noChangeAspect="1" noChangeArrowheads="1"/>
          </p:cNvPicPr>
          <p:nvPr/>
        </p:nvPicPr>
        <p:blipFill>
          <a:blip r:embed="rId3" cstate="print"/>
          <a:srcRect/>
          <a:stretch>
            <a:fillRect/>
          </a:stretch>
        </p:blipFill>
        <p:spPr bwMode="auto">
          <a:xfrm>
            <a:off x="2276475" y="5106988"/>
            <a:ext cx="3700463" cy="1133475"/>
          </a:xfrm>
          <a:prstGeom prst="rect">
            <a:avLst/>
          </a:prstGeom>
          <a:noFill/>
          <a:ln w="9525">
            <a:noFill/>
            <a:miter lim="800000"/>
            <a:headEnd/>
            <a:tailEnd/>
          </a:ln>
        </p:spPr>
      </p:pic>
      <p:pic>
        <p:nvPicPr>
          <p:cNvPr id="1355779"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23838" y="449263"/>
            <a:ext cx="8561639" cy="1592744"/>
          </a:xfrm>
          <a:prstGeom prst="rect">
            <a:avLst/>
          </a:prstGeom>
          <a:noFill/>
          <a:ln w="9525">
            <a:noFill/>
            <a:miter lim="800000"/>
            <a:headEnd/>
            <a:tailEnd/>
          </a:ln>
        </p:spPr>
        <p:txBody>
          <a:bodyPr wrap="none">
            <a:spAutoFit/>
          </a:bodyPr>
          <a:lstStyle/>
          <a:p>
            <a:pPr>
              <a:lnSpc>
                <a:spcPct val="75000"/>
              </a:lnSpc>
            </a:pPr>
            <a:endParaRPr lang="en-US" sz="6500" dirty="0">
              <a:solidFill>
                <a:schemeClr val="bg1"/>
              </a:solidFill>
              <a:latin typeface="Franklin Gothic Demi" pitchFamily="34" charset="0"/>
            </a:endParaRPr>
          </a:p>
          <a:p>
            <a:pPr>
              <a:lnSpc>
                <a:spcPct val="75000"/>
              </a:lnSpc>
            </a:pPr>
            <a:r>
              <a:rPr lang="en-US" sz="6500" dirty="0" smtClean="0">
                <a:solidFill>
                  <a:schemeClr val="bg1"/>
                </a:solidFill>
                <a:latin typeface="Franklin Gothic Demi" pitchFamily="34" charset="0"/>
              </a:rPr>
              <a:t>How to Stop Epidemics</a:t>
            </a:r>
            <a:endParaRPr lang="en-US" sz="6500" dirty="0">
              <a:solidFill>
                <a:schemeClr val="bg1"/>
              </a:solidFill>
              <a:latin typeface="Franklin Gothic Demi" pitchFamily="34" charset="0"/>
            </a:endParaRPr>
          </a:p>
        </p:txBody>
      </p:sp>
      <p:sp>
        <p:nvSpPr>
          <p:cNvPr id="37891" name="Text Box 3"/>
          <p:cNvSpPr txBox="1">
            <a:spLocks noChangeArrowheads="1"/>
          </p:cNvSpPr>
          <p:nvPr/>
        </p:nvSpPr>
        <p:spPr bwMode="auto">
          <a:xfrm>
            <a:off x="252413" y="2911475"/>
            <a:ext cx="4568825" cy="496888"/>
          </a:xfrm>
          <a:prstGeom prst="rect">
            <a:avLst/>
          </a:prstGeom>
          <a:noFill/>
          <a:ln w="9525">
            <a:noFill/>
            <a:miter lim="800000"/>
            <a:headEnd/>
            <a:tailEnd/>
          </a:ln>
        </p:spPr>
        <p:txBody>
          <a:bodyPr wrap="none">
            <a:spAutoFit/>
          </a:bodyPr>
          <a:lstStyle/>
          <a:p>
            <a:pPr>
              <a:lnSpc>
                <a:spcPct val="82000"/>
              </a:lnSpc>
            </a:pPr>
            <a:r>
              <a:rPr lang="en-US" sz="3200" b="1">
                <a:solidFill>
                  <a:schemeClr val="bg1"/>
                </a:solidFill>
                <a:latin typeface="Franklin Gothic Book" pitchFamily="34" charset="0"/>
              </a:rPr>
              <a:t>1.  Interrupt transmission</a:t>
            </a:r>
          </a:p>
        </p:txBody>
      </p:sp>
      <p:sp>
        <p:nvSpPr>
          <p:cNvPr id="37892" name="Text Box 4"/>
          <p:cNvSpPr txBox="1">
            <a:spLocks noChangeArrowheads="1"/>
          </p:cNvSpPr>
          <p:nvPr/>
        </p:nvSpPr>
        <p:spPr bwMode="auto">
          <a:xfrm>
            <a:off x="260350" y="3871913"/>
            <a:ext cx="4560888" cy="900112"/>
          </a:xfrm>
          <a:prstGeom prst="rect">
            <a:avLst/>
          </a:prstGeom>
          <a:noFill/>
          <a:ln w="9525">
            <a:noFill/>
            <a:miter lim="800000"/>
            <a:headEnd/>
            <a:tailEnd/>
          </a:ln>
        </p:spPr>
        <p:txBody>
          <a:bodyPr wrap="none">
            <a:spAutoFit/>
          </a:bodyPr>
          <a:lstStyle/>
          <a:p>
            <a:pPr marL="514350" indent="-514350">
              <a:lnSpc>
                <a:spcPct val="82000"/>
              </a:lnSpc>
              <a:buFontTx/>
              <a:buAutoNum type="arabicPeriod" startAt="2"/>
            </a:pPr>
            <a:r>
              <a:rPr lang="en-US" sz="3200" b="1">
                <a:solidFill>
                  <a:schemeClr val="bg1"/>
                </a:solidFill>
                <a:latin typeface="Franklin Gothic Book" pitchFamily="34" charset="0"/>
              </a:rPr>
              <a:t>Prevent future spread</a:t>
            </a:r>
          </a:p>
          <a:p>
            <a:pPr marL="514350" indent="-514350">
              <a:lnSpc>
                <a:spcPct val="82000"/>
              </a:lnSpc>
            </a:pPr>
            <a:r>
              <a:rPr lang="en-US" sz="3200" b="1">
                <a:solidFill>
                  <a:schemeClr val="bg1"/>
                </a:solidFill>
                <a:latin typeface="Franklin Gothic Book" pitchFamily="34" charset="0"/>
              </a:rPr>
              <a:t>    </a:t>
            </a:r>
            <a:endParaRPr lang="en-US" sz="2400" b="1">
              <a:solidFill>
                <a:schemeClr val="bg1"/>
              </a:solidFill>
              <a:latin typeface="Franklin Gothic Book" pitchFamily="34" charset="0"/>
            </a:endParaRPr>
          </a:p>
        </p:txBody>
      </p:sp>
      <p:sp>
        <p:nvSpPr>
          <p:cNvPr id="37893" name="Text Box 5"/>
          <p:cNvSpPr txBox="1">
            <a:spLocks noChangeArrowheads="1"/>
          </p:cNvSpPr>
          <p:nvPr/>
        </p:nvSpPr>
        <p:spPr bwMode="auto">
          <a:xfrm>
            <a:off x="347663" y="4906963"/>
            <a:ext cx="4202112" cy="492125"/>
          </a:xfrm>
          <a:prstGeom prst="rect">
            <a:avLst/>
          </a:prstGeom>
          <a:noFill/>
          <a:ln w="9525">
            <a:noFill/>
            <a:miter lim="800000"/>
            <a:headEnd/>
            <a:tailEnd/>
          </a:ln>
        </p:spPr>
        <p:txBody>
          <a:bodyPr wrap="none">
            <a:spAutoFit/>
          </a:bodyPr>
          <a:lstStyle/>
          <a:p>
            <a:pPr marL="457200" indent="-457200">
              <a:lnSpc>
                <a:spcPct val="82000"/>
              </a:lnSpc>
            </a:pPr>
            <a:r>
              <a:rPr lang="en-US" sz="3200" b="1">
                <a:solidFill>
                  <a:schemeClr val="bg1"/>
                </a:solidFill>
                <a:latin typeface="Franklin Gothic Book" pitchFamily="34" charset="0"/>
              </a:rPr>
              <a:t>3. Change group norms</a:t>
            </a:r>
          </a:p>
        </p:txBody>
      </p:sp>
      <p:pic>
        <p:nvPicPr>
          <p:cNvPr id="37894" name="Picture 6" descr="WHO"/>
          <p:cNvPicPr>
            <a:picLocks noChangeAspect="1" noChangeArrowheads="1"/>
          </p:cNvPicPr>
          <p:nvPr/>
        </p:nvPicPr>
        <p:blipFill>
          <a:blip r:embed="rId3" cstate="print"/>
          <a:srcRect/>
          <a:stretch>
            <a:fillRect/>
          </a:stretch>
        </p:blipFill>
        <p:spPr bwMode="auto">
          <a:xfrm>
            <a:off x="6261100" y="3035300"/>
            <a:ext cx="2155825" cy="660400"/>
          </a:xfrm>
          <a:prstGeom prst="rect">
            <a:avLst/>
          </a:prstGeom>
          <a:noFill/>
          <a:ln w="9525">
            <a:noFill/>
            <a:miter lim="800000"/>
            <a:headEnd/>
            <a:tailEnd/>
          </a:ln>
        </p:spPr>
      </p:pic>
      <p:pic>
        <p:nvPicPr>
          <p:cNvPr id="135680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childTnLst>
                                </p:cTn>
                              </p:par>
                              <p:par>
                                <p:cTn id="8" presetID="10" presetClass="entr" presetSubtype="0" fill="hold" nodeType="withEffect">
                                  <p:stCondLst>
                                    <p:cond delay="500"/>
                                  </p:stCondLst>
                                  <p:childTnLst>
                                    <p:set>
                                      <p:cBhvr>
                                        <p:cTn id="9" dur="1" fill="hold">
                                          <p:stCondLst>
                                            <p:cond delay="0"/>
                                          </p:stCondLst>
                                        </p:cTn>
                                        <p:tgtEl>
                                          <p:spTgt spid="37894"/>
                                        </p:tgtEl>
                                        <p:attrNameLst>
                                          <p:attrName>style.visibility</p:attrName>
                                        </p:attrNameLst>
                                      </p:cBhvr>
                                      <p:to>
                                        <p:strVal val="visible"/>
                                      </p:to>
                                    </p:set>
                                    <p:animEffect transition="in" filter="fade">
                                      <p:cBhvr>
                                        <p:cTn id="10" dur="500"/>
                                        <p:tgtEl>
                                          <p:spTgt spid="378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891"/>
                                        </p:tgtEl>
                                        <p:attrNameLst>
                                          <p:attrName>style.visibility</p:attrName>
                                        </p:attrNameLst>
                                      </p:cBhvr>
                                      <p:to>
                                        <p:strVal val="visible"/>
                                      </p:to>
                                    </p:set>
                                    <p:animEffect transition="in" filter="fade">
                                      <p:cBhvr>
                                        <p:cTn id="15" dur="500"/>
                                        <p:tgtEl>
                                          <p:spTgt spid="378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892"/>
                                        </p:tgtEl>
                                        <p:attrNameLst>
                                          <p:attrName>style.visibility</p:attrName>
                                        </p:attrNameLst>
                                      </p:cBhvr>
                                      <p:to>
                                        <p:strVal val="visible"/>
                                      </p:to>
                                    </p:set>
                                    <p:animEffect transition="in" filter="fade">
                                      <p:cBhvr>
                                        <p:cTn id="20" dur="500"/>
                                        <p:tgtEl>
                                          <p:spTgt spid="37892"/>
                                        </p:tgtEl>
                                      </p:cBhvr>
                                    </p:animEffect>
                                  </p:childTnLst>
                                </p:cTn>
                              </p:par>
                              <p:par>
                                <p:cTn id="21" presetID="9" presetClass="emph" presetSubtype="0" grpId="1" nodeType="withEffect">
                                  <p:stCondLst>
                                    <p:cond delay="200"/>
                                  </p:stCondLst>
                                  <p:childTnLst>
                                    <p:set>
                                      <p:cBhvr rctx="PPT">
                                        <p:cTn id="22" dur="indefinite"/>
                                        <p:tgtEl>
                                          <p:spTgt spid="37891"/>
                                        </p:tgtEl>
                                        <p:attrNameLst>
                                          <p:attrName>style.opacity</p:attrName>
                                        </p:attrNameLst>
                                      </p:cBhvr>
                                      <p:to>
                                        <p:strVal val="0.6"/>
                                      </p:to>
                                    </p:set>
                                    <p:animEffect filter="image" prLst="opacity: 0.6">
                                      <p:cBhvr rctx="IE">
                                        <p:cTn id="23" dur="indefinite"/>
                                        <p:tgtEl>
                                          <p:spTgt spid="378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893"/>
                                        </p:tgtEl>
                                        <p:attrNameLst>
                                          <p:attrName>style.visibility</p:attrName>
                                        </p:attrNameLst>
                                      </p:cBhvr>
                                      <p:to>
                                        <p:strVal val="visible"/>
                                      </p:to>
                                    </p:set>
                                    <p:animEffect transition="in" filter="fade">
                                      <p:cBhvr>
                                        <p:cTn id="28" dur="500"/>
                                        <p:tgtEl>
                                          <p:spTgt spid="37893"/>
                                        </p:tgtEl>
                                      </p:cBhvr>
                                    </p:animEffect>
                                  </p:childTnLst>
                                </p:cTn>
                              </p:par>
                              <p:par>
                                <p:cTn id="29" presetID="9" presetClass="emph" presetSubtype="0" grpId="1" nodeType="withEffect">
                                  <p:stCondLst>
                                    <p:cond delay="200"/>
                                  </p:stCondLst>
                                  <p:childTnLst>
                                    <p:set>
                                      <p:cBhvr rctx="PPT">
                                        <p:cTn id="30" dur="indefinite"/>
                                        <p:tgtEl>
                                          <p:spTgt spid="37892"/>
                                        </p:tgtEl>
                                        <p:attrNameLst>
                                          <p:attrName>style.opacity</p:attrName>
                                        </p:attrNameLst>
                                      </p:cBhvr>
                                      <p:to>
                                        <p:strVal val="0.6"/>
                                      </p:to>
                                    </p:set>
                                    <p:animEffect filter="image" prLst="opacity: 0.6">
                                      <p:cBhvr rctx="IE">
                                        <p:cTn id="31" dur="indefinite"/>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1" grpId="1"/>
      <p:bldP spid="37892" grpId="0"/>
      <p:bldP spid="37892" grpId="1"/>
      <p:bldP spid="3789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5"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57826"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49"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5885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6017"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66018"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0897"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60898"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3"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1364994"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dirty="0" smtClean="0">
              <a:solidFill>
                <a:schemeClr val="bg1"/>
              </a:solidFill>
            </a:endParaRPr>
          </a:p>
          <a:p>
            <a:pPr>
              <a:buFontTx/>
              <a:buNone/>
            </a:pPr>
            <a:endParaRPr lang="en-US" dirty="0" smtClean="0">
              <a:solidFill>
                <a:schemeClr val="bg1"/>
              </a:solidFill>
            </a:endParaRPr>
          </a:p>
          <a:p>
            <a:pPr algn="ctr">
              <a:buFontTx/>
              <a:buNone/>
            </a:pPr>
            <a:r>
              <a:rPr lang="en-US" sz="3600" i="1" dirty="0" smtClean="0">
                <a:solidFill>
                  <a:schemeClr val="bg1"/>
                </a:solidFill>
              </a:rPr>
              <a:t>New categories of workers</a:t>
            </a:r>
          </a:p>
        </p:txBody>
      </p:sp>
      <p:pic>
        <p:nvPicPr>
          <p:cNvPr id="1364995" name="Picture 6" descr="logo-primary.png"/>
          <p:cNvPicPr>
            <a:picLocks noChangeAspect="1"/>
          </p:cNvPicPr>
          <p:nvPr/>
        </p:nvPicPr>
        <p:blipFill>
          <a:blip r:embed="rId3" cstate="print"/>
          <a:srcRect/>
          <a:stretch>
            <a:fillRect/>
          </a:stretch>
        </p:blipFill>
        <p:spPr bwMode="auto">
          <a:xfrm>
            <a:off x="7845173" y="328613"/>
            <a:ext cx="917827" cy="1128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7041"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67042"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9089"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6909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8300"/>
            <a:ext cx="7772400" cy="898525"/>
          </a:xfrm>
        </p:spPr>
        <p:txBody>
          <a:bodyPr/>
          <a:lstStyle/>
          <a:p>
            <a:r>
              <a:rPr lang="en-US" dirty="0" smtClean="0">
                <a:solidFill>
                  <a:srgbClr val="88D8FC"/>
                </a:solidFill>
              </a:rPr>
              <a:t>Summary</a:t>
            </a:r>
            <a:endParaRPr lang="en-US" dirty="0">
              <a:solidFill>
                <a:srgbClr val="88D8FC"/>
              </a:solidFill>
            </a:endParaRPr>
          </a:p>
        </p:txBody>
      </p:sp>
      <p:sp>
        <p:nvSpPr>
          <p:cNvPr id="3" name="Subtitle 2"/>
          <p:cNvSpPr>
            <a:spLocks noGrp="1"/>
          </p:cNvSpPr>
          <p:nvPr>
            <p:ph type="subTitle" idx="1"/>
          </p:nvPr>
        </p:nvSpPr>
        <p:spPr>
          <a:xfrm>
            <a:off x="409575" y="1676400"/>
            <a:ext cx="8172450" cy="1752600"/>
          </a:xfrm>
        </p:spPr>
        <p:txBody>
          <a:bodyPr/>
          <a:lstStyle/>
          <a:p>
            <a:pPr algn="l"/>
            <a:r>
              <a:rPr lang="en-US" sz="2800" dirty="0" smtClean="0">
                <a:solidFill>
                  <a:schemeClr val="bg1"/>
                </a:solidFill>
              </a:rPr>
              <a:t>1. Wrong course </a:t>
            </a:r>
          </a:p>
          <a:p>
            <a:pPr algn="l"/>
            <a:r>
              <a:rPr lang="en-US" sz="2800" dirty="0" smtClean="0">
                <a:solidFill>
                  <a:schemeClr val="bg1"/>
                </a:solidFill>
              </a:rPr>
              <a:t>2. Problems can be stuck - </a:t>
            </a:r>
            <a:r>
              <a:rPr lang="en-US" sz="2800" i="1" dirty="0" smtClean="0">
                <a:solidFill>
                  <a:schemeClr val="bg1"/>
                </a:solidFill>
              </a:rPr>
              <a:t>wrong</a:t>
            </a:r>
            <a:r>
              <a:rPr lang="en-US" sz="2800" i="1" dirty="0" smtClean="0">
                <a:solidFill>
                  <a:srgbClr val="F5FBA3"/>
                </a:solidFill>
              </a:rPr>
              <a:t> </a:t>
            </a:r>
            <a:r>
              <a:rPr lang="en-US" sz="2800" i="1" dirty="0" smtClean="0">
                <a:solidFill>
                  <a:schemeClr val="bg1"/>
                </a:solidFill>
              </a:rPr>
              <a:t>diagnosis</a:t>
            </a:r>
          </a:p>
          <a:p>
            <a:pPr algn="l"/>
            <a:r>
              <a:rPr lang="en-US" sz="2800" dirty="0" smtClean="0">
                <a:solidFill>
                  <a:schemeClr val="bg1"/>
                </a:solidFill>
              </a:rPr>
              <a:t>3. Re-understand our problems </a:t>
            </a:r>
          </a:p>
          <a:p>
            <a:pPr algn="l"/>
            <a:r>
              <a:rPr lang="en-US" sz="2800" dirty="0" smtClean="0">
                <a:solidFill>
                  <a:schemeClr val="bg1"/>
                </a:solidFill>
              </a:rPr>
              <a:t>4. Create new models  </a:t>
            </a:r>
          </a:p>
          <a:p>
            <a:pPr algn="l"/>
            <a:r>
              <a:rPr lang="en-US" sz="2800" dirty="0" smtClean="0">
                <a:solidFill>
                  <a:schemeClr val="bg1"/>
                </a:solidFill>
              </a:rPr>
              <a:t>5. Change – can be immediate, sustained</a:t>
            </a:r>
          </a:p>
          <a:p>
            <a:pPr algn="l"/>
            <a:r>
              <a:rPr lang="en-US" sz="2800" dirty="0" smtClean="0">
                <a:solidFill>
                  <a:schemeClr val="bg1"/>
                </a:solidFill>
              </a:rPr>
              <a:t>6. Movement(s) required too</a:t>
            </a:r>
            <a:endParaRPr lang="en-US" dirty="0" smtClean="0">
              <a:solidFill>
                <a:schemeClr val="bg1"/>
              </a:solidFill>
            </a:endParaRPr>
          </a:p>
          <a:p>
            <a:pPr algn="l"/>
            <a:endParaRPr lang="en-US" dirty="0">
              <a:solidFill>
                <a:schemeClr val="bg1"/>
              </a:solidFill>
            </a:endParaRPr>
          </a:p>
        </p:txBody>
      </p:sp>
    </p:spTree>
  </p:cSld>
  <p:clrMapOvr>
    <a:masterClrMapping/>
  </p:clrMapOvr>
  <p:transition spd="med" advClick="0"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0113"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70114"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7"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71138"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1137" name="Picture 12" descr="CureViolence_TEDSlides_3_29_13_v1-0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371138"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
        <p:nvSpPr>
          <p:cNvPr id="2" name="TextBox 1"/>
          <p:cNvSpPr txBox="1"/>
          <p:nvPr/>
        </p:nvSpPr>
        <p:spPr>
          <a:xfrm>
            <a:off x="5576400" y="3080657"/>
            <a:ext cx="2339102" cy="461665"/>
          </a:xfrm>
          <a:prstGeom prst="rect">
            <a:avLst/>
          </a:prstGeom>
          <a:noFill/>
        </p:spPr>
        <p:txBody>
          <a:bodyPr wrap="none" rtlCol="0">
            <a:spAutoFit/>
          </a:bodyPr>
          <a:lstStyle/>
          <a:p>
            <a:r>
              <a:rPr lang="en-US" sz="2400" dirty="0" smtClean="0">
                <a:solidFill>
                  <a:srgbClr val="C00000"/>
                </a:solidFill>
                <a:latin typeface="Arial Black" panose="020B0A04020102020204" pitchFamily="34" charset="0"/>
              </a:rPr>
              <a:t>NEW NORMS</a:t>
            </a:r>
            <a:endParaRPr lang="en-US" sz="24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210212288"/>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7281" name="Picture 7" descr="CEA08005_3805_RET.jpg"/>
          <p:cNvPicPr>
            <a:picLocks noChangeAspect="1"/>
          </p:cNvPicPr>
          <p:nvPr/>
        </p:nvPicPr>
        <p:blipFill>
          <a:blip r:embed="rId3" cstate="print"/>
          <a:srcRect t="9479"/>
          <a:stretch>
            <a:fillRect/>
          </a:stretch>
        </p:blipFill>
        <p:spPr bwMode="auto">
          <a:xfrm>
            <a:off x="0" y="0"/>
            <a:ext cx="9144000" cy="5518150"/>
          </a:xfrm>
          <a:prstGeom prst="rect">
            <a:avLst/>
          </a:prstGeom>
          <a:noFill/>
          <a:ln w="9525">
            <a:noFill/>
            <a:miter lim="800000"/>
            <a:headEnd/>
            <a:tailEnd/>
          </a:ln>
        </p:spPr>
      </p:pic>
      <p:pic>
        <p:nvPicPr>
          <p:cNvPr id="1377282" name="Picture 8" descr="paint-brush-sized-ppt-fullpage-04.png"/>
          <p:cNvPicPr>
            <a:picLocks noChangeAspect="1"/>
          </p:cNvPicPr>
          <p:nvPr/>
        </p:nvPicPr>
        <p:blipFill>
          <a:blip r:embed="rId4" cstate="print"/>
          <a:srcRect l="6" t="1662" b="57671"/>
          <a:stretch>
            <a:fillRect/>
          </a:stretch>
        </p:blipFill>
        <p:spPr bwMode="auto">
          <a:xfrm>
            <a:off x="0" y="4011613"/>
            <a:ext cx="9144000" cy="2846387"/>
          </a:xfrm>
          <a:prstGeom prst="rect">
            <a:avLst/>
          </a:prstGeom>
          <a:noFill/>
          <a:ln w="9525">
            <a:noFill/>
            <a:miter lim="800000"/>
            <a:headEnd/>
            <a:tailEnd/>
          </a:ln>
        </p:spPr>
      </p:pic>
      <p:sp>
        <p:nvSpPr>
          <p:cNvPr id="1377283" name="Title 1"/>
          <p:cNvSpPr>
            <a:spLocks noGrp="1"/>
          </p:cNvSpPr>
          <p:nvPr>
            <p:ph type="title"/>
          </p:nvPr>
        </p:nvSpPr>
        <p:spPr bwMode="auto">
          <a:xfrm>
            <a:off x="457200" y="55181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mtClean="0">
                <a:solidFill>
                  <a:srgbClr val="FFFFFF"/>
                </a:solidFill>
              </a:rPr>
              <a:t>Mapping </a:t>
            </a:r>
          </a:p>
        </p:txBody>
      </p:sp>
      <p:sp>
        <p:nvSpPr>
          <p:cNvPr id="1377284" name="Slide Number Placeholder 3"/>
          <p:cNvSpPr>
            <a:spLocks noGrp="1"/>
          </p:cNvSpPr>
          <p:nvPr>
            <p:ph type="sldNum" sz="quarter" idx="12"/>
          </p:nvPr>
        </p:nvSpPr>
        <p:spPr bwMode="auto">
          <a:xfrm>
            <a:off x="6553200" y="6348413"/>
            <a:ext cx="2133600" cy="365125"/>
          </a:xfrm>
          <a:noFill/>
          <a:ln>
            <a:miter lim="800000"/>
            <a:headEnd/>
            <a:tailEnd/>
          </a:ln>
        </p:spPr>
        <p:txBody>
          <a:bodyPr vert="horz" wrap="square" lIns="91440" tIns="45720" rIns="91440" bIns="45720" numCol="1" anchor="t" anchorCtr="0" compatLnSpc="1">
            <a:prstTxWarp prst="textNoShape">
              <a:avLst/>
            </a:prstTxWarp>
          </a:bodyPr>
          <a:lstStyle/>
          <a:p>
            <a:fld id="{FFCD8BB2-9EC6-4E88-9659-1BB7DCEC2EB2}" type="slidenum">
              <a:rPr lang="en-US" smtClean="0">
                <a:latin typeface="Batang" pitchFamily="18" charset="-127"/>
                <a:ea typeface="ＭＳ Ｐゴシック" pitchFamily="34" charset="-128"/>
              </a:rPr>
              <a:pPr/>
              <a:t>73</a:t>
            </a:fld>
            <a:endParaRPr lang="en-US" smtClean="0">
              <a:latin typeface="Batang" pitchFamily="18" charset="-127"/>
              <a:ea typeface="ＭＳ Ｐゴシック" pitchFamily="34" charset="-128"/>
            </a:endParaRPr>
          </a:p>
        </p:txBody>
      </p:sp>
      <p:pic>
        <p:nvPicPr>
          <p:cNvPr id="1377285" name="Picture 6" descr="logo-primary.png"/>
          <p:cNvPicPr>
            <a:picLocks noChangeAspect="1"/>
          </p:cNvPicPr>
          <p:nvPr/>
        </p:nvPicPr>
        <p:blipFill>
          <a:blip r:embed="rId5"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9329" name="Picture 6" descr="CEA08005_4824"/>
          <p:cNvPicPr>
            <a:picLocks noChangeAspect="1" noChangeArrowheads="1"/>
          </p:cNvPicPr>
          <p:nvPr/>
        </p:nvPicPr>
        <p:blipFill>
          <a:blip r:embed="rId3" cstate="print"/>
          <a:srcRect/>
          <a:stretch>
            <a:fillRect/>
          </a:stretch>
        </p:blipFill>
        <p:spPr bwMode="auto">
          <a:xfrm>
            <a:off x="-569913" y="-30163"/>
            <a:ext cx="10287001" cy="6858001"/>
          </a:xfrm>
          <a:prstGeom prst="rect">
            <a:avLst/>
          </a:prstGeom>
          <a:noFill/>
          <a:ln w="9525">
            <a:noFill/>
            <a:miter lim="800000"/>
            <a:headEnd/>
            <a:tailEnd/>
          </a:ln>
        </p:spPr>
      </p:pic>
      <p:sp>
        <p:nvSpPr>
          <p:cNvPr id="1379330" name="Text Box 4"/>
          <p:cNvSpPr txBox="1">
            <a:spLocks noChangeArrowheads="1"/>
          </p:cNvSpPr>
          <p:nvPr/>
        </p:nvSpPr>
        <p:spPr bwMode="auto">
          <a:xfrm>
            <a:off x="228600" y="6553200"/>
            <a:ext cx="2057400" cy="214313"/>
          </a:xfrm>
          <a:prstGeom prst="rect">
            <a:avLst/>
          </a:prstGeom>
          <a:noFill/>
          <a:ln w="9525">
            <a:noFill/>
            <a:miter lim="800000"/>
            <a:headEnd/>
            <a:tailEnd/>
          </a:ln>
        </p:spPr>
        <p:txBody>
          <a:bodyPr>
            <a:spAutoFit/>
          </a:bodyPr>
          <a:lstStyle/>
          <a:p>
            <a:pPr>
              <a:spcBef>
                <a:spcPct val="50000"/>
              </a:spcBef>
            </a:pPr>
            <a:r>
              <a:rPr lang="en-US" sz="800">
                <a:solidFill>
                  <a:schemeClr val="tx2"/>
                </a:solidFill>
                <a:latin typeface="Century Gothic" pitchFamily="34" charset="0"/>
              </a:rPr>
              <a:t>Photograph by Ed Kashi</a:t>
            </a:r>
          </a:p>
        </p:txBody>
      </p:sp>
      <p:sp>
        <p:nvSpPr>
          <p:cNvPr id="1379331" name="TextBox 8"/>
          <p:cNvSpPr txBox="1">
            <a:spLocks noChangeArrowheads="1"/>
          </p:cNvSpPr>
          <p:nvPr/>
        </p:nvSpPr>
        <p:spPr bwMode="auto">
          <a:xfrm>
            <a:off x="1143000" y="5867400"/>
            <a:ext cx="184150" cy="369888"/>
          </a:xfrm>
          <a:prstGeom prst="rect">
            <a:avLst/>
          </a:prstGeom>
          <a:noFill/>
          <a:ln w="9525">
            <a:noFill/>
            <a:miter lim="800000"/>
            <a:headEnd/>
            <a:tailEnd/>
          </a:ln>
        </p:spPr>
        <p:txBody>
          <a:bodyPr wrap="none">
            <a:spAutoFit/>
          </a:bodyPr>
          <a:lstStyle/>
          <a:p>
            <a:endParaRPr lang="es-PE">
              <a:latin typeface="Franklin Gothic Demi" pitchFamily="34" charset="0"/>
            </a:endParaRPr>
          </a:p>
        </p:txBody>
      </p:sp>
      <p:sp>
        <p:nvSpPr>
          <p:cNvPr id="1379332" name="Rectangle 6"/>
          <p:cNvSpPr>
            <a:spLocks noChangeArrowheads="1"/>
          </p:cNvSpPr>
          <p:nvPr/>
        </p:nvSpPr>
        <p:spPr bwMode="auto">
          <a:xfrm>
            <a:off x="1862969" y="5207000"/>
            <a:ext cx="4537011" cy="646331"/>
          </a:xfrm>
          <a:prstGeom prst="rect">
            <a:avLst/>
          </a:prstGeom>
          <a:noFill/>
          <a:ln w="9525">
            <a:noFill/>
            <a:miter lim="800000"/>
            <a:headEnd/>
            <a:tailEnd/>
          </a:ln>
        </p:spPr>
        <p:txBody>
          <a:bodyPr wrap="none">
            <a:spAutoFit/>
          </a:bodyPr>
          <a:lstStyle/>
          <a:p>
            <a:pPr algn="ctr"/>
            <a:r>
              <a:rPr lang="en-US" sz="3600" dirty="0" smtClean="0">
                <a:solidFill>
                  <a:schemeClr val="bg1"/>
                </a:solidFill>
                <a:latin typeface="Franklin Gothic Demi" pitchFamily="34" charset="0"/>
              </a:rPr>
              <a:t>Violence interrupters </a:t>
            </a:r>
            <a:endParaRPr lang="en-US" sz="3600" dirty="0">
              <a:solidFill>
                <a:schemeClr val="bg1"/>
              </a:solidFill>
              <a:latin typeface="Franklin Gothic Demi" pitchFamily="34" charset="0"/>
            </a:endParaRPr>
          </a:p>
        </p:txBody>
      </p:sp>
      <p:pic>
        <p:nvPicPr>
          <p:cNvPr id="1379333"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0353" name="Picture 4" descr="CEA08005_4502"/>
          <p:cNvPicPr>
            <a:picLocks noGrp="1" noChangeAspect="1" noChangeArrowheads="1"/>
          </p:cNvPicPr>
          <p:nvPr>
            <p:ph type="body" idx="4294967295"/>
            <p:custDataLst>
              <p:tags r:id="rId2"/>
            </p:custDataLst>
          </p:nvPr>
        </p:nvPicPr>
        <p:blipFill>
          <a:blip r:embed="rId5" cstate="print"/>
          <a:srcRect/>
          <a:stretch>
            <a:fillRect/>
          </a:stretch>
        </p:blipFill>
        <p:spPr bwMode="auto">
          <a:xfrm>
            <a:off x="0" y="1588"/>
            <a:ext cx="9144000" cy="6910387"/>
          </a:xfrm>
          <a:prstGeom prst="rect">
            <a:avLst/>
          </a:prstGeom>
          <a:noFill/>
          <a:ln>
            <a:miter lim="800000"/>
            <a:headEnd/>
            <a:tailEnd/>
          </a:ln>
        </p:spPr>
      </p:pic>
      <p:sp>
        <p:nvSpPr>
          <p:cNvPr id="1380354" name="Rectangle 6"/>
          <p:cNvSpPr>
            <a:spLocks noChangeArrowheads="1"/>
          </p:cNvSpPr>
          <p:nvPr/>
        </p:nvSpPr>
        <p:spPr bwMode="auto">
          <a:xfrm>
            <a:off x="2049159" y="5181600"/>
            <a:ext cx="4455129" cy="646331"/>
          </a:xfrm>
          <a:prstGeom prst="rect">
            <a:avLst/>
          </a:prstGeom>
          <a:noFill/>
          <a:ln w="9525">
            <a:noFill/>
            <a:miter lim="800000"/>
            <a:headEnd/>
            <a:tailEnd/>
          </a:ln>
        </p:spPr>
        <p:txBody>
          <a:bodyPr wrap="none">
            <a:spAutoFit/>
          </a:bodyPr>
          <a:lstStyle/>
          <a:p>
            <a:pPr algn="ctr"/>
            <a:r>
              <a:rPr lang="en-US" sz="3600" dirty="0">
                <a:solidFill>
                  <a:schemeClr val="bg1"/>
                </a:solidFill>
                <a:latin typeface="Franklin Gothic Demi" pitchFamily="34" charset="0"/>
              </a:rPr>
              <a:t>Hospital </a:t>
            </a:r>
            <a:r>
              <a:rPr lang="en-US" sz="3600" dirty="0" smtClean="0">
                <a:solidFill>
                  <a:schemeClr val="bg1"/>
                </a:solidFill>
                <a:latin typeface="Franklin Gothic Demi" pitchFamily="34" charset="0"/>
              </a:rPr>
              <a:t>responders </a:t>
            </a:r>
            <a:endParaRPr lang="en-US" sz="3600" dirty="0">
              <a:solidFill>
                <a:schemeClr val="bg1"/>
              </a:solidFill>
              <a:latin typeface="Franklin Gothic Demi" pitchFamily="34" charset="0"/>
            </a:endParaRPr>
          </a:p>
        </p:txBody>
      </p:sp>
      <p:pic>
        <p:nvPicPr>
          <p:cNvPr id="1380355" name="Picture 6" descr="logo-primary.png"/>
          <p:cNvPicPr>
            <a:picLocks noChangeAspect="1"/>
          </p:cNvPicPr>
          <p:nvPr/>
        </p:nvPicPr>
        <p:blipFill>
          <a:blip r:embed="rId6" cstate="print"/>
          <a:srcRect/>
          <a:stretch>
            <a:fillRect/>
          </a:stretch>
        </p:blipFill>
        <p:spPr bwMode="auto">
          <a:xfrm>
            <a:off x="8154988" y="328613"/>
            <a:ext cx="608012" cy="747712"/>
          </a:xfrm>
          <a:prstGeom prst="rect">
            <a:avLst/>
          </a:prstGeom>
          <a:noFill/>
          <a:ln w="9525">
            <a:noFill/>
            <a:miter lim="800000"/>
            <a:headEnd/>
            <a:tailEnd/>
          </a:ln>
        </p:spPr>
      </p:pic>
    </p:spTree>
    <p:custDataLst>
      <p:tags r:id="rId1"/>
    </p:custDataLst>
  </p:cSld>
  <p:clrMapOvr>
    <a:masterClrMapping/>
  </p:clrMapOvr>
  <p:transition spd="med" advClick="0" advTm="2000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7521" name="Picture 2" descr="CEA08005_2943"/>
          <p:cNvPicPr>
            <a:picLocks noChangeAspect="1" noChangeArrowheads="1"/>
          </p:cNvPicPr>
          <p:nvPr/>
        </p:nvPicPr>
        <p:blipFill>
          <a:blip r:embed="rId4" cstate="print"/>
          <a:srcRect/>
          <a:stretch>
            <a:fillRect/>
          </a:stretch>
        </p:blipFill>
        <p:spPr bwMode="auto">
          <a:xfrm>
            <a:off x="0" y="-80963"/>
            <a:ext cx="9144000" cy="7091363"/>
          </a:xfrm>
          <a:prstGeom prst="rect">
            <a:avLst/>
          </a:prstGeom>
          <a:noFill/>
          <a:ln w="9525">
            <a:noFill/>
            <a:miter lim="800000"/>
            <a:headEnd/>
            <a:tailEnd/>
          </a:ln>
        </p:spPr>
      </p:pic>
      <p:sp>
        <p:nvSpPr>
          <p:cNvPr id="1387522" name="Text Box 5"/>
          <p:cNvSpPr txBox="1">
            <a:spLocks noChangeArrowheads="1"/>
          </p:cNvSpPr>
          <p:nvPr/>
        </p:nvSpPr>
        <p:spPr bwMode="auto">
          <a:xfrm>
            <a:off x="7543800" y="6629400"/>
            <a:ext cx="1371600" cy="214313"/>
          </a:xfrm>
          <a:prstGeom prst="rect">
            <a:avLst/>
          </a:prstGeom>
          <a:noFill/>
          <a:ln w="9525">
            <a:noFill/>
            <a:miter lim="800000"/>
            <a:headEnd/>
            <a:tailEnd/>
          </a:ln>
        </p:spPr>
        <p:txBody>
          <a:bodyPr>
            <a:spAutoFit/>
          </a:bodyPr>
          <a:lstStyle/>
          <a:p>
            <a:pPr>
              <a:spcBef>
                <a:spcPct val="50000"/>
              </a:spcBef>
            </a:pPr>
            <a:r>
              <a:rPr lang="en-US" sz="800">
                <a:solidFill>
                  <a:schemeClr val="tx2"/>
                </a:solidFill>
                <a:latin typeface="Century Gothic" pitchFamily="34" charset="0"/>
              </a:rPr>
              <a:t>Photograph by Ed Kashi</a:t>
            </a:r>
          </a:p>
        </p:txBody>
      </p:sp>
      <p:sp>
        <p:nvSpPr>
          <p:cNvPr id="1387523" name="Rectangle 4"/>
          <p:cNvSpPr>
            <a:spLocks noChangeArrowheads="1"/>
          </p:cNvSpPr>
          <p:nvPr>
            <p:custDataLst>
              <p:tags r:id="rId1"/>
            </p:custDataLst>
          </p:nvPr>
        </p:nvSpPr>
        <p:spPr bwMode="auto">
          <a:xfrm>
            <a:off x="1933575" y="5534025"/>
            <a:ext cx="6991350" cy="1200329"/>
          </a:xfrm>
          <a:prstGeom prst="rect">
            <a:avLst/>
          </a:prstGeom>
          <a:noFill/>
          <a:ln w="9525">
            <a:noFill/>
            <a:miter lim="800000"/>
            <a:headEnd/>
            <a:tailEnd/>
          </a:ln>
        </p:spPr>
        <p:txBody>
          <a:bodyPr wrap="square">
            <a:spAutoFit/>
          </a:bodyPr>
          <a:lstStyle/>
          <a:p>
            <a:r>
              <a:rPr lang="en-US" sz="3600" dirty="0" smtClean="0">
                <a:solidFill>
                  <a:schemeClr val="bg1"/>
                </a:solidFill>
                <a:latin typeface="Franklin Gothic Demi" pitchFamily="34" charset="0"/>
              </a:rPr>
              <a:t>Behavioral outreach workers </a:t>
            </a:r>
            <a:endParaRPr lang="en-US" sz="3600" dirty="0">
              <a:solidFill>
                <a:schemeClr val="bg1"/>
              </a:solidFill>
              <a:latin typeface="Franklin Gothic Demi" pitchFamily="34" charset="0"/>
            </a:endParaRPr>
          </a:p>
          <a:p>
            <a:endParaRPr lang="en-US" sz="3600" dirty="0">
              <a:solidFill>
                <a:schemeClr val="bg1"/>
              </a:solidFill>
              <a:latin typeface="Franklin Gothic Demi" pitchFamily="34" charset="0"/>
            </a:endParaRPr>
          </a:p>
        </p:txBody>
      </p:sp>
      <p:pic>
        <p:nvPicPr>
          <p:cNvPr id="1387524" name="Picture 6" descr="logo-primary.png"/>
          <p:cNvPicPr>
            <a:picLocks noChangeAspect="1"/>
          </p:cNvPicPr>
          <p:nvPr/>
        </p:nvPicPr>
        <p:blipFill>
          <a:blip r:embed="rId5"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5713" name="Picture 2" descr="Wside response"/>
          <p:cNvPicPr>
            <a:picLocks noChangeAspect="1" noChangeArrowheads="1"/>
          </p:cNvPicPr>
          <p:nvPr>
            <p:custDataLst>
              <p:tags r:id="rId2"/>
            </p:custDataLst>
          </p:nvPr>
        </p:nvPicPr>
        <p:blipFill>
          <a:blip r:embed="rId7" cstate="print"/>
          <a:srcRect/>
          <a:stretch>
            <a:fillRect/>
          </a:stretch>
        </p:blipFill>
        <p:spPr bwMode="auto">
          <a:xfrm>
            <a:off x="-76200" y="-415925"/>
            <a:ext cx="12877800" cy="8913813"/>
          </a:xfrm>
          <a:prstGeom prst="rect">
            <a:avLst/>
          </a:prstGeom>
          <a:noFill/>
          <a:ln w="9525">
            <a:noFill/>
            <a:miter lim="800000"/>
            <a:headEnd/>
            <a:tailEnd/>
          </a:ln>
        </p:spPr>
      </p:pic>
      <p:sp>
        <p:nvSpPr>
          <p:cNvPr id="1395714" name="Text Box 5"/>
          <p:cNvSpPr txBox="1">
            <a:spLocks noChangeArrowheads="1"/>
          </p:cNvSpPr>
          <p:nvPr>
            <p:custDataLst>
              <p:tags r:id="rId3"/>
            </p:custDataLst>
          </p:nvPr>
        </p:nvSpPr>
        <p:spPr bwMode="auto">
          <a:xfrm>
            <a:off x="7543800" y="6629400"/>
            <a:ext cx="1371600" cy="214313"/>
          </a:xfrm>
          <a:prstGeom prst="rect">
            <a:avLst/>
          </a:prstGeom>
          <a:noFill/>
          <a:ln w="9525">
            <a:noFill/>
            <a:miter lim="800000"/>
            <a:headEnd/>
            <a:tailEnd/>
          </a:ln>
        </p:spPr>
        <p:txBody>
          <a:bodyPr>
            <a:spAutoFit/>
          </a:bodyPr>
          <a:lstStyle/>
          <a:p>
            <a:pPr>
              <a:spcBef>
                <a:spcPct val="50000"/>
              </a:spcBef>
            </a:pPr>
            <a:r>
              <a:rPr lang="en-US" sz="800">
                <a:solidFill>
                  <a:srgbClr val="E3EBF1"/>
                </a:solidFill>
                <a:latin typeface="Century Gothic" pitchFamily="34" charset="0"/>
              </a:rPr>
              <a:t>Photograph by Ed Kashi</a:t>
            </a:r>
          </a:p>
        </p:txBody>
      </p:sp>
      <p:sp>
        <p:nvSpPr>
          <p:cNvPr id="1395715" name="Rectangle 4"/>
          <p:cNvSpPr>
            <a:spLocks noChangeArrowheads="1"/>
          </p:cNvSpPr>
          <p:nvPr>
            <p:custDataLst>
              <p:tags r:id="rId4"/>
            </p:custDataLst>
          </p:nvPr>
        </p:nvSpPr>
        <p:spPr bwMode="auto">
          <a:xfrm>
            <a:off x="4122738" y="5983288"/>
            <a:ext cx="5867400" cy="646331"/>
          </a:xfrm>
          <a:prstGeom prst="rect">
            <a:avLst/>
          </a:prstGeom>
          <a:noFill/>
          <a:ln w="9525">
            <a:noFill/>
            <a:miter lim="800000"/>
            <a:headEnd/>
            <a:tailEnd/>
          </a:ln>
        </p:spPr>
        <p:txBody>
          <a:bodyPr>
            <a:spAutoFit/>
          </a:bodyPr>
          <a:lstStyle/>
          <a:p>
            <a:r>
              <a:rPr lang="en-US" sz="3600" dirty="0" smtClean="0">
                <a:solidFill>
                  <a:schemeClr val="bg1"/>
                </a:solidFill>
                <a:latin typeface="Franklin Gothic Demi" pitchFamily="34" charset="0"/>
              </a:rPr>
              <a:t>Community outreach  </a:t>
            </a:r>
            <a:endParaRPr lang="en-US" sz="3600" dirty="0">
              <a:solidFill>
                <a:schemeClr val="bg1"/>
              </a:solidFill>
              <a:latin typeface="Franklin Gothic Demi" pitchFamily="34" charset="0"/>
            </a:endParaRPr>
          </a:p>
        </p:txBody>
      </p:sp>
      <p:pic>
        <p:nvPicPr>
          <p:cNvPr id="1395716" name="Picture 6" descr="logo-primary.png"/>
          <p:cNvPicPr>
            <a:picLocks noChangeAspect="1"/>
          </p:cNvPicPr>
          <p:nvPr/>
        </p:nvPicPr>
        <p:blipFill>
          <a:blip r:embed="rId8" cstate="print"/>
          <a:srcRect/>
          <a:stretch>
            <a:fillRect/>
          </a:stretch>
        </p:blipFill>
        <p:spPr bwMode="auto">
          <a:xfrm>
            <a:off x="2762250" y="4649596"/>
            <a:ext cx="2714625" cy="1503581"/>
          </a:xfrm>
          <a:prstGeom prst="rect">
            <a:avLst/>
          </a:prstGeom>
          <a:noFill/>
          <a:ln w="9525">
            <a:noFill/>
            <a:miter lim="800000"/>
            <a:headEnd/>
            <a:tailEnd/>
          </a:ln>
        </p:spPr>
      </p:pic>
    </p:spTree>
    <p:custDataLst>
      <p:tags r:id="rId1"/>
    </p:custData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1" name="Title 2"/>
          <p:cNvSpPr>
            <a:spLocks noGrp="1"/>
          </p:cNvSpPr>
          <p:nvPr>
            <p:ph type="title" idx="4294967295"/>
          </p:nvPr>
        </p:nvSpPr>
        <p:spPr bwMode="auto">
          <a:xfrm>
            <a:off x="533400" y="300038"/>
            <a:ext cx="8229600" cy="5715000"/>
          </a:xfrm>
          <a:prstGeom prst="rect">
            <a:avLst/>
          </a:prstGeom>
          <a:noFill/>
          <a:ln>
            <a:miter lim="800000"/>
            <a:headEnd/>
            <a:tailEnd/>
          </a:ln>
        </p:spPr>
        <p:txBody>
          <a:bodyPr/>
          <a:lstStyle/>
          <a:p>
            <a:pPr algn="l"/>
            <a:r>
              <a:rPr lang="en-US" sz="5400" dirty="0" smtClean="0">
                <a:solidFill>
                  <a:srgbClr val="64CDFC"/>
                </a:solidFill>
                <a:latin typeface="Franklin Gothic Demi" pitchFamily="34" charset="0"/>
                <a:ea typeface="ＭＳ Ｐゴシック" pitchFamily="34" charset="-128"/>
              </a:rPr>
              <a:t/>
            </a:r>
            <a:br>
              <a:rPr lang="en-US" sz="5400" dirty="0" smtClean="0">
                <a:solidFill>
                  <a:srgbClr val="64CDFC"/>
                </a:solidFill>
                <a:latin typeface="Franklin Gothic Demi" pitchFamily="34" charset="0"/>
                <a:ea typeface="ＭＳ Ｐゴシック" pitchFamily="34" charset="-128"/>
              </a:rPr>
            </a:br>
            <a:r>
              <a:rPr lang="en-US" sz="5400" dirty="0" smtClean="0">
                <a:solidFill>
                  <a:srgbClr val="64CDFC"/>
                </a:solidFill>
                <a:latin typeface="Franklin Gothic Demi" pitchFamily="34" charset="0"/>
                <a:ea typeface="ＭＳ Ｐゴシック" pitchFamily="34" charset="-128"/>
              </a:rPr>
              <a:t/>
            </a:r>
            <a:br>
              <a:rPr lang="en-US" sz="5400" dirty="0" smtClean="0">
                <a:solidFill>
                  <a:srgbClr val="64CDFC"/>
                </a:solidFill>
                <a:latin typeface="Franklin Gothic Demi" pitchFamily="34" charset="0"/>
                <a:ea typeface="ＭＳ Ｐゴシック" pitchFamily="34" charset="-128"/>
              </a:rPr>
            </a:br>
            <a:r>
              <a:rPr lang="en-US" sz="8000" i="1" dirty="0" smtClean="0">
                <a:solidFill>
                  <a:srgbClr val="64CDFC"/>
                </a:solidFill>
                <a:latin typeface="Franklin Gothic Demi" pitchFamily="34" charset="0"/>
                <a:ea typeface="ＭＳ Ｐゴシック" pitchFamily="34" charset="-128"/>
              </a:rPr>
              <a:t>Health - Community</a:t>
            </a:r>
            <a:br>
              <a:rPr lang="en-US" sz="8000" i="1" dirty="0" smtClean="0">
                <a:solidFill>
                  <a:srgbClr val="64CDFC"/>
                </a:solidFill>
                <a:latin typeface="Franklin Gothic Demi" pitchFamily="34" charset="0"/>
                <a:ea typeface="ＭＳ Ｐゴシック" pitchFamily="34" charset="-128"/>
              </a:rPr>
            </a:br>
            <a:r>
              <a:rPr lang="en-US" sz="8000" i="1" dirty="0" smtClean="0">
                <a:solidFill>
                  <a:srgbClr val="64CDFC"/>
                </a:solidFill>
                <a:latin typeface="Franklin Gothic Demi" pitchFamily="34" charset="0"/>
                <a:ea typeface="ＭＳ Ｐゴシック" pitchFamily="34" charset="-128"/>
              </a:rPr>
              <a:t>System</a:t>
            </a:r>
          </a:p>
        </p:txBody>
      </p:sp>
      <p:pic>
        <p:nvPicPr>
          <p:cNvPr id="1408002" name="Picture 6" descr="logo-primary.png"/>
          <p:cNvPicPr>
            <a:picLocks noChangeAspect="1"/>
          </p:cNvPicPr>
          <p:nvPr/>
        </p:nvPicPr>
        <p:blipFill>
          <a:blip r:embed="rId3"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5" name="Title 2"/>
          <p:cNvSpPr>
            <a:spLocks noGrp="1"/>
          </p:cNvSpPr>
          <p:nvPr>
            <p:ph type="title" idx="4294967295"/>
          </p:nvPr>
        </p:nvSpPr>
        <p:spPr bwMode="auto">
          <a:xfrm>
            <a:off x="533400" y="627063"/>
            <a:ext cx="8229600" cy="5715000"/>
          </a:xfrm>
          <a:prstGeom prst="rect">
            <a:avLst/>
          </a:prstGeom>
          <a:noFill/>
          <a:ln>
            <a:miter lim="800000"/>
            <a:headEnd/>
            <a:tailEnd/>
          </a:ln>
        </p:spPr>
        <p:txBody>
          <a:bodyPr/>
          <a:lstStyle/>
          <a:p>
            <a:pPr algn="l"/>
            <a:r>
              <a:rPr lang="en-US" sz="8800" smtClean="0">
                <a:solidFill>
                  <a:srgbClr val="64CDFC"/>
                </a:solidFill>
                <a:latin typeface="Franklin Gothic Demi" pitchFamily="34" charset="0"/>
                <a:ea typeface="ＭＳ Ｐゴシック" pitchFamily="34" charset="-128"/>
              </a:rPr>
              <a:t/>
            </a:r>
            <a:br>
              <a:rPr lang="en-US" sz="8800" smtClean="0">
                <a:solidFill>
                  <a:srgbClr val="64CDFC"/>
                </a:solidFill>
                <a:latin typeface="Franklin Gothic Demi" pitchFamily="34" charset="0"/>
                <a:ea typeface="ＭＳ Ｐゴシック" pitchFamily="34" charset="-128"/>
              </a:rPr>
            </a:br>
            <a:r>
              <a:rPr lang="en-US" sz="8000" i="1" smtClean="0">
                <a:solidFill>
                  <a:srgbClr val="64CDFC"/>
                </a:solidFill>
                <a:latin typeface="Franklin Gothic Demi" pitchFamily="34" charset="0"/>
                <a:ea typeface="ＭＳ Ｐゴシック" pitchFamily="34" charset="-128"/>
              </a:rPr>
              <a:t>RESULTS</a:t>
            </a:r>
          </a:p>
        </p:txBody>
      </p:sp>
      <p:pic>
        <p:nvPicPr>
          <p:cNvPr id="1409026" name="Picture 6" descr="logo-primary.png"/>
          <p:cNvPicPr>
            <a:picLocks noChangeAspect="1"/>
          </p:cNvPicPr>
          <p:nvPr/>
        </p:nvPicPr>
        <p:blipFill>
          <a:blip r:embed="rId3"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609850"/>
            <a:ext cx="6429375" cy="1143000"/>
          </a:xfrm>
        </p:spPr>
        <p:txBody>
          <a:bodyPr/>
          <a:lstStyle/>
          <a:p>
            <a:r>
              <a:rPr lang="en-US" dirty="0" smtClean="0"/>
              <a:t>Reconsider what we “know” . . . what we do  </a:t>
            </a:r>
            <a:br>
              <a:rPr lang="en-US" dirty="0" smtClean="0"/>
            </a:br>
            <a:endParaRPr lang="en-US" dirty="0"/>
          </a:p>
        </p:txBody>
      </p:sp>
    </p:spTree>
    <p:extLst>
      <p:ext uri="{BB962C8B-B14F-4D97-AF65-F5344CB8AC3E}">
        <p14:creationId xmlns:p14="http://schemas.microsoft.com/office/powerpoint/2010/main" val="3636305178"/>
      </p:ext>
    </p:extLst>
  </p:cSld>
  <p:clrMapOvr>
    <a:masterClrMapping/>
  </p:clrMapOvr>
  <p:transition spd="med" advClick="0"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0049" name="Picture 5" descr="paint-brush-sized-ppt-fullpage-05.png"/>
          <p:cNvPicPr>
            <a:picLocks noChangeAspect="1"/>
          </p:cNvPicPr>
          <p:nvPr/>
        </p:nvPicPr>
        <p:blipFill>
          <a:blip r:embed="rId3" cstate="print"/>
          <a:srcRect l="-127" t="539" r="-221" b="66029"/>
          <a:stretch>
            <a:fillRect/>
          </a:stretch>
        </p:blipFill>
        <p:spPr bwMode="auto">
          <a:xfrm>
            <a:off x="-19050" y="4419600"/>
            <a:ext cx="9315450" cy="2438400"/>
          </a:xfrm>
          <a:prstGeom prst="rect">
            <a:avLst/>
          </a:prstGeom>
          <a:noFill/>
          <a:ln w="9525">
            <a:noFill/>
            <a:miter lim="800000"/>
            <a:headEnd/>
            <a:tailEnd/>
          </a:ln>
        </p:spPr>
      </p:pic>
      <p:sp>
        <p:nvSpPr>
          <p:cNvPr id="1410050" name="TextBox 7"/>
          <p:cNvSpPr txBox="1">
            <a:spLocks noChangeArrowheads="1"/>
          </p:cNvSpPr>
          <p:nvPr/>
        </p:nvSpPr>
        <p:spPr bwMode="auto">
          <a:xfrm>
            <a:off x="4495800" y="1939925"/>
            <a:ext cx="4648200" cy="1108075"/>
          </a:xfrm>
          <a:prstGeom prst="rect">
            <a:avLst/>
          </a:prstGeom>
          <a:solidFill>
            <a:srgbClr val="62B5E5"/>
          </a:solidFill>
          <a:ln w="9525">
            <a:noFill/>
            <a:miter lim="800000"/>
            <a:headEnd/>
            <a:tailEnd/>
          </a:ln>
        </p:spPr>
        <p:txBody>
          <a:bodyPr lIns="91421" tIns="45711" rIns="91421" bIns="45711">
            <a:spAutoFit/>
          </a:bodyPr>
          <a:lstStyle/>
          <a:p>
            <a:pPr algn="ctr"/>
            <a:r>
              <a:rPr lang="en-US" sz="6600" b="1">
                <a:solidFill>
                  <a:srgbClr val="FFFFFF"/>
                </a:solidFill>
                <a:latin typeface="Rockwell" pitchFamily="18" charset="0"/>
              </a:rPr>
              <a:t>shootings</a:t>
            </a:r>
          </a:p>
        </p:txBody>
      </p:sp>
      <p:sp>
        <p:nvSpPr>
          <p:cNvPr id="1410051" name="TextBox 8"/>
          <p:cNvSpPr txBox="1">
            <a:spLocks noChangeArrowheads="1"/>
          </p:cNvSpPr>
          <p:nvPr/>
        </p:nvSpPr>
        <p:spPr bwMode="auto">
          <a:xfrm>
            <a:off x="76200" y="1600200"/>
            <a:ext cx="2819400" cy="1570038"/>
          </a:xfrm>
          <a:prstGeom prst="rect">
            <a:avLst/>
          </a:prstGeom>
          <a:solidFill>
            <a:srgbClr val="62B5E5"/>
          </a:solidFill>
          <a:ln w="9525">
            <a:noFill/>
            <a:miter lim="800000"/>
            <a:headEnd/>
            <a:tailEnd/>
          </a:ln>
        </p:spPr>
        <p:txBody>
          <a:bodyPr lIns="91421" tIns="45711" rIns="91421" bIns="45711">
            <a:spAutoFit/>
          </a:bodyPr>
          <a:lstStyle/>
          <a:p>
            <a:pPr algn="ctr"/>
            <a:r>
              <a:rPr lang="en-US" sz="9600" b="1">
                <a:solidFill>
                  <a:srgbClr val="FFFFFF"/>
                </a:solidFill>
                <a:latin typeface="Rockwell" pitchFamily="18" charset="0"/>
              </a:rPr>
              <a:t>67%</a:t>
            </a:r>
          </a:p>
        </p:txBody>
      </p:sp>
      <p:sp>
        <p:nvSpPr>
          <p:cNvPr id="7" name="Down Arrow 6"/>
          <p:cNvSpPr/>
          <p:nvPr/>
        </p:nvSpPr>
        <p:spPr>
          <a:xfrm>
            <a:off x="3048000" y="1295400"/>
            <a:ext cx="1447800" cy="2514600"/>
          </a:xfrm>
          <a:prstGeom prst="downArrow">
            <a:avLst>
              <a:gd name="adj1" fmla="val 50000"/>
              <a:gd name="adj2" fmla="val 78378"/>
            </a:avLst>
          </a:prstGeom>
          <a:solidFill>
            <a:srgbClr val="ED8B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anchor="ctr"/>
          <a:lstStyle/>
          <a:p>
            <a:pPr algn="ctr" fontAlgn="auto">
              <a:spcBef>
                <a:spcPts val="0"/>
              </a:spcBef>
              <a:spcAft>
                <a:spcPts val="0"/>
              </a:spcAft>
              <a:defRPr/>
            </a:pPr>
            <a:endParaRPr lang="en-US" dirty="0">
              <a:solidFill>
                <a:srgbClr val="FFFFFF"/>
              </a:solidFill>
            </a:endParaRPr>
          </a:p>
        </p:txBody>
      </p:sp>
      <p:pic>
        <p:nvPicPr>
          <p:cNvPr id="1410053"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extLst>
      <p:ext uri="{BB962C8B-B14F-4D97-AF65-F5344CB8AC3E}">
        <p14:creationId xmlns:p14="http://schemas.microsoft.com/office/powerpoint/2010/main" val="313980999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78468" y="866698"/>
          <a:ext cx="8587064" cy="5480971"/>
        </p:xfrm>
        <a:graphic>
          <a:graphicData uri="http://schemas.openxmlformats.org/drawingml/2006/chart">
            <c:chart xmlns:c="http://schemas.openxmlformats.org/drawingml/2006/chart" xmlns:r="http://schemas.openxmlformats.org/officeDocument/2006/relationships" r:id="rId3"/>
          </a:graphicData>
        </a:graphic>
      </p:graphicFrame>
      <p:sp>
        <p:nvSpPr>
          <p:cNvPr id="1411074" name="TextBox 3"/>
          <p:cNvSpPr txBox="1">
            <a:spLocks noChangeArrowheads="1"/>
          </p:cNvSpPr>
          <p:nvPr/>
        </p:nvSpPr>
        <p:spPr bwMode="auto">
          <a:xfrm>
            <a:off x="1436688" y="146050"/>
            <a:ext cx="5505450" cy="461963"/>
          </a:xfrm>
          <a:prstGeom prst="rect">
            <a:avLst/>
          </a:prstGeom>
          <a:noFill/>
          <a:ln w="9525">
            <a:noFill/>
            <a:miter lim="800000"/>
            <a:headEnd/>
            <a:tailEnd/>
          </a:ln>
        </p:spPr>
        <p:txBody>
          <a:bodyPr wrap="none">
            <a:spAutoFit/>
          </a:bodyPr>
          <a:lstStyle/>
          <a:p>
            <a:r>
              <a:rPr lang="en-US" sz="2400">
                <a:solidFill>
                  <a:srgbClr val="FFFFFF"/>
                </a:solidFill>
                <a:latin typeface="Arial" charset="0"/>
              </a:rPr>
              <a:t>Results – Logan Square </a:t>
            </a:r>
            <a:r>
              <a:rPr lang="en-US" sz="2400">
                <a:solidFill>
                  <a:srgbClr val="BBE0E3"/>
                </a:solidFill>
                <a:latin typeface="Arial" charset="0"/>
              </a:rPr>
              <a:t>Cure Violence</a:t>
            </a:r>
            <a:endParaRPr lang="en-US" sz="2400">
              <a:solidFill>
                <a:srgbClr val="FFFFFF"/>
              </a:solidFill>
              <a:latin typeface="Arial" charset="0"/>
            </a:endParaRPr>
          </a:p>
        </p:txBody>
      </p:sp>
      <p:sp>
        <p:nvSpPr>
          <p:cNvPr id="1411075" name="TextBox 4"/>
          <p:cNvSpPr txBox="1">
            <a:spLocks noChangeArrowheads="1"/>
          </p:cNvSpPr>
          <p:nvPr/>
        </p:nvSpPr>
        <p:spPr bwMode="auto">
          <a:xfrm>
            <a:off x="2362200" y="1147763"/>
            <a:ext cx="1441450" cy="276225"/>
          </a:xfrm>
          <a:prstGeom prst="rect">
            <a:avLst/>
          </a:prstGeom>
          <a:noFill/>
          <a:ln w="9525">
            <a:noFill/>
            <a:miter lim="800000"/>
            <a:headEnd/>
            <a:tailEnd/>
          </a:ln>
        </p:spPr>
        <p:txBody>
          <a:bodyPr wrap="none">
            <a:spAutoFit/>
          </a:bodyPr>
          <a:lstStyle/>
          <a:p>
            <a:pPr algn="ctr"/>
            <a:r>
              <a:rPr lang="en-US" sz="1200">
                <a:solidFill>
                  <a:srgbClr val="000000"/>
                </a:solidFill>
                <a:latin typeface="Arial" charset="0"/>
              </a:rPr>
              <a:t>CURE VIOLENCE</a:t>
            </a:r>
          </a:p>
        </p:txBody>
      </p:sp>
      <p:cxnSp>
        <p:nvCxnSpPr>
          <p:cNvPr id="1411076" name="Straight Arrow Connector 6"/>
          <p:cNvCxnSpPr>
            <a:cxnSpLocks noChangeShapeType="1"/>
          </p:cNvCxnSpPr>
          <p:nvPr/>
        </p:nvCxnSpPr>
        <p:spPr bwMode="auto">
          <a:xfrm>
            <a:off x="2922588" y="1481138"/>
            <a:ext cx="0" cy="1727200"/>
          </a:xfrm>
          <a:prstGeom prst="straightConnector1">
            <a:avLst/>
          </a:prstGeom>
          <a:noFill/>
          <a:ln w="9525" algn="ctr">
            <a:solidFill>
              <a:schemeClr val="tx1"/>
            </a:solidFill>
            <a:round/>
            <a:headEnd/>
            <a:tailEnd type="arrow" w="med" len="med"/>
          </a:ln>
        </p:spPr>
      </p:cxnSp>
      <p:pic>
        <p:nvPicPr>
          <p:cNvPr id="1411077"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extLst>
      <p:ext uri="{BB962C8B-B14F-4D97-AF65-F5344CB8AC3E}">
        <p14:creationId xmlns:p14="http://schemas.microsoft.com/office/powerpoint/2010/main" val="3870530544"/>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approach</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i="1" dirty="0" smtClean="0">
                <a:solidFill>
                  <a:srgbClr val="F5FBA3"/>
                </a:solidFill>
              </a:rPr>
              <a:t>“Immediate”</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400" dirty="0" err="1" smtClean="0"/>
              <a:t>Skogan</a:t>
            </a:r>
            <a:r>
              <a:rPr lang="en-US" sz="2400" dirty="0" smtClean="0"/>
              <a:t>, DOJ Evaluation Report, 2008</a:t>
            </a:r>
            <a:endParaRPr lang="en-US" sz="2400" dirty="0"/>
          </a:p>
        </p:txBody>
      </p:sp>
      <p:pic>
        <p:nvPicPr>
          <p:cNvPr id="3" name="Picture 6" descr="logo-primary.png"/>
          <p:cNvPicPr>
            <a:picLocks noChangeAspect="1"/>
          </p:cNvPicPr>
          <p:nvPr/>
        </p:nvPicPr>
        <p:blipFill>
          <a:blip r:embed="rId3"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spd="med" advClick="0" advTm="2000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78468" y="866698"/>
          <a:ext cx="8587064" cy="5480971"/>
        </p:xfrm>
        <a:graphic>
          <a:graphicData uri="http://schemas.openxmlformats.org/drawingml/2006/chart">
            <c:chart xmlns:c="http://schemas.openxmlformats.org/drawingml/2006/chart" xmlns:r="http://schemas.openxmlformats.org/officeDocument/2006/relationships" r:id="rId3"/>
          </a:graphicData>
        </a:graphic>
      </p:graphicFrame>
      <p:sp>
        <p:nvSpPr>
          <p:cNvPr id="1411074" name="TextBox 3"/>
          <p:cNvSpPr txBox="1">
            <a:spLocks noChangeArrowheads="1"/>
          </p:cNvSpPr>
          <p:nvPr/>
        </p:nvSpPr>
        <p:spPr bwMode="auto">
          <a:xfrm>
            <a:off x="1436688" y="146050"/>
            <a:ext cx="5505450" cy="461963"/>
          </a:xfrm>
          <a:prstGeom prst="rect">
            <a:avLst/>
          </a:prstGeom>
          <a:noFill/>
          <a:ln w="9525">
            <a:noFill/>
            <a:miter lim="800000"/>
            <a:headEnd/>
            <a:tailEnd/>
          </a:ln>
        </p:spPr>
        <p:txBody>
          <a:bodyPr wrap="none">
            <a:spAutoFit/>
          </a:bodyPr>
          <a:lstStyle/>
          <a:p>
            <a:r>
              <a:rPr lang="en-US" sz="2400">
                <a:solidFill>
                  <a:srgbClr val="FFFFFF"/>
                </a:solidFill>
                <a:latin typeface="Arial" charset="0"/>
              </a:rPr>
              <a:t>Results – Logan Square </a:t>
            </a:r>
            <a:r>
              <a:rPr lang="en-US" sz="2400">
                <a:solidFill>
                  <a:srgbClr val="BBE0E3"/>
                </a:solidFill>
                <a:latin typeface="Arial" charset="0"/>
              </a:rPr>
              <a:t>Cure Violence</a:t>
            </a:r>
            <a:endParaRPr lang="en-US" sz="2400">
              <a:solidFill>
                <a:srgbClr val="FFFFFF"/>
              </a:solidFill>
              <a:latin typeface="Arial" charset="0"/>
            </a:endParaRPr>
          </a:p>
        </p:txBody>
      </p:sp>
      <p:sp>
        <p:nvSpPr>
          <p:cNvPr id="1411075" name="TextBox 4"/>
          <p:cNvSpPr txBox="1">
            <a:spLocks noChangeArrowheads="1"/>
          </p:cNvSpPr>
          <p:nvPr/>
        </p:nvSpPr>
        <p:spPr bwMode="auto">
          <a:xfrm>
            <a:off x="2362200" y="1147763"/>
            <a:ext cx="1441450" cy="276225"/>
          </a:xfrm>
          <a:prstGeom prst="rect">
            <a:avLst/>
          </a:prstGeom>
          <a:noFill/>
          <a:ln w="9525">
            <a:noFill/>
            <a:miter lim="800000"/>
            <a:headEnd/>
            <a:tailEnd/>
          </a:ln>
        </p:spPr>
        <p:txBody>
          <a:bodyPr wrap="none">
            <a:spAutoFit/>
          </a:bodyPr>
          <a:lstStyle/>
          <a:p>
            <a:pPr algn="ctr"/>
            <a:r>
              <a:rPr lang="en-US" sz="1200">
                <a:solidFill>
                  <a:srgbClr val="000000"/>
                </a:solidFill>
                <a:latin typeface="Arial" charset="0"/>
              </a:rPr>
              <a:t>CURE VIOLENCE</a:t>
            </a:r>
          </a:p>
        </p:txBody>
      </p:sp>
      <p:cxnSp>
        <p:nvCxnSpPr>
          <p:cNvPr id="1411076" name="Straight Arrow Connector 6"/>
          <p:cNvCxnSpPr>
            <a:cxnSpLocks noChangeShapeType="1"/>
          </p:cNvCxnSpPr>
          <p:nvPr/>
        </p:nvCxnSpPr>
        <p:spPr bwMode="auto">
          <a:xfrm>
            <a:off x="2922588" y="1481138"/>
            <a:ext cx="0" cy="1727200"/>
          </a:xfrm>
          <a:prstGeom prst="straightConnector1">
            <a:avLst/>
          </a:prstGeom>
          <a:noFill/>
          <a:ln w="9525" algn="ctr">
            <a:solidFill>
              <a:schemeClr val="tx1"/>
            </a:solidFill>
            <a:round/>
            <a:headEnd/>
            <a:tailEnd type="arrow" w="med" len="med"/>
          </a:ln>
        </p:spPr>
      </p:cxnSp>
      <p:pic>
        <p:nvPicPr>
          <p:cNvPr id="1411077"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extLst>
      <p:ext uri="{BB962C8B-B14F-4D97-AF65-F5344CB8AC3E}">
        <p14:creationId xmlns:p14="http://schemas.microsoft.com/office/powerpoint/2010/main" val="387053054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5" name="Text Box 2"/>
          <p:cNvSpPr txBox="1">
            <a:spLocks noChangeArrowheads="1"/>
          </p:cNvSpPr>
          <p:nvPr/>
        </p:nvSpPr>
        <p:spPr bwMode="auto">
          <a:xfrm>
            <a:off x="1530350" y="53975"/>
            <a:ext cx="5881688" cy="641350"/>
          </a:xfrm>
          <a:prstGeom prst="rect">
            <a:avLst/>
          </a:prstGeom>
          <a:noFill/>
          <a:ln w="9525">
            <a:noFill/>
            <a:miter lim="800000"/>
            <a:headEnd/>
            <a:tailEnd/>
          </a:ln>
        </p:spPr>
        <p:txBody>
          <a:bodyPr wrap="none">
            <a:spAutoFit/>
          </a:bodyPr>
          <a:lstStyle/>
          <a:p>
            <a:pPr algn="ctr"/>
            <a:r>
              <a:rPr lang="en-US" sz="2800" b="1">
                <a:solidFill>
                  <a:schemeClr val="bg1"/>
                </a:solidFill>
                <a:latin typeface="Arial" charset="0"/>
              </a:rPr>
              <a:t>DOJ  -  EXTERNAL EVALUATION</a:t>
            </a:r>
            <a:r>
              <a:rPr lang="en-US" sz="3600">
                <a:solidFill>
                  <a:schemeClr val="bg1"/>
                </a:solidFill>
                <a:latin typeface="Arial" charset="0"/>
              </a:rPr>
              <a:t> </a:t>
            </a:r>
            <a:endParaRPr lang="en-US" sz="3600" b="1">
              <a:solidFill>
                <a:schemeClr val="bg1"/>
              </a:solidFill>
              <a:latin typeface="Arial" charset="0"/>
            </a:endParaRPr>
          </a:p>
        </p:txBody>
      </p:sp>
      <p:sp>
        <p:nvSpPr>
          <p:cNvPr id="1424386" name="Line 3"/>
          <p:cNvSpPr>
            <a:spLocks noChangeShapeType="1"/>
          </p:cNvSpPr>
          <p:nvPr/>
        </p:nvSpPr>
        <p:spPr bwMode="auto">
          <a:xfrm>
            <a:off x="228600" y="838200"/>
            <a:ext cx="8686800" cy="0"/>
          </a:xfrm>
          <a:prstGeom prst="line">
            <a:avLst/>
          </a:prstGeom>
          <a:noFill/>
          <a:ln w="9525">
            <a:solidFill>
              <a:schemeClr val="tx1"/>
            </a:solidFill>
            <a:round/>
            <a:headEnd/>
            <a:tailEnd/>
          </a:ln>
        </p:spPr>
        <p:txBody>
          <a:bodyPr/>
          <a:lstStyle/>
          <a:p>
            <a:endParaRPr lang="en-US"/>
          </a:p>
        </p:txBody>
      </p:sp>
      <p:sp>
        <p:nvSpPr>
          <p:cNvPr id="1424387" name="Text Box 4"/>
          <p:cNvSpPr txBox="1">
            <a:spLocks noChangeArrowheads="1"/>
          </p:cNvSpPr>
          <p:nvPr/>
        </p:nvSpPr>
        <p:spPr bwMode="auto">
          <a:xfrm>
            <a:off x="0" y="990600"/>
            <a:ext cx="9372600" cy="4954588"/>
          </a:xfrm>
          <a:prstGeom prst="rect">
            <a:avLst/>
          </a:prstGeom>
          <a:solidFill>
            <a:srgbClr val="E3E1BB"/>
          </a:solidFill>
          <a:ln w="9525">
            <a:noFill/>
            <a:miter lim="800000"/>
            <a:headEnd/>
            <a:tailEnd/>
          </a:ln>
        </p:spPr>
        <p:txBody>
          <a:bodyPr>
            <a:spAutoFit/>
          </a:bodyPr>
          <a:lstStyle/>
          <a:p>
            <a:endParaRPr lang="en-US" sz="2000">
              <a:latin typeface="Century Gothic" pitchFamily="34" charset="0"/>
            </a:endParaRPr>
          </a:p>
          <a:p>
            <a:r>
              <a:rPr lang="en-US" sz="4400" b="1">
                <a:solidFill>
                  <a:srgbClr val="990000"/>
                </a:solidFill>
                <a:latin typeface="Century Gothic" pitchFamily="34" charset="0"/>
              </a:rPr>
              <a:t>↓ </a:t>
            </a:r>
            <a:r>
              <a:rPr lang="en-US" sz="4400" b="1" i="1">
                <a:solidFill>
                  <a:srgbClr val="A50021"/>
                </a:solidFill>
                <a:latin typeface="Century Gothic" pitchFamily="34" charset="0"/>
              </a:rPr>
              <a:t>41 – 73%  </a:t>
            </a:r>
            <a:r>
              <a:rPr lang="en-US" sz="2000">
                <a:latin typeface="Century Gothic" pitchFamily="34" charset="0"/>
              </a:rPr>
              <a:t>shootings and killings (overall effect seen)</a:t>
            </a:r>
            <a:endParaRPr lang="en-US" sz="4400" b="1" i="1">
              <a:solidFill>
                <a:srgbClr val="A50021"/>
              </a:solidFill>
              <a:latin typeface="Century Gothic" pitchFamily="34" charset="0"/>
            </a:endParaRPr>
          </a:p>
          <a:p>
            <a:r>
              <a:rPr lang="en-US" sz="4400" b="1">
                <a:solidFill>
                  <a:srgbClr val="990000"/>
                </a:solidFill>
                <a:latin typeface="Century Gothic" pitchFamily="34" charset="0"/>
              </a:rPr>
              <a:t>↓ 1</a:t>
            </a:r>
            <a:r>
              <a:rPr lang="en-US" sz="4400" b="1" i="1">
                <a:solidFill>
                  <a:srgbClr val="A50021"/>
                </a:solidFill>
                <a:latin typeface="Century Gothic" pitchFamily="34" charset="0"/>
              </a:rPr>
              <a:t>6 - 28%  </a:t>
            </a:r>
            <a:r>
              <a:rPr lang="en-US" sz="2000">
                <a:latin typeface="Century Gothic" pitchFamily="34" charset="0"/>
              </a:rPr>
              <a:t>shootings and killings (directly attributable)  </a:t>
            </a:r>
          </a:p>
          <a:p>
            <a:r>
              <a:rPr lang="en-US" sz="4400" b="1">
                <a:solidFill>
                  <a:srgbClr val="990000"/>
                </a:solidFill>
                <a:latin typeface="Century Gothic" pitchFamily="34" charset="0"/>
              </a:rPr>
              <a:t>↓</a:t>
            </a:r>
            <a:r>
              <a:rPr lang="en-US" sz="4400">
                <a:latin typeface="Century Gothic" pitchFamily="34" charset="0"/>
              </a:rPr>
              <a:t> </a:t>
            </a:r>
            <a:r>
              <a:rPr lang="en-US" sz="4400" b="1" i="1">
                <a:solidFill>
                  <a:srgbClr val="993300"/>
                </a:solidFill>
                <a:latin typeface="Century Gothic" pitchFamily="34" charset="0"/>
              </a:rPr>
              <a:t>15 - 40%</a:t>
            </a:r>
            <a:r>
              <a:rPr lang="en-US" b="1" i="1">
                <a:solidFill>
                  <a:srgbClr val="993300"/>
                </a:solidFill>
                <a:latin typeface="Century Gothic" pitchFamily="34" charset="0"/>
              </a:rPr>
              <a:t>      </a:t>
            </a:r>
            <a:r>
              <a:rPr lang="en-US" sz="2000">
                <a:latin typeface="Century Gothic" pitchFamily="34" charset="0"/>
              </a:rPr>
              <a:t>shooting density</a:t>
            </a:r>
            <a:endParaRPr lang="en-US">
              <a:latin typeface="Century Gothic" pitchFamily="34" charset="0"/>
            </a:endParaRPr>
          </a:p>
          <a:p>
            <a:r>
              <a:rPr lang="en-US" sz="4400" b="1">
                <a:solidFill>
                  <a:srgbClr val="990000"/>
                </a:solidFill>
                <a:latin typeface="Century Gothic" pitchFamily="34" charset="0"/>
              </a:rPr>
              <a:t>↓</a:t>
            </a:r>
            <a:r>
              <a:rPr lang="en-US" sz="4400">
                <a:latin typeface="Century Gothic" pitchFamily="34" charset="0"/>
              </a:rPr>
              <a:t> </a:t>
            </a:r>
            <a:r>
              <a:rPr lang="en-US" sz="4400" b="1" i="1">
                <a:solidFill>
                  <a:srgbClr val="A50021"/>
                </a:solidFill>
                <a:latin typeface="Century Gothic" pitchFamily="34" charset="0"/>
              </a:rPr>
              <a:t>100%</a:t>
            </a:r>
            <a:r>
              <a:rPr lang="en-US">
                <a:latin typeface="Century Gothic" pitchFamily="34" charset="0"/>
              </a:rPr>
              <a:t>  	      </a:t>
            </a:r>
            <a:r>
              <a:rPr lang="en-US" sz="2000">
                <a:latin typeface="Century Gothic" pitchFamily="34" charset="0"/>
              </a:rPr>
              <a:t>retaliation murders in 5 of 8 communities</a:t>
            </a:r>
          </a:p>
          <a:p>
            <a:r>
              <a:rPr lang="en-US" sz="4400" b="1" i="1">
                <a:solidFill>
                  <a:srgbClr val="993300"/>
                </a:solidFill>
                <a:latin typeface="Century Gothic" pitchFamily="34" charset="0"/>
              </a:rPr>
              <a:t>   85-97%</a:t>
            </a:r>
            <a:r>
              <a:rPr lang="en-US" b="1" i="1">
                <a:solidFill>
                  <a:srgbClr val="993300"/>
                </a:solidFill>
                <a:latin typeface="Century Gothic" pitchFamily="34" charset="0"/>
              </a:rPr>
              <a:t>	     </a:t>
            </a:r>
            <a:r>
              <a:rPr lang="en-US" sz="2000">
                <a:latin typeface="Century Gothic" pitchFamily="34" charset="0"/>
              </a:rPr>
              <a:t>helped to jobs, school, out of gang</a:t>
            </a:r>
            <a:endParaRPr lang="en-US" sz="2000" b="1" i="1">
              <a:solidFill>
                <a:srgbClr val="A50021"/>
              </a:solidFill>
              <a:latin typeface="Century Gothic" pitchFamily="34" charset="0"/>
            </a:endParaRPr>
          </a:p>
          <a:p>
            <a:endParaRPr lang="en-US" sz="2800" b="1" i="1">
              <a:solidFill>
                <a:srgbClr val="A50021"/>
              </a:solidFill>
              <a:latin typeface="Century Gothic" pitchFamily="34" charset="0"/>
            </a:endParaRPr>
          </a:p>
          <a:p>
            <a:r>
              <a:rPr lang="en-US" sz="2400" b="1" i="1">
                <a:solidFill>
                  <a:srgbClr val="A50021"/>
                </a:solidFill>
                <a:latin typeface="Century Gothic" pitchFamily="34" charset="0"/>
              </a:rPr>
              <a:t>DEMONSTRATED EFFECTIVE </a:t>
            </a:r>
          </a:p>
          <a:p>
            <a:r>
              <a:rPr lang="en-US" sz="2400" b="1" i="1">
                <a:solidFill>
                  <a:srgbClr val="A50021"/>
                </a:solidFill>
                <a:latin typeface="Century Gothic" pitchFamily="34" charset="0"/>
              </a:rPr>
              <a:t>                             TO REDUCE SHOOTINGS AND KILLINGS</a:t>
            </a:r>
            <a:endParaRPr lang="en-US" sz="2000" b="1" i="1">
              <a:solidFill>
                <a:srgbClr val="A50021"/>
              </a:solidFill>
              <a:latin typeface="Century Gothic" pitchFamily="34" charset="0"/>
            </a:endParaRPr>
          </a:p>
        </p:txBody>
      </p:sp>
      <p:pic>
        <p:nvPicPr>
          <p:cNvPr id="1424388" name="Picture 7" descr="usdoj_seal2_trans"/>
          <p:cNvPicPr>
            <a:picLocks noChangeAspect="1" noChangeArrowheads="1"/>
          </p:cNvPicPr>
          <p:nvPr/>
        </p:nvPicPr>
        <p:blipFill>
          <a:blip r:embed="rId3" cstate="print"/>
          <a:srcRect/>
          <a:stretch>
            <a:fillRect/>
          </a:stretch>
        </p:blipFill>
        <p:spPr bwMode="auto">
          <a:xfrm>
            <a:off x="0" y="0"/>
            <a:ext cx="1406525" cy="1379538"/>
          </a:xfrm>
          <a:prstGeom prst="rect">
            <a:avLst/>
          </a:prstGeom>
          <a:noFill/>
          <a:ln w="9525">
            <a:noFill/>
            <a:miter lim="800000"/>
            <a:headEnd/>
            <a:tailEnd/>
          </a:ln>
        </p:spPr>
      </p:pic>
      <p:sp>
        <p:nvSpPr>
          <p:cNvPr id="1424389" name="TextBox 5"/>
          <p:cNvSpPr txBox="1">
            <a:spLocks noChangeArrowheads="1"/>
          </p:cNvSpPr>
          <p:nvPr/>
        </p:nvSpPr>
        <p:spPr bwMode="auto">
          <a:xfrm>
            <a:off x="7194550" y="6408738"/>
            <a:ext cx="1357313" cy="369887"/>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rPr>
              <a:t>Skogan, 2009</a:t>
            </a:r>
          </a:p>
        </p:txBody>
      </p:sp>
      <p:pic>
        <p:nvPicPr>
          <p:cNvPr id="1424390" name="Picture 6" descr="logo-primary.png"/>
          <p:cNvPicPr>
            <a:picLocks noChangeAspect="1"/>
          </p:cNvPicPr>
          <p:nvPr/>
        </p:nvPicPr>
        <p:blipFill>
          <a:blip r:embed="rId4" cstate="print"/>
          <a:srcRect/>
          <a:stretch>
            <a:fillRect/>
          </a:stretch>
        </p:blipFill>
        <p:spPr bwMode="auto">
          <a:xfrm>
            <a:off x="8154988" y="328613"/>
            <a:ext cx="608012" cy="74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3" descr="2000px-Blank_US_Map.svg.png"/>
          <p:cNvPicPr>
            <a:picLocks noChangeAspect="1"/>
          </p:cNvPicPr>
          <p:nvPr/>
        </p:nvPicPr>
        <p:blipFill>
          <a:blip r:embed="rId3" cstate="print"/>
          <a:srcRect/>
          <a:stretch>
            <a:fillRect/>
          </a:stretch>
        </p:blipFill>
        <p:spPr bwMode="auto">
          <a:xfrm>
            <a:off x="191554" y="1058259"/>
            <a:ext cx="9144000" cy="5654675"/>
          </a:xfrm>
          <a:prstGeom prst="rect">
            <a:avLst/>
          </a:prstGeom>
          <a:noFill/>
          <a:ln w="9525">
            <a:noFill/>
            <a:miter lim="800000"/>
            <a:headEnd/>
            <a:tailEnd/>
          </a:ln>
        </p:spPr>
      </p:pic>
      <p:sp>
        <p:nvSpPr>
          <p:cNvPr id="64" name="Oval 54"/>
          <p:cNvSpPr>
            <a:spLocks noChangeArrowheads="1"/>
          </p:cNvSpPr>
          <p:nvPr/>
        </p:nvSpPr>
        <p:spPr bwMode="auto">
          <a:xfrm>
            <a:off x="5906744" y="3047042"/>
            <a:ext cx="182562"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795" name="Oval 54"/>
          <p:cNvSpPr>
            <a:spLocks noChangeArrowheads="1"/>
          </p:cNvSpPr>
          <p:nvPr/>
        </p:nvSpPr>
        <p:spPr bwMode="auto">
          <a:xfrm>
            <a:off x="4848740" y="3703035"/>
            <a:ext cx="182563"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796" name="Oval 54"/>
          <p:cNvSpPr>
            <a:spLocks noChangeArrowheads="1"/>
          </p:cNvSpPr>
          <p:nvPr/>
        </p:nvSpPr>
        <p:spPr bwMode="auto">
          <a:xfrm>
            <a:off x="5727775" y="2891952"/>
            <a:ext cx="182563" cy="182563"/>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797" name="TextBox 30"/>
          <p:cNvSpPr txBox="1">
            <a:spLocks noChangeArrowheads="1"/>
          </p:cNvSpPr>
          <p:nvPr/>
        </p:nvSpPr>
        <p:spPr bwMode="auto">
          <a:xfrm>
            <a:off x="321315" y="3499472"/>
            <a:ext cx="914400" cy="260350"/>
          </a:xfrm>
          <a:prstGeom prst="rect">
            <a:avLst/>
          </a:prstGeom>
          <a:noFill/>
          <a:ln w="9525">
            <a:noFill/>
            <a:miter lim="800000"/>
            <a:headEnd/>
            <a:tailEnd/>
          </a:ln>
        </p:spPr>
        <p:txBody>
          <a:bodyPr>
            <a:spAutoFit/>
          </a:bodyPr>
          <a:lstStyle/>
          <a:p>
            <a:r>
              <a:rPr lang="en-US" sz="1100" b="1" dirty="0">
                <a:solidFill>
                  <a:srgbClr val="FFFFFF"/>
                </a:solidFill>
                <a:latin typeface="Arial" charset="0"/>
              </a:rPr>
              <a:t>OAKLAND</a:t>
            </a:r>
          </a:p>
        </p:txBody>
      </p:sp>
      <p:sp>
        <p:nvSpPr>
          <p:cNvPr id="289798" name="TextBox 30"/>
          <p:cNvSpPr txBox="1">
            <a:spLocks noChangeArrowheads="1"/>
          </p:cNvSpPr>
          <p:nvPr/>
        </p:nvSpPr>
        <p:spPr bwMode="auto">
          <a:xfrm>
            <a:off x="3808127" y="3743804"/>
            <a:ext cx="12255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KANSAS CITY</a:t>
            </a:r>
          </a:p>
        </p:txBody>
      </p:sp>
      <p:sp>
        <p:nvSpPr>
          <p:cNvPr id="289800" name="Oval 54"/>
          <p:cNvSpPr>
            <a:spLocks noChangeArrowheads="1"/>
          </p:cNvSpPr>
          <p:nvPr/>
        </p:nvSpPr>
        <p:spPr bwMode="auto">
          <a:xfrm>
            <a:off x="7712075" y="3298222"/>
            <a:ext cx="182563" cy="182563"/>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01" name="Oval 54"/>
          <p:cNvSpPr>
            <a:spLocks noChangeArrowheads="1"/>
          </p:cNvSpPr>
          <p:nvPr/>
        </p:nvSpPr>
        <p:spPr bwMode="auto">
          <a:xfrm>
            <a:off x="7846273" y="3091847"/>
            <a:ext cx="182562" cy="182563"/>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04" name="TextBox 30"/>
          <p:cNvSpPr txBox="1">
            <a:spLocks noChangeArrowheads="1"/>
          </p:cNvSpPr>
          <p:nvPr/>
        </p:nvSpPr>
        <p:spPr bwMode="auto">
          <a:xfrm>
            <a:off x="5229225" y="5297728"/>
            <a:ext cx="12255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NEW ORLEANS</a:t>
            </a:r>
          </a:p>
        </p:txBody>
      </p:sp>
      <p:sp>
        <p:nvSpPr>
          <p:cNvPr id="289805" name="TextBox 30"/>
          <p:cNvSpPr txBox="1">
            <a:spLocks noChangeArrowheads="1"/>
          </p:cNvSpPr>
          <p:nvPr/>
        </p:nvSpPr>
        <p:spPr bwMode="auto">
          <a:xfrm>
            <a:off x="5719160" y="3859092"/>
            <a:ext cx="13779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EAST ST. LOUIS</a:t>
            </a:r>
          </a:p>
        </p:txBody>
      </p:sp>
      <p:sp>
        <p:nvSpPr>
          <p:cNvPr id="289806" name="TextBox 30"/>
          <p:cNvSpPr txBox="1">
            <a:spLocks noChangeArrowheads="1"/>
          </p:cNvSpPr>
          <p:nvPr/>
        </p:nvSpPr>
        <p:spPr bwMode="auto">
          <a:xfrm>
            <a:off x="6815514" y="3316184"/>
            <a:ext cx="1225550" cy="261938"/>
          </a:xfrm>
          <a:prstGeom prst="rect">
            <a:avLst/>
          </a:prstGeom>
          <a:noFill/>
          <a:ln w="9525">
            <a:noFill/>
            <a:miter lim="800000"/>
            <a:headEnd/>
            <a:tailEnd/>
          </a:ln>
        </p:spPr>
        <p:txBody>
          <a:bodyPr>
            <a:spAutoFit/>
          </a:bodyPr>
          <a:lstStyle/>
          <a:p>
            <a:r>
              <a:rPr lang="en-US" sz="1100" b="1" dirty="0">
                <a:solidFill>
                  <a:srgbClr val="FFFFFF"/>
                </a:solidFill>
                <a:latin typeface="Arial" charset="0"/>
              </a:rPr>
              <a:t>BALTIMORE</a:t>
            </a:r>
          </a:p>
        </p:txBody>
      </p:sp>
      <p:sp>
        <p:nvSpPr>
          <p:cNvPr id="289808" name="TextBox 30"/>
          <p:cNvSpPr txBox="1">
            <a:spLocks noChangeArrowheads="1"/>
          </p:cNvSpPr>
          <p:nvPr/>
        </p:nvSpPr>
        <p:spPr bwMode="auto">
          <a:xfrm>
            <a:off x="5938837" y="2897115"/>
            <a:ext cx="1225550" cy="260350"/>
          </a:xfrm>
          <a:prstGeom prst="rect">
            <a:avLst/>
          </a:prstGeom>
          <a:noFill/>
          <a:ln w="9525">
            <a:noFill/>
            <a:miter lim="800000"/>
            <a:headEnd/>
            <a:tailEnd/>
          </a:ln>
        </p:spPr>
        <p:txBody>
          <a:bodyPr>
            <a:spAutoFit/>
          </a:bodyPr>
          <a:lstStyle/>
          <a:p>
            <a:r>
              <a:rPr lang="en-US" sz="1100" b="1" dirty="0">
                <a:solidFill>
                  <a:srgbClr val="FFFFFF"/>
                </a:solidFill>
                <a:latin typeface="Arial" charset="0"/>
              </a:rPr>
              <a:t>CHICAGO</a:t>
            </a:r>
          </a:p>
        </p:txBody>
      </p:sp>
      <p:sp>
        <p:nvSpPr>
          <p:cNvPr id="289809" name="TextBox 30"/>
          <p:cNvSpPr txBox="1">
            <a:spLocks noChangeArrowheads="1"/>
          </p:cNvSpPr>
          <p:nvPr/>
        </p:nvSpPr>
        <p:spPr bwMode="auto">
          <a:xfrm>
            <a:off x="6715496" y="3084623"/>
            <a:ext cx="1223963"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PHILADELPHIA</a:t>
            </a:r>
          </a:p>
        </p:txBody>
      </p:sp>
      <p:sp>
        <p:nvSpPr>
          <p:cNvPr id="289813" name="Oval 54"/>
          <p:cNvSpPr>
            <a:spLocks noChangeArrowheads="1"/>
          </p:cNvSpPr>
          <p:nvPr/>
        </p:nvSpPr>
        <p:spPr bwMode="auto">
          <a:xfrm>
            <a:off x="7821613" y="2418747"/>
            <a:ext cx="182562" cy="182563"/>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14" name="Oval 54"/>
          <p:cNvSpPr>
            <a:spLocks noChangeArrowheads="1"/>
          </p:cNvSpPr>
          <p:nvPr/>
        </p:nvSpPr>
        <p:spPr bwMode="auto">
          <a:xfrm>
            <a:off x="8086575" y="2848960"/>
            <a:ext cx="182563"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15" name="Oval 54"/>
          <p:cNvSpPr>
            <a:spLocks noChangeArrowheads="1"/>
          </p:cNvSpPr>
          <p:nvPr/>
        </p:nvSpPr>
        <p:spPr bwMode="auto">
          <a:xfrm>
            <a:off x="8034188" y="2661635"/>
            <a:ext cx="182562"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16" name="Oval 54"/>
          <p:cNvSpPr>
            <a:spLocks noChangeArrowheads="1"/>
          </p:cNvSpPr>
          <p:nvPr/>
        </p:nvSpPr>
        <p:spPr bwMode="auto">
          <a:xfrm>
            <a:off x="5863153" y="2856632"/>
            <a:ext cx="182562"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17" name="Oval 54"/>
          <p:cNvSpPr>
            <a:spLocks noChangeArrowheads="1"/>
          </p:cNvSpPr>
          <p:nvPr/>
        </p:nvSpPr>
        <p:spPr bwMode="auto">
          <a:xfrm>
            <a:off x="5837345" y="2778048"/>
            <a:ext cx="182563" cy="182562"/>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18" name="Oval 54"/>
          <p:cNvSpPr>
            <a:spLocks noChangeArrowheads="1"/>
          </p:cNvSpPr>
          <p:nvPr/>
        </p:nvSpPr>
        <p:spPr bwMode="auto">
          <a:xfrm>
            <a:off x="5685685" y="3030330"/>
            <a:ext cx="182563" cy="182563"/>
          </a:xfrm>
          <a:prstGeom prst="ellipse">
            <a:avLst/>
          </a:prstGeom>
          <a:solidFill>
            <a:srgbClr val="FF66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289821" name="TextBox 30"/>
          <p:cNvSpPr txBox="1">
            <a:spLocks noChangeArrowheads="1"/>
          </p:cNvSpPr>
          <p:nvPr/>
        </p:nvSpPr>
        <p:spPr bwMode="auto">
          <a:xfrm>
            <a:off x="4845769" y="3045897"/>
            <a:ext cx="12255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ROCKFORD</a:t>
            </a:r>
          </a:p>
        </p:txBody>
      </p:sp>
      <p:sp>
        <p:nvSpPr>
          <p:cNvPr id="289822" name="TextBox 30"/>
          <p:cNvSpPr txBox="1">
            <a:spLocks noChangeArrowheads="1"/>
          </p:cNvSpPr>
          <p:nvPr/>
        </p:nvSpPr>
        <p:spPr bwMode="auto">
          <a:xfrm>
            <a:off x="4797791" y="2829504"/>
            <a:ext cx="1223962"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MAYWOOD</a:t>
            </a:r>
          </a:p>
        </p:txBody>
      </p:sp>
      <p:sp>
        <p:nvSpPr>
          <p:cNvPr id="289823" name="TextBox 30"/>
          <p:cNvSpPr txBox="1">
            <a:spLocks noChangeArrowheads="1"/>
          </p:cNvSpPr>
          <p:nvPr/>
        </p:nvSpPr>
        <p:spPr bwMode="auto">
          <a:xfrm>
            <a:off x="4548547" y="2637627"/>
            <a:ext cx="1536180" cy="261610"/>
          </a:xfrm>
          <a:prstGeom prst="rect">
            <a:avLst/>
          </a:prstGeom>
          <a:noFill/>
          <a:ln w="9525">
            <a:noFill/>
            <a:miter lim="800000"/>
            <a:headEnd/>
            <a:tailEnd/>
          </a:ln>
        </p:spPr>
        <p:txBody>
          <a:bodyPr wrap="square">
            <a:spAutoFit/>
          </a:bodyPr>
          <a:lstStyle/>
          <a:p>
            <a:r>
              <a:rPr lang="en-US" sz="1100" b="1" dirty="0">
                <a:solidFill>
                  <a:srgbClr val="FFFFFF"/>
                </a:solidFill>
                <a:latin typeface="Arial" charset="0"/>
              </a:rPr>
              <a:t>NORTH CHICAGO</a:t>
            </a:r>
          </a:p>
        </p:txBody>
      </p:sp>
      <p:sp>
        <p:nvSpPr>
          <p:cNvPr id="289824" name="TextBox 30"/>
          <p:cNvSpPr txBox="1">
            <a:spLocks noChangeArrowheads="1"/>
          </p:cNvSpPr>
          <p:nvPr/>
        </p:nvSpPr>
        <p:spPr bwMode="auto">
          <a:xfrm>
            <a:off x="7863869" y="2396853"/>
            <a:ext cx="1223962"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ALBANY</a:t>
            </a:r>
          </a:p>
        </p:txBody>
      </p:sp>
      <p:sp>
        <p:nvSpPr>
          <p:cNvPr id="289825" name="TextBox 30"/>
          <p:cNvSpPr txBox="1">
            <a:spLocks noChangeArrowheads="1"/>
          </p:cNvSpPr>
          <p:nvPr/>
        </p:nvSpPr>
        <p:spPr bwMode="auto">
          <a:xfrm>
            <a:off x="7266760" y="2706351"/>
            <a:ext cx="12255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YONKERS</a:t>
            </a:r>
          </a:p>
        </p:txBody>
      </p:sp>
      <p:sp>
        <p:nvSpPr>
          <p:cNvPr id="289828" name="Rectangle 1"/>
          <p:cNvSpPr>
            <a:spLocks noChangeArrowheads="1"/>
          </p:cNvSpPr>
          <p:nvPr/>
        </p:nvSpPr>
        <p:spPr bwMode="auto">
          <a:xfrm>
            <a:off x="36947" y="157163"/>
            <a:ext cx="9094170" cy="1815882"/>
          </a:xfrm>
          <a:prstGeom prst="rect">
            <a:avLst/>
          </a:prstGeom>
          <a:noFill/>
          <a:ln w="9525">
            <a:noFill/>
            <a:miter lim="800000"/>
            <a:headEnd/>
            <a:tailEnd/>
          </a:ln>
        </p:spPr>
        <p:txBody>
          <a:bodyPr wrap="square">
            <a:spAutoFit/>
          </a:bodyPr>
          <a:lstStyle/>
          <a:p>
            <a:pPr algn="ctr"/>
            <a:r>
              <a:rPr lang="en-US" sz="2400" dirty="0" smtClean="0">
                <a:solidFill>
                  <a:srgbClr val="FFFF00"/>
                </a:solidFill>
                <a:latin typeface="Arial" panose="020B0604020202020204" pitchFamily="34" charset="0"/>
                <a:cs typeface="Arial" panose="020B0604020202020204" pitchFamily="34" charset="0"/>
              </a:rPr>
              <a:t>HEALTH APPROACH  </a:t>
            </a:r>
            <a:r>
              <a:rPr lang="en-US" sz="2400" dirty="0">
                <a:solidFill>
                  <a:srgbClr val="FFFF00"/>
                </a:solidFill>
                <a:latin typeface="Arial" panose="020B0604020202020204" pitchFamily="34" charset="0"/>
                <a:cs typeface="Arial" panose="020B0604020202020204" pitchFamily="34" charset="0"/>
              </a:rPr>
              <a:t>May 2015 </a:t>
            </a:r>
            <a:endParaRPr lang="en-US" sz="2400" dirty="0" smtClean="0">
              <a:solidFill>
                <a:srgbClr val="FFFF00"/>
              </a:solidFill>
              <a:latin typeface="Arial" panose="020B0604020202020204" pitchFamily="34" charset="0"/>
              <a:cs typeface="Arial" panose="020B0604020202020204" pitchFamily="34" charset="0"/>
            </a:endParaRPr>
          </a:p>
          <a:p>
            <a:pPr algn="ctr"/>
            <a:r>
              <a:rPr lang="en-US" sz="2400" dirty="0" smtClean="0">
                <a:solidFill>
                  <a:srgbClr val="FFFF00"/>
                </a:solidFill>
                <a:latin typeface="Arial" panose="020B0604020202020204" pitchFamily="34" charset="0"/>
                <a:cs typeface="Arial" panose="020B0604020202020204" pitchFamily="34" charset="0"/>
              </a:rPr>
              <a:t>(incomplete)</a:t>
            </a:r>
            <a:r>
              <a:rPr lang="en-US" sz="2400" dirty="0">
                <a:solidFill>
                  <a:srgbClr val="FFFF00"/>
                </a:solidFill>
                <a:latin typeface="Arial" panose="020B0604020202020204" pitchFamily="34" charset="0"/>
                <a:cs typeface="Arial" panose="020B0604020202020204" pitchFamily="34" charset="0"/>
              </a:rPr>
              <a:t/>
            </a:r>
            <a:br>
              <a:rPr lang="en-US" sz="2400" dirty="0">
                <a:solidFill>
                  <a:srgbClr val="FFFF00"/>
                </a:solidFill>
                <a:latin typeface="Arial" panose="020B0604020202020204" pitchFamily="34" charset="0"/>
                <a:cs typeface="Arial" panose="020B0604020202020204" pitchFamily="34" charset="0"/>
              </a:rPr>
            </a:br>
            <a:r>
              <a:rPr lang="en-US" sz="4000" dirty="0">
                <a:solidFill>
                  <a:srgbClr val="FFFF00"/>
                </a:solidFill>
                <a:latin typeface="Arial" panose="020B0604020202020204" pitchFamily="34" charset="0"/>
                <a:cs typeface="Arial" panose="020B0604020202020204" pitchFamily="34" charset="0"/>
              </a:rPr>
              <a:t/>
            </a:r>
            <a:br>
              <a:rPr lang="en-US" sz="4000" dirty="0">
                <a:solidFill>
                  <a:srgbClr val="FFFF00"/>
                </a:solidFill>
                <a:latin typeface="Arial" panose="020B0604020202020204" pitchFamily="34" charset="0"/>
                <a:cs typeface="Arial" panose="020B0604020202020204" pitchFamily="34" charset="0"/>
              </a:rPr>
            </a:br>
            <a:endParaRPr lang="en-US" sz="2400" dirty="0">
              <a:solidFill>
                <a:srgbClr val="FFFF00"/>
              </a:solidFill>
              <a:latin typeface="Arial" panose="020B0604020202020204" pitchFamily="34" charset="0"/>
              <a:cs typeface="Arial" panose="020B0604020202020204" pitchFamily="34" charset="0"/>
            </a:endParaRPr>
          </a:p>
        </p:txBody>
      </p:sp>
      <p:sp>
        <p:nvSpPr>
          <p:cNvPr id="48" name="TextBox 30"/>
          <p:cNvSpPr txBox="1">
            <a:spLocks noChangeArrowheads="1"/>
          </p:cNvSpPr>
          <p:nvPr/>
        </p:nvSpPr>
        <p:spPr bwMode="auto">
          <a:xfrm>
            <a:off x="6876380" y="2853256"/>
            <a:ext cx="1546225" cy="261610"/>
          </a:xfrm>
          <a:prstGeom prst="rect">
            <a:avLst/>
          </a:prstGeom>
          <a:noFill/>
          <a:ln w="9525">
            <a:noFill/>
            <a:miter lim="800000"/>
            <a:headEnd/>
            <a:tailEnd/>
          </a:ln>
        </p:spPr>
        <p:txBody>
          <a:bodyPr>
            <a:spAutoFit/>
          </a:bodyPr>
          <a:lstStyle/>
          <a:p>
            <a:r>
              <a:rPr lang="en-US" sz="1100" b="1" dirty="0">
                <a:solidFill>
                  <a:srgbClr val="FFFFFF"/>
                </a:solidFill>
                <a:latin typeface="Arial" charset="0"/>
              </a:rPr>
              <a:t>NEW YORK CITY</a:t>
            </a:r>
          </a:p>
        </p:txBody>
      </p:sp>
      <p:sp>
        <p:nvSpPr>
          <p:cNvPr id="41" name="Oval 54"/>
          <p:cNvSpPr>
            <a:spLocks noChangeArrowheads="1"/>
          </p:cNvSpPr>
          <p:nvPr/>
        </p:nvSpPr>
        <p:spPr bwMode="auto">
          <a:xfrm>
            <a:off x="5709179" y="3349564"/>
            <a:ext cx="182562" cy="182562"/>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42" name="TextBox 30"/>
          <p:cNvSpPr txBox="1">
            <a:spLocks noChangeArrowheads="1"/>
          </p:cNvSpPr>
          <p:nvPr/>
        </p:nvSpPr>
        <p:spPr bwMode="auto">
          <a:xfrm>
            <a:off x="4646080" y="3384224"/>
            <a:ext cx="13779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SPRINGFIELD</a:t>
            </a:r>
          </a:p>
        </p:txBody>
      </p:sp>
      <p:sp>
        <p:nvSpPr>
          <p:cNvPr id="44" name="Oval 54"/>
          <p:cNvSpPr>
            <a:spLocks noChangeArrowheads="1"/>
          </p:cNvSpPr>
          <p:nvPr/>
        </p:nvSpPr>
        <p:spPr bwMode="auto">
          <a:xfrm>
            <a:off x="7432157" y="2384884"/>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45" name="Oval 54"/>
          <p:cNvSpPr>
            <a:spLocks noChangeArrowheads="1"/>
          </p:cNvSpPr>
          <p:nvPr/>
        </p:nvSpPr>
        <p:spPr bwMode="auto">
          <a:xfrm>
            <a:off x="7262830" y="2554217"/>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53" name="Oval 54"/>
          <p:cNvSpPr>
            <a:spLocks noChangeArrowheads="1"/>
          </p:cNvSpPr>
          <p:nvPr/>
        </p:nvSpPr>
        <p:spPr bwMode="auto">
          <a:xfrm>
            <a:off x="7635359" y="2401823"/>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54" name="TextBox 30"/>
          <p:cNvSpPr txBox="1">
            <a:spLocks noChangeArrowheads="1"/>
          </p:cNvSpPr>
          <p:nvPr/>
        </p:nvSpPr>
        <p:spPr bwMode="auto">
          <a:xfrm>
            <a:off x="6492355" y="2554217"/>
            <a:ext cx="939802" cy="261610"/>
          </a:xfrm>
          <a:prstGeom prst="rect">
            <a:avLst/>
          </a:prstGeom>
          <a:noFill/>
          <a:ln w="9525">
            <a:noFill/>
            <a:miter lim="800000"/>
            <a:headEnd/>
            <a:tailEnd/>
          </a:ln>
        </p:spPr>
        <p:txBody>
          <a:bodyPr wrap="square">
            <a:spAutoFit/>
          </a:bodyPr>
          <a:lstStyle/>
          <a:p>
            <a:r>
              <a:rPr lang="en-US" sz="1100" b="1" dirty="0">
                <a:solidFill>
                  <a:srgbClr val="FFFFFF"/>
                </a:solidFill>
                <a:latin typeface="Arial" charset="0"/>
              </a:rPr>
              <a:t>BUFFALO</a:t>
            </a:r>
          </a:p>
        </p:txBody>
      </p:sp>
      <p:sp>
        <p:nvSpPr>
          <p:cNvPr id="55" name="TextBox 30"/>
          <p:cNvSpPr txBox="1">
            <a:spLocks noChangeArrowheads="1"/>
          </p:cNvSpPr>
          <p:nvPr/>
        </p:nvSpPr>
        <p:spPr bwMode="auto">
          <a:xfrm>
            <a:off x="6454774" y="2296508"/>
            <a:ext cx="1439863" cy="261610"/>
          </a:xfrm>
          <a:prstGeom prst="rect">
            <a:avLst/>
          </a:prstGeom>
          <a:noFill/>
          <a:ln w="9525">
            <a:noFill/>
            <a:miter lim="800000"/>
            <a:headEnd/>
            <a:tailEnd/>
          </a:ln>
        </p:spPr>
        <p:txBody>
          <a:bodyPr wrap="square">
            <a:spAutoFit/>
          </a:bodyPr>
          <a:lstStyle/>
          <a:p>
            <a:r>
              <a:rPr lang="en-US" sz="1100" b="1" dirty="0">
                <a:solidFill>
                  <a:srgbClr val="FFFFFF"/>
                </a:solidFill>
                <a:latin typeface="Arial" charset="0"/>
              </a:rPr>
              <a:t>ROCHESTER</a:t>
            </a:r>
          </a:p>
        </p:txBody>
      </p:sp>
      <p:sp>
        <p:nvSpPr>
          <p:cNvPr id="56" name="TextBox 30"/>
          <p:cNvSpPr txBox="1">
            <a:spLocks noChangeArrowheads="1"/>
          </p:cNvSpPr>
          <p:nvPr/>
        </p:nvSpPr>
        <p:spPr bwMode="auto">
          <a:xfrm>
            <a:off x="6902784" y="2127620"/>
            <a:ext cx="1223962"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SYRACUSE</a:t>
            </a:r>
          </a:p>
        </p:txBody>
      </p:sp>
      <p:pic>
        <p:nvPicPr>
          <p:cNvPr id="57" name="Picture 6" descr="logo-primary.png"/>
          <p:cNvPicPr>
            <a:picLocks noChangeAspect="1"/>
          </p:cNvPicPr>
          <p:nvPr/>
        </p:nvPicPr>
        <p:blipFill>
          <a:blip r:embed="rId4" cstate="print">
            <a:alphaModFix amt="25000"/>
          </a:blip>
          <a:srcRect/>
          <a:stretch>
            <a:fillRect/>
          </a:stretch>
        </p:blipFill>
        <p:spPr bwMode="auto">
          <a:xfrm>
            <a:off x="8154731" y="328345"/>
            <a:ext cx="607488" cy="747977"/>
          </a:xfrm>
          <a:prstGeom prst="rect">
            <a:avLst/>
          </a:prstGeom>
          <a:noFill/>
          <a:ln w="9525">
            <a:noFill/>
            <a:miter lim="800000"/>
            <a:headEnd/>
            <a:tailEnd/>
          </a:ln>
        </p:spPr>
      </p:pic>
      <p:sp>
        <p:nvSpPr>
          <p:cNvPr id="58" name="Oval 54"/>
          <p:cNvSpPr>
            <a:spLocks noChangeArrowheads="1"/>
          </p:cNvSpPr>
          <p:nvPr/>
        </p:nvSpPr>
        <p:spPr bwMode="auto">
          <a:xfrm>
            <a:off x="4260250" y="5483415"/>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59" name="TextBox 30"/>
          <p:cNvSpPr txBox="1">
            <a:spLocks noChangeArrowheads="1"/>
          </p:cNvSpPr>
          <p:nvPr/>
        </p:nvSpPr>
        <p:spPr bwMode="auto">
          <a:xfrm>
            <a:off x="3772490" y="5208630"/>
            <a:ext cx="1225550"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SAN ANTONIO</a:t>
            </a:r>
          </a:p>
        </p:txBody>
      </p:sp>
      <p:sp>
        <p:nvSpPr>
          <p:cNvPr id="60" name="Oval 54"/>
          <p:cNvSpPr>
            <a:spLocks noChangeArrowheads="1"/>
          </p:cNvSpPr>
          <p:nvPr/>
        </p:nvSpPr>
        <p:spPr bwMode="auto">
          <a:xfrm>
            <a:off x="7995294" y="3250320"/>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61" name="TextBox 30"/>
          <p:cNvSpPr txBox="1">
            <a:spLocks noChangeArrowheads="1"/>
          </p:cNvSpPr>
          <p:nvPr/>
        </p:nvSpPr>
        <p:spPr bwMode="auto">
          <a:xfrm>
            <a:off x="7867177" y="3371207"/>
            <a:ext cx="1098079" cy="261610"/>
          </a:xfrm>
          <a:prstGeom prst="rect">
            <a:avLst/>
          </a:prstGeom>
          <a:noFill/>
          <a:ln w="9525">
            <a:noFill/>
            <a:miter lim="800000"/>
            <a:headEnd/>
            <a:tailEnd/>
          </a:ln>
        </p:spPr>
        <p:txBody>
          <a:bodyPr wrap="square">
            <a:spAutoFit/>
          </a:bodyPr>
          <a:lstStyle/>
          <a:p>
            <a:r>
              <a:rPr lang="en-US" sz="1100" b="1" dirty="0">
                <a:solidFill>
                  <a:srgbClr val="FFFFFF"/>
                </a:solidFill>
                <a:latin typeface="Arial" charset="0"/>
              </a:rPr>
              <a:t>WILMINGTON</a:t>
            </a:r>
          </a:p>
        </p:txBody>
      </p:sp>
      <p:sp>
        <p:nvSpPr>
          <p:cNvPr id="62" name="Oval 54"/>
          <p:cNvSpPr>
            <a:spLocks noChangeArrowheads="1"/>
          </p:cNvSpPr>
          <p:nvPr/>
        </p:nvSpPr>
        <p:spPr bwMode="auto">
          <a:xfrm>
            <a:off x="8108796" y="3136973"/>
            <a:ext cx="182563" cy="182562"/>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63" name="TextBox 30"/>
          <p:cNvSpPr txBox="1">
            <a:spLocks noChangeArrowheads="1"/>
          </p:cNvSpPr>
          <p:nvPr/>
        </p:nvSpPr>
        <p:spPr bwMode="auto">
          <a:xfrm>
            <a:off x="8158678" y="3172604"/>
            <a:ext cx="1546225" cy="261610"/>
          </a:xfrm>
          <a:prstGeom prst="rect">
            <a:avLst/>
          </a:prstGeom>
          <a:noFill/>
          <a:ln w="9525">
            <a:noFill/>
            <a:miter lim="800000"/>
            <a:headEnd/>
            <a:tailEnd/>
          </a:ln>
        </p:spPr>
        <p:txBody>
          <a:bodyPr>
            <a:spAutoFit/>
          </a:bodyPr>
          <a:lstStyle/>
          <a:p>
            <a:r>
              <a:rPr lang="en-US" sz="1100" b="1" dirty="0">
                <a:solidFill>
                  <a:srgbClr val="FFFFFF"/>
                </a:solidFill>
                <a:latin typeface="Arial" charset="0"/>
              </a:rPr>
              <a:t>CAMDEN</a:t>
            </a:r>
          </a:p>
        </p:txBody>
      </p:sp>
      <p:sp>
        <p:nvSpPr>
          <p:cNvPr id="49" name="TextBox 30"/>
          <p:cNvSpPr txBox="1">
            <a:spLocks noChangeArrowheads="1"/>
          </p:cNvSpPr>
          <p:nvPr/>
        </p:nvSpPr>
        <p:spPr bwMode="auto">
          <a:xfrm>
            <a:off x="8102294" y="6000599"/>
            <a:ext cx="1225550" cy="261610"/>
          </a:xfrm>
          <a:prstGeom prst="rect">
            <a:avLst/>
          </a:prstGeom>
          <a:noFill/>
          <a:ln w="9525">
            <a:noFill/>
            <a:miter lim="800000"/>
            <a:headEnd/>
            <a:tailEnd/>
          </a:ln>
        </p:spPr>
        <p:txBody>
          <a:bodyPr>
            <a:spAutoFit/>
          </a:bodyPr>
          <a:lstStyle/>
          <a:p>
            <a:r>
              <a:rPr lang="en-US" sz="1100" b="1" dirty="0" err="1">
                <a:solidFill>
                  <a:srgbClr val="FFFFFF"/>
                </a:solidFill>
                <a:latin typeface="Arial" charset="0"/>
              </a:rPr>
              <a:t>Loiza</a:t>
            </a:r>
            <a:r>
              <a:rPr lang="en-US" sz="1100" b="1" dirty="0">
                <a:solidFill>
                  <a:srgbClr val="FFFFFF"/>
                </a:solidFill>
                <a:latin typeface="Arial" charset="0"/>
              </a:rPr>
              <a:t>, PR</a:t>
            </a:r>
          </a:p>
        </p:txBody>
      </p:sp>
      <p:sp>
        <p:nvSpPr>
          <p:cNvPr id="3" name="Down Arrow 2"/>
          <p:cNvSpPr/>
          <p:nvPr/>
        </p:nvSpPr>
        <p:spPr bwMode="auto">
          <a:xfrm>
            <a:off x="8218554" y="6517982"/>
            <a:ext cx="98106" cy="240636"/>
          </a:xfrm>
          <a:prstGeom prst="downArrow">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000000"/>
              </a:solidFill>
              <a:latin typeface="Arial Narrow" pitchFamily="34" charset="0"/>
            </a:endParaRPr>
          </a:p>
        </p:txBody>
      </p:sp>
      <p:sp>
        <p:nvSpPr>
          <p:cNvPr id="65" name="Oval 54"/>
          <p:cNvSpPr>
            <a:spLocks noChangeArrowheads="1"/>
          </p:cNvSpPr>
          <p:nvPr/>
        </p:nvSpPr>
        <p:spPr bwMode="auto">
          <a:xfrm>
            <a:off x="4652798" y="6144488"/>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67" name="Oval 54"/>
          <p:cNvSpPr>
            <a:spLocks noChangeArrowheads="1"/>
          </p:cNvSpPr>
          <p:nvPr/>
        </p:nvSpPr>
        <p:spPr bwMode="auto">
          <a:xfrm>
            <a:off x="8147694" y="2708467"/>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68" name="TextBox 30"/>
          <p:cNvSpPr txBox="1">
            <a:spLocks noChangeArrowheads="1"/>
          </p:cNvSpPr>
          <p:nvPr/>
        </p:nvSpPr>
        <p:spPr bwMode="auto">
          <a:xfrm>
            <a:off x="8111592" y="2533573"/>
            <a:ext cx="1223962"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MT VERNON</a:t>
            </a:r>
          </a:p>
        </p:txBody>
      </p:sp>
      <p:sp>
        <p:nvSpPr>
          <p:cNvPr id="69" name="TextBox 30"/>
          <p:cNvSpPr txBox="1">
            <a:spLocks noChangeArrowheads="1"/>
          </p:cNvSpPr>
          <p:nvPr/>
        </p:nvSpPr>
        <p:spPr bwMode="auto">
          <a:xfrm>
            <a:off x="5908450" y="3122512"/>
            <a:ext cx="1225550" cy="260350"/>
          </a:xfrm>
          <a:prstGeom prst="rect">
            <a:avLst/>
          </a:prstGeom>
          <a:noFill/>
          <a:ln w="9525">
            <a:noFill/>
            <a:miter lim="800000"/>
            <a:headEnd/>
            <a:tailEnd/>
          </a:ln>
        </p:spPr>
        <p:txBody>
          <a:bodyPr>
            <a:spAutoFit/>
          </a:bodyPr>
          <a:lstStyle/>
          <a:p>
            <a:r>
              <a:rPr lang="en-US" sz="1100" b="1" dirty="0">
                <a:solidFill>
                  <a:srgbClr val="FFFFFF"/>
                </a:solidFill>
                <a:latin typeface="Arial" charset="0"/>
              </a:rPr>
              <a:t>CICERO</a:t>
            </a:r>
          </a:p>
        </p:txBody>
      </p:sp>
      <p:sp>
        <p:nvSpPr>
          <p:cNvPr id="70" name="Oval 54"/>
          <p:cNvSpPr>
            <a:spLocks noChangeArrowheads="1"/>
          </p:cNvSpPr>
          <p:nvPr/>
        </p:nvSpPr>
        <p:spPr bwMode="auto">
          <a:xfrm>
            <a:off x="7829741" y="2263849"/>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71" name="TextBox 30"/>
          <p:cNvSpPr txBox="1">
            <a:spLocks noChangeArrowheads="1"/>
          </p:cNvSpPr>
          <p:nvPr/>
        </p:nvSpPr>
        <p:spPr bwMode="auto">
          <a:xfrm>
            <a:off x="7741682" y="2059035"/>
            <a:ext cx="1223962" cy="261937"/>
          </a:xfrm>
          <a:prstGeom prst="rect">
            <a:avLst/>
          </a:prstGeom>
          <a:noFill/>
          <a:ln w="9525">
            <a:noFill/>
            <a:miter lim="800000"/>
            <a:headEnd/>
            <a:tailEnd/>
          </a:ln>
        </p:spPr>
        <p:txBody>
          <a:bodyPr>
            <a:spAutoFit/>
          </a:bodyPr>
          <a:lstStyle/>
          <a:p>
            <a:r>
              <a:rPr lang="en-US" sz="1100" b="1" dirty="0">
                <a:solidFill>
                  <a:srgbClr val="FFFFFF"/>
                </a:solidFill>
                <a:latin typeface="Arial" charset="0"/>
              </a:rPr>
              <a:t>TROY</a:t>
            </a:r>
          </a:p>
        </p:txBody>
      </p:sp>
      <p:sp>
        <p:nvSpPr>
          <p:cNvPr id="72" name="Oval 54"/>
          <p:cNvSpPr>
            <a:spLocks noChangeArrowheads="1"/>
          </p:cNvSpPr>
          <p:nvPr/>
        </p:nvSpPr>
        <p:spPr bwMode="auto">
          <a:xfrm>
            <a:off x="8213508" y="2803147"/>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73" name="TextBox 30"/>
          <p:cNvSpPr txBox="1">
            <a:spLocks noChangeArrowheads="1"/>
          </p:cNvSpPr>
          <p:nvPr/>
        </p:nvSpPr>
        <p:spPr bwMode="auto">
          <a:xfrm>
            <a:off x="8115437" y="2907993"/>
            <a:ext cx="1546225" cy="261610"/>
          </a:xfrm>
          <a:prstGeom prst="rect">
            <a:avLst/>
          </a:prstGeom>
          <a:noFill/>
          <a:ln w="9525">
            <a:noFill/>
            <a:miter lim="800000"/>
            <a:headEnd/>
            <a:tailEnd/>
          </a:ln>
        </p:spPr>
        <p:txBody>
          <a:bodyPr>
            <a:spAutoFit/>
          </a:bodyPr>
          <a:lstStyle/>
          <a:p>
            <a:r>
              <a:rPr lang="en-US" sz="1100" b="1" dirty="0">
                <a:solidFill>
                  <a:srgbClr val="FFFFFF"/>
                </a:solidFill>
                <a:latin typeface="Arial" charset="0"/>
              </a:rPr>
              <a:t>HEMPSTEAD</a:t>
            </a:r>
          </a:p>
        </p:txBody>
      </p:sp>
      <p:sp>
        <p:nvSpPr>
          <p:cNvPr id="75" name="TextBox 79"/>
          <p:cNvSpPr txBox="1">
            <a:spLocks noChangeArrowheads="1"/>
          </p:cNvSpPr>
          <p:nvPr/>
        </p:nvSpPr>
        <p:spPr bwMode="auto">
          <a:xfrm>
            <a:off x="4925240" y="6108819"/>
            <a:ext cx="3337316" cy="261610"/>
          </a:xfrm>
          <a:prstGeom prst="rect">
            <a:avLst/>
          </a:prstGeom>
          <a:noFill/>
          <a:ln w="9525">
            <a:noFill/>
            <a:miter lim="800000"/>
            <a:headEnd/>
            <a:tailEnd/>
          </a:ln>
        </p:spPr>
        <p:txBody>
          <a:bodyPr wrap="square">
            <a:spAutoFit/>
          </a:bodyPr>
          <a:lstStyle/>
          <a:p>
            <a:pPr defTabSz="457200"/>
            <a:r>
              <a:rPr lang="en-US" sz="1100" b="1" dirty="0" smtClean="0">
                <a:solidFill>
                  <a:srgbClr val="FFFFFF"/>
                </a:solidFill>
                <a:latin typeface="Arial" charset="0"/>
              </a:rPr>
              <a:t> HEALTH APPROACH </a:t>
            </a:r>
            <a:endParaRPr lang="en-US" sz="1100" b="1" dirty="0">
              <a:solidFill>
                <a:srgbClr val="FFFFFF"/>
              </a:solidFill>
              <a:latin typeface="Arial" charset="0"/>
            </a:endParaRPr>
          </a:p>
        </p:txBody>
      </p:sp>
      <p:sp>
        <p:nvSpPr>
          <p:cNvPr id="79" name="TextBox 30"/>
          <p:cNvSpPr txBox="1">
            <a:spLocks noChangeArrowheads="1"/>
          </p:cNvSpPr>
          <p:nvPr/>
        </p:nvSpPr>
        <p:spPr bwMode="auto">
          <a:xfrm>
            <a:off x="4863840" y="3897920"/>
            <a:ext cx="1377950" cy="261937"/>
          </a:xfrm>
          <a:prstGeom prst="rect">
            <a:avLst/>
          </a:prstGeom>
          <a:noFill/>
          <a:ln w="9525">
            <a:noFill/>
            <a:miter lim="800000"/>
            <a:headEnd/>
            <a:tailEnd/>
          </a:ln>
        </p:spPr>
        <p:txBody>
          <a:bodyPr>
            <a:spAutoFit/>
          </a:bodyPr>
          <a:lstStyle/>
          <a:p>
            <a:r>
              <a:rPr lang="en-US" sz="1100" b="1" dirty="0" smtClean="0">
                <a:solidFill>
                  <a:srgbClr val="FFFFFF"/>
                </a:solidFill>
                <a:latin typeface="Arial" charset="0"/>
              </a:rPr>
              <a:t>ST</a:t>
            </a:r>
            <a:r>
              <a:rPr lang="en-US" sz="1100" b="1" dirty="0">
                <a:solidFill>
                  <a:srgbClr val="FFFFFF"/>
                </a:solidFill>
                <a:latin typeface="Arial" charset="0"/>
              </a:rPr>
              <a:t>. LOUIS</a:t>
            </a:r>
          </a:p>
        </p:txBody>
      </p:sp>
      <p:sp>
        <p:nvSpPr>
          <p:cNvPr id="81" name="TextBox 30"/>
          <p:cNvSpPr txBox="1">
            <a:spLocks noChangeArrowheads="1"/>
          </p:cNvSpPr>
          <p:nvPr/>
        </p:nvSpPr>
        <p:spPr bwMode="auto">
          <a:xfrm>
            <a:off x="7487617" y="5806235"/>
            <a:ext cx="1377950" cy="261937"/>
          </a:xfrm>
          <a:prstGeom prst="rect">
            <a:avLst/>
          </a:prstGeom>
          <a:noFill/>
          <a:ln w="9525">
            <a:noFill/>
            <a:miter lim="800000"/>
            <a:headEnd/>
            <a:tailEnd/>
          </a:ln>
        </p:spPr>
        <p:txBody>
          <a:bodyPr>
            <a:spAutoFit/>
          </a:bodyPr>
          <a:lstStyle/>
          <a:p>
            <a:r>
              <a:rPr lang="en-US" sz="1100" b="1" dirty="0" smtClean="0">
                <a:solidFill>
                  <a:srgbClr val="FFFFFF"/>
                </a:solidFill>
                <a:latin typeface="Arial" charset="0"/>
              </a:rPr>
              <a:t>MIAMI</a:t>
            </a:r>
            <a:endParaRPr lang="en-US" sz="1100" b="1" dirty="0">
              <a:solidFill>
                <a:srgbClr val="FFFFFF"/>
              </a:solidFill>
              <a:latin typeface="Arial" charset="0"/>
            </a:endParaRPr>
          </a:p>
        </p:txBody>
      </p:sp>
      <p:sp>
        <p:nvSpPr>
          <p:cNvPr id="84" name="TextBox 30"/>
          <p:cNvSpPr txBox="1">
            <a:spLocks noChangeArrowheads="1"/>
          </p:cNvSpPr>
          <p:nvPr/>
        </p:nvSpPr>
        <p:spPr bwMode="auto">
          <a:xfrm>
            <a:off x="144477" y="3044322"/>
            <a:ext cx="2019034"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SAN FRANCISCO</a:t>
            </a:r>
            <a:endParaRPr lang="en-US" sz="1100" b="1" dirty="0">
              <a:solidFill>
                <a:srgbClr val="FFFFFF"/>
              </a:solidFill>
              <a:latin typeface="Arial" charset="0"/>
            </a:endParaRPr>
          </a:p>
        </p:txBody>
      </p:sp>
      <p:sp>
        <p:nvSpPr>
          <p:cNvPr id="85" name="TextBox 30"/>
          <p:cNvSpPr txBox="1">
            <a:spLocks noChangeArrowheads="1"/>
          </p:cNvSpPr>
          <p:nvPr/>
        </p:nvSpPr>
        <p:spPr bwMode="auto">
          <a:xfrm>
            <a:off x="623898" y="3276474"/>
            <a:ext cx="1062696"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RICHMOND</a:t>
            </a:r>
            <a:endParaRPr lang="en-US" sz="1100" b="1" dirty="0">
              <a:solidFill>
                <a:srgbClr val="FFFFFF"/>
              </a:solidFill>
              <a:latin typeface="Arial" charset="0"/>
            </a:endParaRPr>
          </a:p>
        </p:txBody>
      </p:sp>
      <p:sp>
        <p:nvSpPr>
          <p:cNvPr id="87" name="TextBox 30"/>
          <p:cNvSpPr txBox="1">
            <a:spLocks noChangeArrowheads="1"/>
          </p:cNvSpPr>
          <p:nvPr/>
        </p:nvSpPr>
        <p:spPr bwMode="auto">
          <a:xfrm>
            <a:off x="823331" y="3960553"/>
            <a:ext cx="1387213"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LOS ANGELES</a:t>
            </a:r>
            <a:endParaRPr lang="en-US" sz="1100" b="1" dirty="0">
              <a:solidFill>
                <a:srgbClr val="FFFFFF"/>
              </a:solidFill>
              <a:latin typeface="Arial" charset="0"/>
            </a:endParaRPr>
          </a:p>
        </p:txBody>
      </p:sp>
      <p:sp>
        <p:nvSpPr>
          <p:cNvPr id="89" name="TextBox 30"/>
          <p:cNvSpPr txBox="1">
            <a:spLocks noChangeArrowheads="1"/>
          </p:cNvSpPr>
          <p:nvPr/>
        </p:nvSpPr>
        <p:spPr bwMode="auto">
          <a:xfrm>
            <a:off x="724111" y="1308472"/>
            <a:ext cx="2019034"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SEATTLE</a:t>
            </a:r>
            <a:endParaRPr lang="en-US" sz="1100" b="1" dirty="0">
              <a:solidFill>
                <a:srgbClr val="FFFFFF"/>
              </a:solidFill>
              <a:latin typeface="Arial" charset="0"/>
            </a:endParaRPr>
          </a:p>
        </p:txBody>
      </p:sp>
      <p:sp>
        <p:nvSpPr>
          <p:cNvPr id="90" name="Oval 54"/>
          <p:cNvSpPr>
            <a:spLocks noChangeArrowheads="1"/>
          </p:cNvSpPr>
          <p:nvPr/>
        </p:nvSpPr>
        <p:spPr bwMode="auto">
          <a:xfrm>
            <a:off x="5863234" y="2564933"/>
            <a:ext cx="182562" cy="182563"/>
          </a:xfrm>
          <a:prstGeom prst="ellipse">
            <a:avLst/>
          </a:prstGeom>
          <a:solidFill>
            <a:srgbClr val="FF00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91" name="TextBox 30"/>
          <p:cNvSpPr txBox="1">
            <a:spLocks noChangeArrowheads="1"/>
          </p:cNvSpPr>
          <p:nvPr/>
        </p:nvSpPr>
        <p:spPr bwMode="auto">
          <a:xfrm>
            <a:off x="5343745" y="2366667"/>
            <a:ext cx="1536180"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MILWAUKEE</a:t>
            </a:r>
            <a:endParaRPr lang="en-US" sz="1100" b="1" dirty="0">
              <a:solidFill>
                <a:srgbClr val="FFFFFF"/>
              </a:solidFill>
              <a:latin typeface="Arial" charset="0"/>
            </a:endParaRPr>
          </a:p>
        </p:txBody>
      </p:sp>
      <p:sp>
        <p:nvSpPr>
          <p:cNvPr id="92" name="Oval 54"/>
          <p:cNvSpPr>
            <a:spLocks noChangeArrowheads="1"/>
          </p:cNvSpPr>
          <p:nvPr/>
        </p:nvSpPr>
        <p:spPr bwMode="auto">
          <a:xfrm>
            <a:off x="8504744" y="2312766"/>
            <a:ext cx="182562" cy="182563"/>
          </a:xfrm>
          <a:prstGeom prst="ellipse">
            <a:avLst/>
          </a:prstGeom>
          <a:solidFill>
            <a:srgbClr val="FF0000"/>
          </a:solidFill>
          <a:ln w="9525" algn="ctr">
            <a:noFill/>
            <a:round/>
            <a:headEnd/>
            <a:tailEnd/>
          </a:ln>
        </p:spPr>
        <p:txBody>
          <a:bodyPr>
            <a:spAutoFit/>
          </a:bodyPr>
          <a:lstStyle/>
          <a:p>
            <a:endParaRPr lang="es-PE">
              <a:solidFill>
                <a:srgbClr val="000000"/>
              </a:solidFill>
              <a:latin typeface="Arial Narrow" pitchFamily="34" charset="0"/>
            </a:endParaRPr>
          </a:p>
        </p:txBody>
      </p:sp>
      <p:sp>
        <p:nvSpPr>
          <p:cNvPr id="93" name="TextBox 30"/>
          <p:cNvSpPr txBox="1">
            <a:spLocks noChangeArrowheads="1"/>
          </p:cNvSpPr>
          <p:nvPr/>
        </p:nvSpPr>
        <p:spPr bwMode="auto">
          <a:xfrm>
            <a:off x="8347396" y="2103770"/>
            <a:ext cx="1223962" cy="261937"/>
          </a:xfrm>
          <a:prstGeom prst="rect">
            <a:avLst/>
          </a:prstGeom>
          <a:noFill/>
          <a:ln w="9525">
            <a:noFill/>
            <a:miter lim="800000"/>
            <a:headEnd/>
            <a:tailEnd/>
          </a:ln>
        </p:spPr>
        <p:txBody>
          <a:bodyPr>
            <a:spAutoFit/>
          </a:bodyPr>
          <a:lstStyle/>
          <a:p>
            <a:r>
              <a:rPr lang="en-US" sz="1100" b="1" dirty="0" smtClean="0">
                <a:solidFill>
                  <a:srgbClr val="FFFFFF"/>
                </a:solidFill>
                <a:latin typeface="Arial" charset="0"/>
              </a:rPr>
              <a:t>BOSTON</a:t>
            </a:r>
            <a:endParaRPr lang="en-US" sz="1100" b="1" dirty="0">
              <a:solidFill>
                <a:srgbClr val="FFFFFF"/>
              </a:solidFill>
              <a:latin typeface="Arial" charset="0"/>
            </a:endParaRPr>
          </a:p>
        </p:txBody>
      </p:sp>
      <p:sp>
        <p:nvSpPr>
          <p:cNvPr id="95" name="TextBox 30"/>
          <p:cNvSpPr txBox="1">
            <a:spLocks noChangeArrowheads="1"/>
          </p:cNvSpPr>
          <p:nvPr/>
        </p:nvSpPr>
        <p:spPr bwMode="auto">
          <a:xfrm>
            <a:off x="4016635" y="2140213"/>
            <a:ext cx="1536180" cy="261610"/>
          </a:xfrm>
          <a:prstGeom prst="rect">
            <a:avLst/>
          </a:prstGeom>
          <a:noFill/>
          <a:ln w="9525">
            <a:noFill/>
            <a:miter lim="800000"/>
            <a:headEnd/>
            <a:tailEnd/>
          </a:ln>
        </p:spPr>
        <p:txBody>
          <a:bodyPr wrap="square">
            <a:spAutoFit/>
          </a:bodyPr>
          <a:lstStyle/>
          <a:p>
            <a:r>
              <a:rPr lang="en-US" sz="1100" b="1" dirty="0" smtClean="0">
                <a:solidFill>
                  <a:srgbClr val="FFFFFF"/>
                </a:solidFill>
                <a:latin typeface="Arial" charset="0"/>
              </a:rPr>
              <a:t>MINNEAPOLIS</a:t>
            </a:r>
            <a:endParaRPr lang="en-US" sz="1100" b="1" dirty="0">
              <a:solidFill>
                <a:srgbClr val="FFFFFF"/>
              </a:solidFill>
              <a:latin typeface="Arial" charset="0"/>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189" y="1220365"/>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38" y="3231066"/>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629" y="4071750"/>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34" y="3330942"/>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820" y="3502012"/>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725" y="3644900"/>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3767" y="2175742"/>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7614" y="5559665"/>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725" y="3644900"/>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0265" y="5824386"/>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5045" y="2573528"/>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725" y="3644900"/>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3122" y="3743804"/>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5685" y="3809813"/>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725" y="3644900"/>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2531" y="2825696"/>
            <a:ext cx="260688" cy="25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47555" y="2752916"/>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Oval 54"/>
          <p:cNvSpPr>
            <a:spLocks noChangeArrowheads="1"/>
          </p:cNvSpPr>
          <p:nvPr/>
        </p:nvSpPr>
        <p:spPr bwMode="auto">
          <a:xfrm>
            <a:off x="5672530" y="3045691"/>
            <a:ext cx="182562" cy="182563"/>
          </a:xfrm>
          <a:prstGeom prst="ellipse">
            <a:avLst/>
          </a:prstGeom>
          <a:solidFill>
            <a:srgbClr val="FFFF00"/>
          </a:solidFill>
          <a:ln w="9525" algn="ctr">
            <a:noFill/>
            <a:round/>
            <a:headEnd/>
            <a:tailEnd/>
          </a:ln>
        </p:spPr>
        <p:txBody>
          <a:bodyPr>
            <a:spAutoFit/>
          </a:bodyPr>
          <a:lstStyle/>
          <a:p>
            <a:endParaRPr lang="es-PE">
              <a:solidFill>
                <a:srgbClr val="000000"/>
              </a:solidFill>
              <a:latin typeface="Arial Narrow" pitchFamily="34" charset="0"/>
            </a:endParaRPr>
          </a:p>
        </p:txBody>
      </p:sp>
      <p:pic>
        <p:nvPicPr>
          <p:cNvPr id="3092"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743" y="2327022"/>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1204" y="3709384"/>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972" y="3307834"/>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7396" y="2838417"/>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762" y="2415129"/>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9304" y="2651215"/>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2992" y="2459991"/>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5478" y="3088758"/>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8190" y="2893711"/>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1"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0881" y="3034405"/>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2"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3507" y="6174646"/>
            <a:ext cx="182563"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49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2100"/>
            <a:ext cx="9143391" cy="6071211"/>
          </a:xfrm>
          <a:prstGeom prst="rect">
            <a:avLst/>
          </a:prstGeom>
        </p:spPr>
      </p:pic>
      <p:sp>
        <p:nvSpPr>
          <p:cNvPr id="5" name="TextBox 30"/>
          <p:cNvSpPr txBox="1">
            <a:spLocks noChangeArrowheads="1"/>
          </p:cNvSpPr>
          <p:nvPr/>
        </p:nvSpPr>
        <p:spPr bwMode="auto">
          <a:xfrm>
            <a:off x="1751719" y="1888532"/>
            <a:ext cx="914400" cy="260350"/>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a:solidFill>
                  <a:srgbClr val="FFFFFF"/>
                </a:solidFill>
                <a:latin typeface="Arial" charset="0"/>
                <a:sym typeface="Arial"/>
              </a:rPr>
              <a:t>CANADA</a:t>
            </a:r>
          </a:p>
        </p:txBody>
      </p:sp>
      <p:sp>
        <p:nvSpPr>
          <p:cNvPr id="8" name="Oval 46"/>
          <p:cNvSpPr>
            <a:spLocks noChangeArrowheads="1"/>
          </p:cNvSpPr>
          <p:nvPr/>
        </p:nvSpPr>
        <p:spPr bwMode="auto">
          <a:xfrm>
            <a:off x="3581400" y="4527550"/>
            <a:ext cx="182563" cy="184150"/>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9" name="Oval 47"/>
          <p:cNvSpPr>
            <a:spLocks noChangeArrowheads="1"/>
          </p:cNvSpPr>
          <p:nvPr/>
        </p:nvSpPr>
        <p:spPr bwMode="auto">
          <a:xfrm>
            <a:off x="2514600" y="4114800"/>
            <a:ext cx="182563" cy="182563"/>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11" name="Oval 49"/>
          <p:cNvSpPr>
            <a:spLocks noChangeArrowheads="1"/>
          </p:cNvSpPr>
          <p:nvPr/>
        </p:nvSpPr>
        <p:spPr bwMode="auto">
          <a:xfrm>
            <a:off x="3016601" y="3842018"/>
            <a:ext cx="182563" cy="182562"/>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15" name="Oval 54"/>
          <p:cNvSpPr>
            <a:spLocks noChangeArrowheads="1"/>
          </p:cNvSpPr>
          <p:nvPr/>
        </p:nvSpPr>
        <p:spPr bwMode="auto">
          <a:xfrm>
            <a:off x="2865437" y="3542680"/>
            <a:ext cx="182563" cy="182562"/>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17" name="Oval 57"/>
          <p:cNvSpPr>
            <a:spLocks noChangeArrowheads="1"/>
          </p:cNvSpPr>
          <p:nvPr/>
        </p:nvSpPr>
        <p:spPr bwMode="auto">
          <a:xfrm>
            <a:off x="7026143" y="4337050"/>
            <a:ext cx="182562" cy="184150"/>
          </a:xfrm>
          <a:prstGeom prst="ellipse">
            <a:avLst/>
          </a:prstGeom>
          <a:solidFill>
            <a:srgbClr val="FAB71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18" name="TextBox 58"/>
          <p:cNvSpPr txBox="1">
            <a:spLocks noChangeArrowheads="1"/>
          </p:cNvSpPr>
          <p:nvPr/>
        </p:nvSpPr>
        <p:spPr bwMode="auto">
          <a:xfrm>
            <a:off x="471810" y="3158693"/>
            <a:ext cx="914400" cy="260350"/>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dirty="0">
                <a:solidFill>
                  <a:srgbClr val="FFFFFF"/>
                </a:solidFill>
                <a:latin typeface="Arial" charset="0"/>
                <a:sym typeface="Arial"/>
              </a:rPr>
              <a:t>MEXICO</a:t>
            </a:r>
          </a:p>
        </p:txBody>
      </p:sp>
      <p:sp>
        <p:nvSpPr>
          <p:cNvPr id="19" name="TextBox 60"/>
          <p:cNvSpPr txBox="1">
            <a:spLocks noChangeArrowheads="1"/>
          </p:cNvSpPr>
          <p:nvPr/>
        </p:nvSpPr>
        <p:spPr bwMode="auto">
          <a:xfrm>
            <a:off x="3048000" y="4711700"/>
            <a:ext cx="914400" cy="260350"/>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a:solidFill>
                  <a:srgbClr val="FFFFFF"/>
                </a:solidFill>
                <a:latin typeface="Arial" charset="0"/>
                <a:sym typeface="Arial"/>
              </a:rPr>
              <a:t>BRAZIL</a:t>
            </a:r>
          </a:p>
        </p:txBody>
      </p:sp>
      <p:sp>
        <p:nvSpPr>
          <p:cNvPr id="20" name="TextBox 61"/>
          <p:cNvSpPr txBox="1">
            <a:spLocks noChangeArrowheads="1"/>
          </p:cNvSpPr>
          <p:nvPr/>
        </p:nvSpPr>
        <p:spPr bwMode="auto">
          <a:xfrm>
            <a:off x="3127375" y="3836988"/>
            <a:ext cx="914400" cy="261937"/>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a:solidFill>
                  <a:srgbClr val="FFFFFF"/>
                </a:solidFill>
                <a:latin typeface="Arial" charset="0"/>
                <a:sym typeface="Arial"/>
              </a:rPr>
              <a:t>TRINIDAD</a:t>
            </a:r>
          </a:p>
        </p:txBody>
      </p:sp>
      <p:sp>
        <p:nvSpPr>
          <p:cNvPr id="21" name="TextBox 62"/>
          <p:cNvSpPr txBox="1">
            <a:spLocks noChangeArrowheads="1"/>
          </p:cNvSpPr>
          <p:nvPr/>
        </p:nvSpPr>
        <p:spPr bwMode="auto">
          <a:xfrm>
            <a:off x="1447800" y="4075113"/>
            <a:ext cx="974725" cy="261937"/>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dirty="0">
                <a:solidFill>
                  <a:srgbClr val="FFFFFF"/>
                </a:solidFill>
                <a:latin typeface="Arial" charset="0"/>
                <a:sym typeface="Arial"/>
              </a:rPr>
              <a:t>COLOMBIA</a:t>
            </a:r>
          </a:p>
        </p:txBody>
      </p:sp>
      <p:sp>
        <p:nvSpPr>
          <p:cNvPr id="22" name="TextBox 63"/>
          <p:cNvSpPr txBox="1">
            <a:spLocks noChangeArrowheads="1"/>
          </p:cNvSpPr>
          <p:nvPr/>
        </p:nvSpPr>
        <p:spPr bwMode="auto">
          <a:xfrm>
            <a:off x="6399213" y="5799138"/>
            <a:ext cx="738187" cy="430212"/>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a:solidFill>
                  <a:srgbClr val="FFFFFF"/>
                </a:solidFill>
                <a:latin typeface="Arial" charset="0"/>
                <a:sym typeface="Arial"/>
              </a:rPr>
              <a:t>SOUTH AFRICA</a:t>
            </a:r>
          </a:p>
        </p:txBody>
      </p:sp>
      <p:sp>
        <p:nvSpPr>
          <p:cNvPr id="24" name="TextBox 65"/>
          <p:cNvSpPr txBox="1">
            <a:spLocks noChangeArrowheads="1"/>
          </p:cNvSpPr>
          <p:nvPr/>
        </p:nvSpPr>
        <p:spPr bwMode="auto">
          <a:xfrm>
            <a:off x="7140575" y="4344988"/>
            <a:ext cx="685800" cy="261937"/>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a:solidFill>
                  <a:srgbClr val="FFFFFF"/>
                </a:solidFill>
                <a:latin typeface="Arial" charset="0"/>
                <a:sym typeface="Arial"/>
              </a:rPr>
              <a:t>KENYA</a:t>
            </a:r>
          </a:p>
        </p:txBody>
      </p:sp>
      <p:sp>
        <p:nvSpPr>
          <p:cNvPr id="26" name="TextBox 67"/>
          <p:cNvSpPr txBox="1">
            <a:spLocks noChangeArrowheads="1"/>
          </p:cNvSpPr>
          <p:nvPr/>
        </p:nvSpPr>
        <p:spPr bwMode="auto">
          <a:xfrm>
            <a:off x="7409066" y="2920397"/>
            <a:ext cx="685800" cy="261938"/>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a:solidFill>
                  <a:srgbClr val="FFFFFF"/>
                </a:solidFill>
                <a:latin typeface="Arial" charset="0"/>
                <a:sym typeface="Arial"/>
              </a:rPr>
              <a:t>IRAQ</a:t>
            </a:r>
          </a:p>
        </p:txBody>
      </p:sp>
      <p:sp>
        <p:nvSpPr>
          <p:cNvPr id="27" name="TextBox 68"/>
          <p:cNvSpPr txBox="1">
            <a:spLocks noChangeArrowheads="1"/>
          </p:cNvSpPr>
          <p:nvPr/>
        </p:nvSpPr>
        <p:spPr bwMode="auto">
          <a:xfrm>
            <a:off x="4343400" y="2041525"/>
            <a:ext cx="990600" cy="261938"/>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a:solidFill>
                  <a:srgbClr val="FFFFFF"/>
                </a:solidFill>
                <a:latin typeface="Arial" charset="0"/>
                <a:sym typeface="Arial"/>
              </a:rPr>
              <a:t>ENGLAND</a:t>
            </a:r>
          </a:p>
        </p:txBody>
      </p:sp>
      <p:sp>
        <p:nvSpPr>
          <p:cNvPr id="28" name="TextBox 69"/>
          <p:cNvSpPr txBox="1">
            <a:spLocks noChangeArrowheads="1"/>
          </p:cNvSpPr>
          <p:nvPr/>
        </p:nvSpPr>
        <p:spPr bwMode="auto">
          <a:xfrm>
            <a:off x="2102201" y="3372023"/>
            <a:ext cx="914400" cy="261938"/>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a:solidFill>
                  <a:srgbClr val="FFFFFF"/>
                </a:solidFill>
                <a:latin typeface="Arial" charset="0"/>
                <a:sym typeface="Arial"/>
              </a:rPr>
              <a:t>JAMAICA</a:t>
            </a:r>
          </a:p>
        </p:txBody>
      </p:sp>
      <p:sp>
        <p:nvSpPr>
          <p:cNvPr id="29" name="TextBox 70"/>
          <p:cNvSpPr txBox="1">
            <a:spLocks noChangeArrowheads="1"/>
          </p:cNvSpPr>
          <p:nvPr/>
        </p:nvSpPr>
        <p:spPr bwMode="auto">
          <a:xfrm>
            <a:off x="2979738" y="3532188"/>
            <a:ext cx="1385887" cy="261937"/>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a:solidFill>
                  <a:srgbClr val="FFFFFF"/>
                </a:solidFill>
                <a:latin typeface="Arial" charset="0"/>
                <a:sym typeface="Arial"/>
              </a:rPr>
              <a:t>PUERTO RICO</a:t>
            </a:r>
          </a:p>
        </p:txBody>
      </p:sp>
      <p:sp>
        <p:nvSpPr>
          <p:cNvPr id="30" name="TextBox 71"/>
          <p:cNvSpPr txBox="1">
            <a:spLocks noChangeArrowheads="1"/>
          </p:cNvSpPr>
          <p:nvPr/>
        </p:nvSpPr>
        <p:spPr bwMode="auto">
          <a:xfrm>
            <a:off x="6263821" y="2598963"/>
            <a:ext cx="1033463" cy="431800"/>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a:solidFill>
                  <a:srgbClr val="FFFFFF"/>
                </a:solidFill>
                <a:latin typeface="Arial" charset="0"/>
                <a:sym typeface="Arial"/>
              </a:rPr>
              <a:t>ISRAEL/</a:t>
            </a:r>
            <a:br>
              <a:rPr lang="en-US" sz="1100" b="1" dirty="0">
                <a:solidFill>
                  <a:srgbClr val="FFFFFF"/>
                </a:solidFill>
                <a:latin typeface="Arial" charset="0"/>
                <a:sym typeface="Arial"/>
              </a:rPr>
            </a:br>
            <a:r>
              <a:rPr lang="en-US" sz="1100" b="1" dirty="0" smtClean="0">
                <a:solidFill>
                  <a:srgbClr val="FFFFFF"/>
                </a:solidFill>
                <a:latin typeface="Arial" charset="0"/>
                <a:sym typeface="Arial"/>
              </a:rPr>
              <a:t>WEST BANK</a:t>
            </a:r>
            <a:endParaRPr lang="en-US" sz="1100" b="1" dirty="0">
              <a:solidFill>
                <a:srgbClr val="FFFFFF"/>
              </a:solidFill>
              <a:latin typeface="Arial" charset="0"/>
              <a:sym typeface="Arial"/>
            </a:endParaRPr>
          </a:p>
        </p:txBody>
      </p:sp>
      <p:sp>
        <p:nvSpPr>
          <p:cNvPr id="39" name="TextBox 39"/>
          <p:cNvSpPr txBox="1">
            <a:spLocks noChangeArrowheads="1"/>
          </p:cNvSpPr>
          <p:nvPr/>
        </p:nvSpPr>
        <p:spPr bwMode="auto">
          <a:xfrm>
            <a:off x="1938522" y="3684293"/>
            <a:ext cx="1066800" cy="261937"/>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dirty="0">
                <a:solidFill>
                  <a:srgbClr val="FFFFFF"/>
                </a:solidFill>
                <a:latin typeface="Arial" charset="0"/>
                <a:sym typeface="Arial"/>
              </a:rPr>
              <a:t>HONDURAS</a:t>
            </a:r>
          </a:p>
        </p:txBody>
      </p:sp>
      <p:sp>
        <p:nvSpPr>
          <p:cNvPr id="40" name="TextBox 62"/>
          <p:cNvSpPr txBox="1">
            <a:spLocks noChangeArrowheads="1"/>
          </p:cNvSpPr>
          <p:nvPr/>
        </p:nvSpPr>
        <p:spPr bwMode="auto">
          <a:xfrm>
            <a:off x="6952273" y="2725594"/>
            <a:ext cx="974725" cy="261937"/>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dirty="0">
                <a:solidFill>
                  <a:srgbClr val="FFFFFF"/>
                </a:solidFill>
                <a:latin typeface="Arial" charset="0"/>
                <a:sym typeface="Arial"/>
              </a:rPr>
              <a:t>SYRIA</a:t>
            </a:r>
          </a:p>
        </p:txBody>
      </p:sp>
      <p:sp>
        <p:nvSpPr>
          <p:cNvPr id="43" name="Oval 57"/>
          <p:cNvSpPr>
            <a:spLocks noChangeArrowheads="1"/>
          </p:cNvSpPr>
          <p:nvPr/>
        </p:nvSpPr>
        <p:spPr bwMode="auto">
          <a:xfrm>
            <a:off x="5334000" y="2007565"/>
            <a:ext cx="182562" cy="184150"/>
          </a:xfrm>
          <a:prstGeom prst="ellipse">
            <a:avLst/>
          </a:prstGeom>
          <a:solidFill>
            <a:srgbClr val="FAB71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45" name="TextBox 39"/>
          <p:cNvSpPr txBox="1">
            <a:spLocks noChangeArrowheads="1"/>
          </p:cNvSpPr>
          <p:nvPr/>
        </p:nvSpPr>
        <p:spPr bwMode="auto">
          <a:xfrm>
            <a:off x="581882" y="2573213"/>
            <a:ext cx="1442181" cy="261610"/>
          </a:xfrm>
          <a:prstGeom prst="rect">
            <a:avLst/>
          </a:prstGeom>
          <a:noFill/>
          <a:ln w="9525">
            <a:noFill/>
            <a:miter lim="800000"/>
            <a:headEnd/>
            <a:tailEnd/>
          </a:ln>
        </p:spPr>
        <p:txBody>
          <a:bodyPr wrap="square">
            <a:spAutoFit/>
          </a:bodyPr>
          <a:lstStyle/>
          <a:p>
            <a:pPr algn="ctr" defTabSz="457200" fontAlgn="auto">
              <a:spcBef>
                <a:spcPts val="0"/>
              </a:spcBef>
              <a:spcAft>
                <a:spcPts val="0"/>
              </a:spcAft>
            </a:pPr>
            <a:r>
              <a:rPr lang="en-US" sz="1100" b="1" dirty="0">
                <a:solidFill>
                  <a:srgbClr val="FFFFFF"/>
                </a:solidFill>
                <a:latin typeface="Arial" charset="0"/>
                <a:sym typeface="Arial"/>
              </a:rPr>
              <a:t>UNITED </a:t>
            </a:r>
            <a:r>
              <a:rPr lang="en-US" sz="1100" b="1" dirty="0" smtClean="0">
                <a:solidFill>
                  <a:srgbClr val="FFFFFF"/>
                </a:solidFill>
                <a:latin typeface="Arial" charset="0"/>
                <a:sym typeface="Arial"/>
              </a:rPr>
              <a:t>STATES</a:t>
            </a:r>
            <a:endParaRPr lang="en-US" sz="1100" b="1" dirty="0">
              <a:solidFill>
                <a:srgbClr val="FFFFFF"/>
              </a:solidFill>
              <a:latin typeface="Arial" charset="0"/>
              <a:sym typeface="Arial"/>
            </a:endParaRPr>
          </a:p>
        </p:txBody>
      </p:sp>
      <p:sp>
        <p:nvSpPr>
          <p:cNvPr id="47" name="Oval 77"/>
          <p:cNvSpPr>
            <a:spLocks noChangeArrowheads="1"/>
          </p:cNvSpPr>
          <p:nvPr/>
        </p:nvSpPr>
        <p:spPr bwMode="auto">
          <a:xfrm>
            <a:off x="159083" y="6571842"/>
            <a:ext cx="182909" cy="182934"/>
          </a:xfrm>
          <a:prstGeom prst="ellipse">
            <a:avLst/>
          </a:prstGeom>
          <a:solidFill>
            <a:srgbClr val="FAB71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48" name="Oval 78"/>
          <p:cNvSpPr>
            <a:spLocks noChangeArrowheads="1"/>
          </p:cNvSpPr>
          <p:nvPr/>
        </p:nvSpPr>
        <p:spPr bwMode="auto">
          <a:xfrm>
            <a:off x="163509" y="6287598"/>
            <a:ext cx="182909" cy="182934"/>
          </a:xfrm>
          <a:prstGeom prst="ellipse">
            <a:avLst/>
          </a:prstGeom>
          <a:solidFill>
            <a:srgbClr val="0070C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8" name="TextBox 39"/>
          <p:cNvSpPr txBox="1">
            <a:spLocks noChangeArrowheads="1"/>
          </p:cNvSpPr>
          <p:nvPr/>
        </p:nvSpPr>
        <p:spPr bwMode="auto">
          <a:xfrm>
            <a:off x="859598" y="3485282"/>
            <a:ext cx="1066800" cy="261937"/>
          </a:xfrm>
          <a:prstGeom prst="rect">
            <a:avLst/>
          </a:prstGeom>
          <a:noFill/>
          <a:ln w="9525">
            <a:noFill/>
            <a:miter lim="800000"/>
            <a:headEnd/>
            <a:tailEnd/>
          </a:ln>
        </p:spPr>
        <p:txBody>
          <a:bodyPr>
            <a:spAutoFit/>
          </a:bodyPr>
          <a:lstStyle/>
          <a:p>
            <a:pPr algn="r" defTabSz="457200" fontAlgn="auto">
              <a:spcBef>
                <a:spcPts val="0"/>
              </a:spcBef>
              <a:spcAft>
                <a:spcPts val="0"/>
              </a:spcAft>
            </a:pPr>
            <a:r>
              <a:rPr lang="en-US" sz="1100" b="1" dirty="0" smtClean="0">
                <a:solidFill>
                  <a:srgbClr val="FFFFFF"/>
                </a:solidFill>
                <a:latin typeface="Arial" charset="0"/>
                <a:sym typeface="Arial"/>
              </a:rPr>
              <a:t>GUATEMALA</a:t>
            </a:r>
            <a:endParaRPr lang="en-US" sz="1100" b="1" dirty="0">
              <a:solidFill>
                <a:srgbClr val="FFFFFF"/>
              </a:solidFill>
              <a:latin typeface="Arial" charset="0"/>
              <a:sym typeface="Arial"/>
            </a:endParaRPr>
          </a:p>
        </p:txBody>
      </p:sp>
      <p:sp>
        <p:nvSpPr>
          <p:cNvPr id="69" name="Oval 55"/>
          <p:cNvSpPr>
            <a:spLocks noChangeArrowheads="1"/>
          </p:cNvSpPr>
          <p:nvPr/>
        </p:nvSpPr>
        <p:spPr bwMode="auto">
          <a:xfrm>
            <a:off x="1822796" y="3598336"/>
            <a:ext cx="182562" cy="182563"/>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grpSp>
        <p:nvGrpSpPr>
          <p:cNvPr id="3" name="Group 2"/>
          <p:cNvGrpSpPr/>
          <p:nvPr/>
        </p:nvGrpSpPr>
        <p:grpSpPr>
          <a:xfrm>
            <a:off x="354776" y="5935989"/>
            <a:ext cx="2296682" cy="863885"/>
            <a:chOff x="354776" y="5935989"/>
            <a:chExt cx="2296682" cy="863885"/>
          </a:xfrm>
        </p:grpSpPr>
        <p:grpSp>
          <p:nvGrpSpPr>
            <p:cNvPr id="4" name="Group 81"/>
            <p:cNvGrpSpPr>
              <a:grpSpLocks/>
            </p:cNvGrpSpPr>
            <p:nvPr/>
          </p:nvGrpSpPr>
          <p:grpSpPr bwMode="auto">
            <a:xfrm>
              <a:off x="354776" y="5935989"/>
              <a:ext cx="2296682" cy="571500"/>
              <a:chOff x="442452" y="5316792"/>
              <a:chExt cx="2296323" cy="571330"/>
            </a:xfrm>
          </p:grpSpPr>
          <p:sp>
            <p:nvSpPr>
              <p:cNvPr id="37" name="TextBox 79"/>
              <p:cNvSpPr txBox="1">
                <a:spLocks noChangeArrowheads="1"/>
              </p:cNvSpPr>
              <p:nvPr/>
            </p:nvSpPr>
            <p:spPr bwMode="auto">
              <a:xfrm>
                <a:off x="457200" y="5316792"/>
                <a:ext cx="2281575" cy="261610"/>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smtClean="0">
                    <a:solidFill>
                      <a:srgbClr val="FFFFFF"/>
                    </a:solidFill>
                    <a:latin typeface="Arial" charset="0"/>
                    <a:sym typeface="Arial"/>
                  </a:rPr>
                  <a:t>CURRENT PARTNER</a:t>
                </a:r>
                <a:endParaRPr lang="en-US" sz="1100" b="1" dirty="0">
                  <a:solidFill>
                    <a:srgbClr val="FFFFFF"/>
                  </a:solidFill>
                  <a:latin typeface="Arial" charset="0"/>
                  <a:sym typeface="Arial"/>
                </a:endParaRPr>
              </a:p>
            </p:txBody>
          </p:sp>
          <p:sp>
            <p:nvSpPr>
              <p:cNvPr id="38" name="TextBox 80"/>
              <p:cNvSpPr txBox="1">
                <a:spLocks noChangeArrowheads="1"/>
              </p:cNvSpPr>
              <p:nvPr/>
            </p:nvSpPr>
            <p:spPr bwMode="auto">
              <a:xfrm>
                <a:off x="442452" y="5626512"/>
                <a:ext cx="2281575" cy="261610"/>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a:solidFill>
                      <a:srgbClr val="FFFFFF"/>
                    </a:solidFill>
                    <a:latin typeface="Arial" charset="0"/>
                    <a:sym typeface="Arial"/>
                  </a:rPr>
                  <a:t>EXPLORING </a:t>
                </a:r>
                <a:r>
                  <a:rPr lang="en-US" sz="1100" b="1" dirty="0" smtClean="0">
                    <a:solidFill>
                      <a:srgbClr val="FFFFFF"/>
                    </a:solidFill>
                    <a:latin typeface="Arial" charset="0"/>
                    <a:sym typeface="Arial"/>
                  </a:rPr>
                  <a:t>PARTNERSHIP</a:t>
                </a:r>
                <a:endParaRPr lang="en-US" sz="1100" b="1" dirty="0">
                  <a:solidFill>
                    <a:srgbClr val="FFFFFF"/>
                  </a:solidFill>
                  <a:latin typeface="Arial" charset="0"/>
                  <a:sym typeface="Arial"/>
                </a:endParaRPr>
              </a:p>
            </p:txBody>
          </p:sp>
        </p:grpSp>
        <p:sp>
          <p:nvSpPr>
            <p:cNvPr id="70" name="TextBox 62"/>
            <p:cNvSpPr txBox="1">
              <a:spLocks noChangeArrowheads="1"/>
            </p:cNvSpPr>
            <p:nvPr/>
          </p:nvSpPr>
          <p:spPr bwMode="auto">
            <a:xfrm>
              <a:off x="358883" y="6538264"/>
              <a:ext cx="1642516" cy="261610"/>
            </a:xfrm>
            <a:prstGeom prst="rect">
              <a:avLst/>
            </a:prstGeom>
            <a:noFill/>
            <a:ln w="9525">
              <a:noFill/>
              <a:miter lim="800000"/>
              <a:headEnd/>
              <a:tailEnd/>
            </a:ln>
          </p:spPr>
          <p:txBody>
            <a:bodyPr wrap="square">
              <a:spAutoFit/>
            </a:bodyPr>
            <a:lstStyle/>
            <a:p>
              <a:pPr defTabSz="457200" fontAlgn="auto">
                <a:spcBef>
                  <a:spcPts val="0"/>
                </a:spcBef>
                <a:spcAft>
                  <a:spcPts val="0"/>
                </a:spcAft>
              </a:pPr>
              <a:r>
                <a:rPr lang="en-US" sz="1100" b="1" dirty="0" smtClean="0">
                  <a:solidFill>
                    <a:srgbClr val="FFFFFF"/>
                  </a:solidFill>
                  <a:latin typeface="Arial" charset="0"/>
                  <a:sym typeface="Arial"/>
                </a:rPr>
                <a:t>PAST PARTNERSHIP</a:t>
              </a:r>
              <a:endParaRPr lang="en-US" sz="1100" b="1" dirty="0">
                <a:solidFill>
                  <a:srgbClr val="FFFFFF"/>
                </a:solidFill>
                <a:latin typeface="Arial" charset="0"/>
                <a:sym typeface="Arial"/>
              </a:endParaRPr>
            </a:p>
          </p:txBody>
        </p:sp>
      </p:grpSp>
      <p:sp>
        <p:nvSpPr>
          <p:cNvPr id="53" name="TextBox 39"/>
          <p:cNvSpPr txBox="1">
            <a:spLocks noChangeArrowheads="1"/>
          </p:cNvSpPr>
          <p:nvPr/>
        </p:nvSpPr>
        <p:spPr bwMode="auto">
          <a:xfrm>
            <a:off x="522460" y="3736590"/>
            <a:ext cx="1407512" cy="261610"/>
          </a:xfrm>
          <a:prstGeom prst="rect">
            <a:avLst/>
          </a:prstGeom>
          <a:noFill/>
          <a:ln w="9525">
            <a:noFill/>
            <a:miter lim="800000"/>
            <a:headEnd/>
            <a:tailEnd/>
          </a:ln>
        </p:spPr>
        <p:txBody>
          <a:bodyPr wrap="square">
            <a:spAutoFit/>
          </a:bodyPr>
          <a:lstStyle/>
          <a:p>
            <a:pPr algn="r" defTabSz="457200" fontAlgn="auto">
              <a:spcBef>
                <a:spcPts val="0"/>
              </a:spcBef>
              <a:spcAft>
                <a:spcPts val="0"/>
              </a:spcAft>
            </a:pPr>
            <a:r>
              <a:rPr lang="en-US" sz="1100" b="1" dirty="0" smtClean="0">
                <a:solidFill>
                  <a:srgbClr val="FFFFFF"/>
                </a:solidFill>
                <a:latin typeface="Arial" charset="0"/>
                <a:sym typeface="Arial"/>
              </a:rPr>
              <a:t>EL SALVADOR</a:t>
            </a:r>
            <a:endParaRPr lang="en-US" sz="1100" b="1" dirty="0">
              <a:solidFill>
                <a:srgbClr val="FFFFFF"/>
              </a:solidFill>
              <a:latin typeface="Arial" charset="0"/>
              <a:sym typeface="Arial"/>
            </a:endParaRPr>
          </a:p>
        </p:txBody>
      </p:sp>
      <p:sp>
        <p:nvSpPr>
          <p:cNvPr id="54" name="Oval 55"/>
          <p:cNvSpPr>
            <a:spLocks noChangeArrowheads="1"/>
          </p:cNvSpPr>
          <p:nvPr/>
        </p:nvSpPr>
        <p:spPr bwMode="auto">
          <a:xfrm>
            <a:off x="1849772" y="3750736"/>
            <a:ext cx="182562" cy="182563"/>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55" name="Oval 46"/>
          <p:cNvSpPr>
            <a:spLocks noChangeArrowheads="1"/>
          </p:cNvSpPr>
          <p:nvPr/>
        </p:nvSpPr>
        <p:spPr bwMode="auto">
          <a:xfrm>
            <a:off x="6630130" y="3182335"/>
            <a:ext cx="182563" cy="184150"/>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56" name="TextBox 67"/>
          <p:cNvSpPr txBox="1">
            <a:spLocks noChangeArrowheads="1"/>
          </p:cNvSpPr>
          <p:nvPr/>
        </p:nvSpPr>
        <p:spPr bwMode="auto">
          <a:xfrm>
            <a:off x="6126893" y="2985253"/>
            <a:ext cx="685800" cy="261938"/>
          </a:xfrm>
          <a:prstGeom prst="rect">
            <a:avLst/>
          </a:prstGeom>
          <a:noFill/>
          <a:ln w="9525">
            <a:noFill/>
            <a:miter lim="800000"/>
            <a:headEnd/>
            <a:tailEnd/>
          </a:ln>
        </p:spPr>
        <p:txBody>
          <a:bodyPr>
            <a:spAutoFit/>
          </a:bodyPr>
          <a:lstStyle/>
          <a:p>
            <a:pPr defTabSz="457200" fontAlgn="auto">
              <a:spcBef>
                <a:spcPts val="0"/>
              </a:spcBef>
              <a:spcAft>
                <a:spcPts val="0"/>
              </a:spcAft>
            </a:pPr>
            <a:r>
              <a:rPr lang="en-US" sz="1100" b="1" dirty="0" smtClean="0">
                <a:solidFill>
                  <a:srgbClr val="FFFFFF"/>
                </a:solidFill>
                <a:latin typeface="Arial" charset="0"/>
                <a:sym typeface="Arial"/>
              </a:rPr>
              <a:t>EGYPT</a:t>
            </a:r>
            <a:endParaRPr lang="en-US" sz="1100" b="1" dirty="0">
              <a:solidFill>
                <a:srgbClr val="FFFFFF"/>
              </a:solidFill>
              <a:latin typeface="Arial" charset="0"/>
              <a:sym typeface="Arial"/>
            </a:endParaRPr>
          </a:p>
        </p:txBody>
      </p:sp>
      <p:sp>
        <p:nvSpPr>
          <p:cNvPr id="52" name="Rectangle 1"/>
          <p:cNvSpPr>
            <a:spLocks noChangeArrowheads="1"/>
          </p:cNvSpPr>
          <p:nvPr/>
        </p:nvSpPr>
        <p:spPr bwMode="auto">
          <a:xfrm>
            <a:off x="36947" y="56891"/>
            <a:ext cx="9094170" cy="1200329"/>
          </a:xfrm>
          <a:prstGeom prst="rect">
            <a:avLst/>
          </a:prstGeom>
          <a:noFill/>
          <a:ln w="9525">
            <a:noFill/>
            <a:miter lim="800000"/>
            <a:headEnd/>
            <a:tailEnd/>
          </a:ln>
        </p:spPr>
        <p:txBody>
          <a:bodyPr wrap="square">
            <a:spAutoFit/>
          </a:bodyPr>
          <a:lstStyle/>
          <a:p>
            <a:pPr algn="ctr"/>
            <a:r>
              <a:rPr lang="en-US" sz="2400" dirty="0">
                <a:solidFill>
                  <a:srgbClr val="FAB409"/>
                </a:solidFill>
                <a:latin typeface="Arial"/>
                <a:cs typeface="Arial"/>
                <a:sym typeface="Arial"/>
              </a:rPr>
              <a:t>C</a:t>
            </a:r>
            <a:r>
              <a:rPr lang="en-US" sz="2400" dirty="0" smtClean="0">
                <a:solidFill>
                  <a:srgbClr val="FAB409"/>
                </a:solidFill>
                <a:latin typeface="Arial"/>
                <a:cs typeface="Arial"/>
                <a:sym typeface="Arial"/>
              </a:rPr>
              <a:t>ure Violence international adaptations</a:t>
            </a:r>
            <a:br>
              <a:rPr lang="en-US" sz="2400" dirty="0" smtClean="0">
                <a:solidFill>
                  <a:srgbClr val="FAB409"/>
                </a:solidFill>
                <a:latin typeface="Arial"/>
                <a:cs typeface="Arial"/>
                <a:sym typeface="Arial"/>
              </a:rPr>
            </a:br>
            <a:r>
              <a:rPr lang="en-US" sz="2400" dirty="0" smtClean="0">
                <a:solidFill>
                  <a:srgbClr val="FAB409"/>
                </a:solidFill>
                <a:latin typeface="Arial"/>
                <a:cs typeface="Arial"/>
                <a:sym typeface="Arial"/>
              </a:rPr>
              <a:t>Apr 2015</a:t>
            </a:r>
            <a:r>
              <a:rPr lang="en-US" sz="4000" dirty="0" smtClean="0">
                <a:solidFill>
                  <a:srgbClr val="FAB409"/>
                </a:solidFill>
                <a:latin typeface="Arial"/>
                <a:cs typeface="Arial"/>
                <a:sym typeface="Arial"/>
              </a:rPr>
              <a:t/>
            </a:r>
            <a:br>
              <a:rPr lang="en-US" sz="4000" dirty="0" smtClean="0">
                <a:solidFill>
                  <a:srgbClr val="FAB409"/>
                </a:solidFill>
                <a:latin typeface="Arial"/>
                <a:cs typeface="Arial"/>
                <a:sym typeface="Arial"/>
              </a:rPr>
            </a:br>
            <a:endParaRPr lang="en-US" sz="2400" dirty="0">
              <a:solidFill>
                <a:srgbClr val="FAB409"/>
              </a:solidFill>
              <a:latin typeface="Arial"/>
              <a:cs typeface="Arial"/>
              <a:sym typeface="Arial"/>
            </a:endParaRPr>
          </a:p>
        </p:txBody>
      </p:sp>
      <p:sp>
        <p:nvSpPr>
          <p:cNvPr id="59" name="Oval 57"/>
          <p:cNvSpPr>
            <a:spLocks noChangeArrowheads="1"/>
          </p:cNvSpPr>
          <p:nvPr/>
        </p:nvSpPr>
        <p:spPr bwMode="auto">
          <a:xfrm>
            <a:off x="1919192" y="2658331"/>
            <a:ext cx="182562" cy="184150"/>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0" name="Oval 57"/>
          <p:cNvSpPr>
            <a:spLocks noChangeArrowheads="1"/>
          </p:cNvSpPr>
          <p:nvPr/>
        </p:nvSpPr>
        <p:spPr bwMode="auto">
          <a:xfrm>
            <a:off x="1355228" y="3250291"/>
            <a:ext cx="182562" cy="184150"/>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1" name="Oval 57"/>
          <p:cNvSpPr>
            <a:spLocks noChangeArrowheads="1"/>
          </p:cNvSpPr>
          <p:nvPr/>
        </p:nvSpPr>
        <p:spPr bwMode="auto">
          <a:xfrm>
            <a:off x="1988400" y="3613336"/>
            <a:ext cx="182562" cy="184150"/>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2" name="Oval 57"/>
          <p:cNvSpPr>
            <a:spLocks noChangeArrowheads="1"/>
          </p:cNvSpPr>
          <p:nvPr/>
        </p:nvSpPr>
        <p:spPr bwMode="auto">
          <a:xfrm>
            <a:off x="1537790" y="1904151"/>
            <a:ext cx="182562" cy="184150"/>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3" name="Oval 57"/>
          <p:cNvSpPr>
            <a:spLocks noChangeArrowheads="1"/>
          </p:cNvSpPr>
          <p:nvPr/>
        </p:nvSpPr>
        <p:spPr bwMode="auto">
          <a:xfrm>
            <a:off x="177125" y="5979451"/>
            <a:ext cx="182562" cy="184150"/>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4" name="Oval 49"/>
          <p:cNvSpPr>
            <a:spLocks noChangeArrowheads="1"/>
          </p:cNvSpPr>
          <p:nvPr/>
        </p:nvSpPr>
        <p:spPr bwMode="auto">
          <a:xfrm>
            <a:off x="6394555" y="5616576"/>
            <a:ext cx="182563" cy="182562"/>
          </a:xfrm>
          <a:prstGeom prst="ellipse">
            <a:avLst/>
          </a:prstGeom>
          <a:solidFill>
            <a:srgbClr val="FF660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66" name="Oval 57"/>
          <p:cNvSpPr>
            <a:spLocks noChangeArrowheads="1"/>
          </p:cNvSpPr>
          <p:nvPr/>
        </p:nvSpPr>
        <p:spPr bwMode="auto">
          <a:xfrm>
            <a:off x="7269824" y="2945748"/>
            <a:ext cx="182562" cy="184150"/>
          </a:xfrm>
          <a:prstGeom prst="ellipse">
            <a:avLst/>
          </a:prstGeom>
          <a:solidFill>
            <a:srgbClr val="FAB71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grpSp>
        <p:nvGrpSpPr>
          <p:cNvPr id="6" name="Group 3"/>
          <p:cNvGrpSpPr/>
          <p:nvPr/>
        </p:nvGrpSpPr>
        <p:grpSpPr>
          <a:xfrm>
            <a:off x="7114062" y="2740055"/>
            <a:ext cx="189284" cy="187492"/>
            <a:chOff x="4734505" y="5749146"/>
            <a:chExt cx="189284" cy="187492"/>
          </a:xfrm>
        </p:grpSpPr>
        <p:sp>
          <p:nvSpPr>
            <p:cNvPr id="50" name="Oval 46"/>
            <p:cNvSpPr>
              <a:spLocks noChangeArrowheads="1"/>
            </p:cNvSpPr>
            <p:nvPr/>
          </p:nvSpPr>
          <p:spPr bwMode="auto">
            <a:xfrm>
              <a:off x="4741226" y="5751839"/>
              <a:ext cx="182563" cy="184150"/>
            </a:xfrm>
            <a:prstGeom prst="ellipse">
              <a:avLst/>
            </a:prstGeom>
            <a:solidFill>
              <a:srgbClr val="1D9EF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
          <p:nvSpPr>
            <p:cNvPr id="72" name="Oval 57"/>
            <p:cNvSpPr>
              <a:spLocks noChangeArrowheads="1"/>
            </p:cNvSpPr>
            <p:nvPr/>
          </p:nvSpPr>
          <p:spPr bwMode="auto">
            <a:xfrm>
              <a:off x="4734505" y="5749146"/>
              <a:ext cx="102057" cy="187492"/>
            </a:xfrm>
            <a:custGeom>
              <a:avLst/>
              <a:gdLst>
                <a:gd name="connsiteX0" fmla="*/ 0 w 182562"/>
                <a:gd name="connsiteY0" fmla="*/ 92075 h 184150"/>
                <a:gd name="connsiteX1" fmla="*/ 91281 w 182562"/>
                <a:gd name="connsiteY1" fmla="*/ 0 h 184150"/>
                <a:gd name="connsiteX2" fmla="*/ 182562 w 182562"/>
                <a:gd name="connsiteY2" fmla="*/ 92075 h 184150"/>
                <a:gd name="connsiteX3" fmla="*/ 91281 w 182562"/>
                <a:gd name="connsiteY3" fmla="*/ 184150 h 184150"/>
                <a:gd name="connsiteX4" fmla="*/ 0 w 182562"/>
                <a:gd name="connsiteY4" fmla="*/ 92075 h 184150"/>
                <a:gd name="connsiteX0" fmla="*/ 0 w 103086"/>
                <a:gd name="connsiteY0" fmla="*/ 92075 h 184150"/>
                <a:gd name="connsiteX1" fmla="*/ 91281 w 103086"/>
                <a:gd name="connsiteY1" fmla="*/ 0 h 184150"/>
                <a:gd name="connsiteX2" fmla="*/ 101928 w 103086"/>
                <a:gd name="connsiteY2" fmla="*/ 92075 h 184150"/>
                <a:gd name="connsiteX3" fmla="*/ 91281 w 103086"/>
                <a:gd name="connsiteY3" fmla="*/ 184150 h 184150"/>
                <a:gd name="connsiteX4" fmla="*/ 0 w 103086"/>
                <a:gd name="connsiteY4" fmla="*/ 92075 h 184150"/>
                <a:gd name="connsiteX0" fmla="*/ 0 w 103086"/>
                <a:gd name="connsiteY0" fmla="*/ 92075 h 197588"/>
                <a:gd name="connsiteX1" fmla="*/ 91281 w 103086"/>
                <a:gd name="connsiteY1" fmla="*/ 0 h 197588"/>
                <a:gd name="connsiteX2" fmla="*/ 101928 w 103086"/>
                <a:gd name="connsiteY2" fmla="*/ 92075 h 197588"/>
                <a:gd name="connsiteX3" fmla="*/ 91281 w 103086"/>
                <a:gd name="connsiteY3" fmla="*/ 197588 h 197588"/>
                <a:gd name="connsiteX4" fmla="*/ 0 w 103086"/>
                <a:gd name="connsiteY4" fmla="*/ 92075 h 197588"/>
                <a:gd name="connsiteX0" fmla="*/ 0 w 103086"/>
                <a:gd name="connsiteY0" fmla="*/ 102154 h 207667"/>
                <a:gd name="connsiteX1" fmla="*/ 91281 w 103086"/>
                <a:gd name="connsiteY1" fmla="*/ 0 h 207667"/>
                <a:gd name="connsiteX2" fmla="*/ 101928 w 103086"/>
                <a:gd name="connsiteY2" fmla="*/ 102154 h 207667"/>
                <a:gd name="connsiteX3" fmla="*/ 91281 w 103086"/>
                <a:gd name="connsiteY3" fmla="*/ 207667 h 207667"/>
                <a:gd name="connsiteX4" fmla="*/ 0 w 103086"/>
                <a:gd name="connsiteY4" fmla="*/ 102154 h 207667"/>
                <a:gd name="connsiteX0" fmla="*/ 3035 w 106121"/>
                <a:gd name="connsiteY0" fmla="*/ 104199 h 209712"/>
                <a:gd name="connsiteX1" fmla="*/ 28457 w 106121"/>
                <a:gd name="connsiteY1" fmla="*/ 41135 h 209712"/>
                <a:gd name="connsiteX2" fmla="*/ 94316 w 106121"/>
                <a:gd name="connsiteY2" fmla="*/ 2045 h 209712"/>
                <a:gd name="connsiteX3" fmla="*/ 104963 w 106121"/>
                <a:gd name="connsiteY3" fmla="*/ 104199 h 209712"/>
                <a:gd name="connsiteX4" fmla="*/ 94316 w 106121"/>
                <a:gd name="connsiteY4" fmla="*/ 209712 h 209712"/>
                <a:gd name="connsiteX5" fmla="*/ 3035 w 106121"/>
                <a:gd name="connsiteY5" fmla="*/ 104199 h 209712"/>
                <a:gd name="connsiteX0" fmla="*/ 0 w 102057"/>
                <a:gd name="connsiteY0" fmla="*/ 104199 h 212123"/>
                <a:gd name="connsiteX1" fmla="*/ 25422 w 102057"/>
                <a:gd name="connsiteY1" fmla="*/ 41135 h 212123"/>
                <a:gd name="connsiteX2" fmla="*/ 91281 w 102057"/>
                <a:gd name="connsiteY2" fmla="*/ 2045 h 212123"/>
                <a:gd name="connsiteX3" fmla="*/ 101928 w 102057"/>
                <a:gd name="connsiteY3" fmla="*/ 104199 h 212123"/>
                <a:gd name="connsiteX4" fmla="*/ 91281 w 102057"/>
                <a:gd name="connsiteY4" fmla="*/ 209712 h 212123"/>
                <a:gd name="connsiteX5" fmla="*/ 25423 w 102057"/>
                <a:gd name="connsiteY5" fmla="*/ 172163 h 212123"/>
                <a:gd name="connsiteX6" fmla="*/ 0 w 102057"/>
                <a:gd name="connsiteY6" fmla="*/ 104199 h 212123"/>
                <a:gd name="connsiteX0" fmla="*/ 0 w 102057"/>
                <a:gd name="connsiteY0" fmla="*/ 94768 h 202692"/>
                <a:gd name="connsiteX1" fmla="*/ 25422 w 102057"/>
                <a:gd name="connsiteY1" fmla="*/ 31704 h 202692"/>
                <a:gd name="connsiteX2" fmla="*/ 91281 w 102057"/>
                <a:gd name="connsiteY2" fmla="*/ 2693 h 202692"/>
                <a:gd name="connsiteX3" fmla="*/ 101928 w 102057"/>
                <a:gd name="connsiteY3" fmla="*/ 94768 h 202692"/>
                <a:gd name="connsiteX4" fmla="*/ 91281 w 102057"/>
                <a:gd name="connsiteY4" fmla="*/ 200281 h 202692"/>
                <a:gd name="connsiteX5" fmla="*/ 25423 w 102057"/>
                <a:gd name="connsiteY5" fmla="*/ 162732 h 202692"/>
                <a:gd name="connsiteX6" fmla="*/ 0 w 102057"/>
                <a:gd name="connsiteY6" fmla="*/ 94768 h 202692"/>
                <a:gd name="connsiteX0" fmla="*/ 0 w 102057"/>
                <a:gd name="connsiteY0" fmla="*/ 94768 h 187492"/>
                <a:gd name="connsiteX1" fmla="*/ 25422 w 102057"/>
                <a:gd name="connsiteY1" fmla="*/ 31704 h 187492"/>
                <a:gd name="connsiteX2" fmla="*/ 91281 w 102057"/>
                <a:gd name="connsiteY2" fmla="*/ 2693 h 187492"/>
                <a:gd name="connsiteX3" fmla="*/ 101928 w 102057"/>
                <a:gd name="connsiteY3" fmla="*/ 94768 h 187492"/>
                <a:gd name="connsiteX4" fmla="*/ 91281 w 102057"/>
                <a:gd name="connsiteY4" fmla="*/ 183482 h 187492"/>
                <a:gd name="connsiteX5" fmla="*/ 25423 w 102057"/>
                <a:gd name="connsiteY5" fmla="*/ 162732 h 187492"/>
                <a:gd name="connsiteX6" fmla="*/ 0 w 102057"/>
                <a:gd name="connsiteY6" fmla="*/ 94768 h 18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57" h="187492">
                  <a:moveTo>
                    <a:pt x="0" y="94768"/>
                  </a:moveTo>
                  <a:cubicBezTo>
                    <a:pt x="0" y="72930"/>
                    <a:pt x="10209" y="48730"/>
                    <a:pt x="25422" y="31704"/>
                  </a:cubicBezTo>
                  <a:cubicBezTo>
                    <a:pt x="40636" y="14678"/>
                    <a:pt x="78530" y="-7818"/>
                    <a:pt x="91281" y="2693"/>
                  </a:cubicBezTo>
                  <a:cubicBezTo>
                    <a:pt x="104032" y="13204"/>
                    <a:pt x="101928" y="43916"/>
                    <a:pt x="101928" y="94768"/>
                  </a:cubicBezTo>
                  <a:cubicBezTo>
                    <a:pt x="101928" y="145620"/>
                    <a:pt x="104032" y="172155"/>
                    <a:pt x="91281" y="183482"/>
                  </a:cubicBezTo>
                  <a:cubicBezTo>
                    <a:pt x="78530" y="194809"/>
                    <a:pt x="40636" y="180317"/>
                    <a:pt x="25423" y="162732"/>
                  </a:cubicBezTo>
                  <a:cubicBezTo>
                    <a:pt x="10210" y="145147"/>
                    <a:pt x="0" y="116606"/>
                    <a:pt x="0" y="94768"/>
                  </a:cubicBezTo>
                  <a:close/>
                </a:path>
              </a:pathLst>
            </a:custGeom>
            <a:solidFill>
              <a:srgbClr val="FAB71F"/>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grpSp>
      <p:pic>
        <p:nvPicPr>
          <p:cNvPr id="128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640" y="3571874"/>
            <a:ext cx="1825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Oval 78"/>
          <p:cNvSpPr>
            <a:spLocks noChangeArrowheads="1"/>
          </p:cNvSpPr>
          <p:nvPr/>
        </p:nvSpPr>
        <p:spPr bwMode="auto">
          <a:xfrm>
            <a:off x="6847337" y="2913026"/>
            <a:ext cx="182909" cy="182934"/>
          </a:xfrm>
          <a:prstGeom prst="ellipse">
            <a:avLst/>
          </a:prstGeom>
          <a:solidFill>
            <a:srgbClr val="0070C0"/>
          </a:solidFill>
          <a:ln w="9525" algn="ctr">
            <a:noFill/>
            <a:round/>
            <a:headEnd/>
            <a:tailEnd/>
          </a:ln>
        </p:spPr>
        <p:txBody>
          <a:bodyPr>
            <a:spAutoFit/>
          </a:bodyPr>
          <a:lstStyle/>
          <a:p>
            <a:pPr defTabSz="457200" fontAlgn="auto">
              <a:spcBef>
                <a:spcPts val="0"/>
              </a:spcBef>
              <a:spcAft>
                <a:spcPts val="0"/>
              </a:spcAft>
            </a:pPr>
            <a:endParaRPr lang="es-PE">
              <a:solidFill>
                <a:srgbClr val="000000"/>
              </a:solidFill>
              <a:latin typeface="Arial Narrow" pitchFamily="34" charset="0"/>
              <a:sym typeface="Arial"/>
            </a:endParaRPr>
          </a:p>
        </p:txBody>
      </p:sp>
    </p:spTree>
    <p:extLst>
      <p:ext uri="{BB962C8B-B14F-4D97-AF65-F5344CB8AC3E}">
        <p14:creationId xmlns:p14="http://schemas.microsoft.com/office/powerpoint/2010/main" val="153502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54" y="695325"/>
            <a:ext cx="8229600" cy="1143000"/>
          </a:xfrm>
        </p:spPr>
        <p:txBody>
          <a:bodyPr/>
          <a:lstStyle/>
          <a:p>
            <a:r>
              <a:rPr lang="en-US" dirty="0" smtClean="0"/>
              <a:t>Current situation (U.S.)</a:t>
            </a:r>
            <a:endParaRPr lang="en-US" dirty="0"/>
          </a:p>
        </p:txBody>
      </p:sp>
    </p:spTree>
  </p:cSld>
  <p:clrMapOvr>
    <a:masterClrMapping/>
  </p:clrMapOvr>
  <p:transition spd="med" advClick="0" advTm="20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Some dysfunctional </a:t>
            </a:r>
            <a:r>
              <a:rPr lang="en-US" u="sng" dirty="0" smtClean="0">
                <a:solidFill>
                  <a:schemeClr val="bg1"/>
                </a:solidFill>
              </a:rPr>
              <a:t>models</a:t>
            </a:r>
            <a:endParaRPr lang="en-US" u="sng" dirty="0">
              <a:solidFill>
                <a:schemeClr val="bg1"/>
              </a:solidFill>
            </a:endParaRPr>
          </a:p>
        </p:txBody>
      </p:sp>
    </p:spTree>
  </p:cSld>
  <p:clrMapOvr>
    <a:masterClrMapping/>
  </p:clrMapOvr>
  <p:transition spd="med" advClick="0" advTm="20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054" y="2628900"/>
            <a:ext cx="4877721" cy="1143000"/>
          </a:xfrm>
        </p:spPr>
        <p:txBody>
          <a:bodyPr/>
          <a:lstStyle/>
          <a:p>
            <a:r>
              <a:rPr lang="en-US" i="1" dirty="0" smtClean="0"/>
              <a:t>Wrong </a:t>
            </a:r>
            <a:r>
              <a:rPr lang="en-US" i="1" u="sng" dirty="0" smtClean="0"/>
              <a:t>theory(</a:t>
            </a:r>
            <a:r>
              <a:rPr lang="en-US" i="1" u="sng" dirty="0" err="1" smtClean="0"/>
              <a:t>ies</a:t>
            </a:r>
            <a:r>
              <a:rPr lang="en-US" i="1" u="sng" dirty="0" smtClean="0"/>
              <a:t>)</a:t>
            </a:r>
            <a:endParaRPr lang="en-US" i="1" u="sng" dirty="0"/>
          </a:p>
        </p:txBody>
      </p:sp>
    </p:spTree>
  </p:cSld>
  <p:clrMapOvr>
    <a:masterClrMapping/>
  </p:clrMapOvr>
  <p:transition spd="med" advClick="0" advTm="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1" name="AutoShape 2"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2" name="AutoShape 4"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3" name="AutoShape 6"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4" name="AutoShape 8"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5" name="AutoShape 10"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6" name="AutoShape 12"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7" name="AutoShape 14"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8" name="AutoShape 16" descr="data:image/jpeg;base64,/9j/4AAQSkZJRgABAQAAAQABAAD/2wCEAAkGBxQTEhUUEhQUFhUVFhQVFBgVFxcUGBcXFBcWFhcXFRgYHSggGBwlHRUUITEhJSosLi4uFyAzODMsNygtLisBCgoKDg0OGxAQGy8kHyQsLCwsLCwsLDQsLCwsLCwsLCwsLCwsLCwsLCwsLCwsLCwsLCwsLCwsLCwsLCwsLCwsLP/AABEIAKoBKAMBIgACEQEDEQH/xAAcAAAABwEBAAAAAAAAAAAAAAAAAQIDBAYHBQj/xABHEAABAwIDBQMIBwUHAwUAAAABAAIRAyEEEjEFBiJBURNhcQcjMkKBkaGxFDNSsrPB0RUkYnLwNENjc8Lh8VOCgxYlkqKj/8QAGQEAAwEBAQAAAAAAAAAAAAAAAAECAwQF/8QALBEAAgIBAwMDAgYDAAAAAAAAAAECEQMSITETQVEEUpEiQhQyM3GBoQVhsf/aAAwDAQACEQMRAD8A12nTslhiap4tqX9KCppkWG6mUzUpSNEt+NCZqY9oTUWJtEeq0gX00XOp4eXa2U2tjmnxUIEk/kumCkkYScWyW6iwapMs1AEjRPUKOb0oUtmFZzUSklyWlZBfhswumKuzi0cAldym1oCWajUlla4BwT5KrUwTxctUZ1PqrPi8S3kotGk1xkhbxyuraMJYldJnAypTadie8D3z+gVmfg6ZHJR6mEbAyieJv+r9UddCWA4NWnDiByJHuKSWqdi6fG49XO9tymMq3jLYxlHcYyosqfLEWRXZOkayI4ThCCBDcIQncqAaUAkxAZKep0mnqFPobPES43QrUWhpg3WTyq6RusdK2cyrTgwEgtTzhdJLVqmZNeBqEITuVAtQTQ1CEJ3KhlTHpGoQhO5URCA0jcIQnCEEBpG4QhOIJWGkahBOQgiw0khuIhLGMKhZkYcsdCN9bokPryUnNPNNoJ6SdQ6QAiFVNoAJ0LUSqeLMJ1uOdzUMNRqXBD1skvxbikiueqZSg1PShOTYo1EsVim4Rp0hWxw1yp1AEtBPN9Ma+38wuaFmW3d7sTVEsJptYGuY1piHNMhxOpNgI0gaazlkjdJGuJ7mpYkybjm77zk0CqJ5Pt5MTia76eIeHtbTfUBytBzGo3mALcZt4LSsFQDtVTeiO4ONyIBEonUT0Ks2GwzG9E5Wa3uWX4j/AEX0NrsqeVANXUx9FsyFByrojK1aMJQp7jOVO0xCMNRwmJCzUMapo96UhCSRTlYyWosqeLUWVMgayoZU5lQypgNBqEJ3KhlQ2A1CEJ3KgGpWA1CEJ3KiIRYDUIEJyERaiwG8qCcyoIsCMGJbWdyWE8x6jUzTSiO1hOgRmmRqFPovDfanTiBzAUdR+B6F5OUGpQCnPc08kyWhWpeSXHwMAI8qdyIZFVktCISgErKjRYhIajhKAQhLUMDBdY7iqJ7J5g2ZzIbHsdry06rZW0jZY1tBpFN0g+jz6rOTto2xdzpeSofvdT/Id0/6lLoVqocQsq8lbv3upcfUO/EpLVFpVkzdMWKp6o+2PVIDUoBS0iNTCfUJ1SMqcyoZVSoTGsqGVOFqGRMQ1lQypzKgWpgN5UMqcDUIQA0AhlToCUGhTqKSsZyolLLWgdSm/YkpD00MQhCdIRQqsKG4QypxBFk7jUIQnMqGVFhQ0WoJ3KgiykkRuzKMBTn4V+kfJHS2Y/uHtWHUj5NdDshtRrs0tjCOIme5Ofshnf71D9RAroyOEjAXbfsln8XvSP2Xezvej8RAOjI5bcO46ApOTqu63AuA1Cbr7OJ6EpLOr3CWFo5lOk2NUVSiBoQVMp7LdzgIVNnubzkKtcb5IeN+CAAnaJgpx2HISC1aWmiKaZw9+6k4QgS2ajPRJFryLclhuJOWoI+1/qW4b7N/dv8AvZ+aw/aAioP5j98ox1ujaO6DxNIPJLhM/oFsXk2xL6mEmo9z3Cq9oLyXGA1kCTyuVkmSSf65Ba75JgPoJn/rP+5TVSlSJnEtOVANTz2jkk5Uk7MGqG8qPKnMqGVAhvKiyp0NR5U7Aayog1O5UC1FgNFqBancqGVFgNZUMqdyoiEjRLYbyosqchCErQ6G4RJ1BOwGoQhOEIi1JyAbIRZU6GoOA5BLUVpGwEEvKghzSBRs73ZBEMo8UYp9SjdTHRead4G1ErN3pHZouz70AOT3hF2iQGRzSS8J1fAm6JLXI8ygPrpt9W2qeglzGdv7w0sMaYqTFR2WRNo5++OnNV529PYYk0q9RzxUc1rRDQKRLy0CQJdNvCPFN7w4RtSoc0nU6x6LKZH3vks+3reX1qz3ElzXPaO4NmB/XerxxV0N8WbU/EJio6eSao+iPAfJLXRGKRxyk2V3fgfu3/kZ+aw7HDzg/mP3lr+/O3GQ7DBlQvaabiYGSCMwAMzNxyWOY6oe09GOI68+LVbY+S47Imxc+OnsC1ryVD9yd/nP+5TWQPqEEwwnvB7lf/JbvLkLMG6i+atSo4VAeEebzQQR/hHnzRJWglwajlQypxABTdHO1YjKiypxESjUPSJyo8th7fy/VcvH7ScMwp5TDS4EkASAdTOiruJ36ArU2gtDA4trSHOi4BItygxCyjkUnSNujJF1yoZUjCYhtRjXsMte0OaYiQbgwnitdRjpEZUC1KXF21vHTw78jmPc4tz2gCJI1J7jyUTyqCuRrg9NPNPTjVs68IiFn+8HlFqUmtdSosu4A9o4umWuNssRouPhvKvXDx2lKi5kmWszMfHKHFxHTldEMymridOT0GfG6kt/3RrCCzxnldoxxYWt7HsPzhWLdPfCjj3VG0qdVhphrj2mSCHEgRlcehRaMngyRVtFiACGUJaLKlVkW1yhmqQASSAACSTYADmTyTVSs1oJcQA0Oc6eQY0OcSNbNIPgQou8OMbTp9m9jXtqteHNcYaQ0BxDuE2Ike3muNidvP1yNZOZxJmoDAY8FxBEiIbfVrYWUskk6SNYYouNssNXENa9rXSMznMmDlaWs7Q53aNERc2JIGq5WF3jpvxBw+WoHh72SQMs05kzMjToq9tra1U0KsluVza05QIIANQTmBPpOnXu0UXAvA2s6bfvGIue8OVY5yk9wyY4pbGj5USWD0QWxzbi/pTuqP6UeqZATnZhYVE2WoBrHqgKh6pvIlNCf0i3FFx6oZkSCaondgRlABHCYqZy9om9o15gH1R1Cyzbx46+np1eQ1k2Vx3i3gfTrZAxhADXXJGsD8lSMdWNTO7QvzO6xmk/moxxduXk6ZOkkbVRbwjwHyTkKu7s70fSKopGjlhhdmz5vRtEZR3K2OcDyTc2mYdO+5lm+Q/fKn/j/Dasz2kPOD+Y/eK07fQfvlTwp/htWabQpOFSSCBmJEjUZtR8FrjZdUPnn4+HRdzye1Z2lhR/FU/ArLh0GZyQDye6T/BTL4jvyx7V1/JvH7Uwh/jqfgVlT4Y68m+9kh2J6KWKoTgqhcWqaK0wZCGH6pOJoQx0TIa75FT+1Cj42sMjx/C75FJykWoxspWHbBjoxwEW9Y9Fme2vr6o/xKnweQtMoekZ0yu+Z6rNNrMLsRVgW7SpcwBGc8zZX6V/Uysq2Nl3HpB2Bw5OvZx/8SWj4Bdk4ULPNj7+4XB4SlTqF7nMBDuzDHRLnGbvFrhdrCeUPZ72h30qmyROWocjh3OGk+1NwndkfT4LOcKOqzfyg0y3FNF/qWzw5vWqdDmWj06swRcESPas78pF8U0kD6hvJ326nrDRc+ZvTTPQ/wAbXWteGZ9vQfNNv67bS63A/kdFXP171Y953zSbf122zA+o7kRIVad+fVben/IdfrP1P4CA+XTvWkeRT67E/wCXT+Dnfqs2P9alaJ5G8TTp1sS6q7KwUWEmCQIeNYB6rZukcGZfQzX0IVedv5QaSOyqEAmHANIIHMXXawG8GHq5MtRodUjKw2fJE5Y6wDYdCpc2t6PP6d9zi74EgUtNK1jaeEKqudaxLTD7GSCezbz9itvlDPDSlogdqenqtHPXUBU5z7RmB4X2d/liyyctW50QhSoibcHmahLYPZ1zmabXo8wuVvcfP4r/ADanzXR2uw9jWOR7fM15LQS0+Z59ByXH3yf53F/zVD72ytsHIZEqI27O8mIw76XZPe9kgCiXOyODzdobo0kk3A1uguDsGoRVpEfbpfiFBbzdMw0JnpVvRcHae9DKR9B7hEgiBPG9gOthwHXqFxMDv1UgOfToOMzlbULHQJNw5pA9HrzCTvJs+o2iyq/sWipkDQ17nEAmrVHqi3nI1Oi4m3qVFxxpJ2dXB7506tWnSbTqDO4NkwIJsLCZExKtKyvdvZ9R+Jp9gGOfTIrQ5xALabhmExI9IDQm6u+L3tp0nupvovzNMOyukTE2LgPyV3XYmUDuowq5h98aLxmDKgb2ppOPCQyDBe4tJBaL3GsWmVYKNdjgHNe1zSAQQ4EEG4IIOiWoh45HO3i2scOxha1ri4kcRIgATyVM2zvbiMudrmsLTw5Wzc2BOaZ1Vk35Hm6UXl7oi/qgqgbTbnY9rA5725HOawFxaCdXAaCxUubbOvFijotrcruN2vXqvz1X5nQLlrRa8DhA6qZTvTBm5Ady1jRcafkPmuxSf5pv8o58oXXwjFouPk5pxjNSfNVBfxZdagFmPk6/tmn91U+bVqIascklZnKLfBl++/8AbKnhT/DaqJtp3E3uDv8ASr5vyP32pP8Ah/htWe7x1i1zY55/9KvFuU+DTdw91KNPDfSsS1lZ9dhLGEAtZTLZ0dq9wAvykAcya1u9habNsYR1FpZTe6sWsJzZSKNUEA/Z0Im94Wi4HzeFpNIjs6NKm6BEOyMbE+J5rO91h/7hgiT6NaqL8g6hVA95gLHFOUnJs0yQSjSNsDUpJzKFtHalOkBndGaYsSbRyHiEtSRzKEnsTwo+0QRSeY9V3xEKr1996NOoWiqy1uIO6dxT1LfGjXa+n2rC8tMRIDtLDNqb6KdcmtkbrClyyFhqYDibTlN7W85BuZ5LLMZhgKj/AOdwuRyJC1HC1bmOh/F7lme02xWqjTzj+8XcTYjxVem5Zpk7HJ2myKbtDbkT+qr9QWPgeasG1fq3W5ajxVebRc4ENY538oJ+QXfB0YtWz0uNvNp0qcNzktAiSz0aZcb5TJ4T71Rd4ttsxlUVGMczKwMLSXAyC46gacXMLpYva2Hayi01qYI1BqNBANGoOoi9vEqrYepOYhzSHPe4RUGhmLX/AFXlTtwbZ6foIpZl+zOdvQZotI+23mD6jo71WD+fcrJvN9SDB9NnJv2Xcwqz+vctvT/kOr1n6n8AJgf7ldXdzGOY6oGmz6Za4dQY1nvXIe63+4UzYZ4zf1es82rdHBm/Iy9YN3D7vutXW3fqRjKIn1mn4/7quYTaNIDK57ZkADnOUD5iFPZhhUqtpuEh4yEHSC5oIPjKqT2PPit9zSN83Mdg3VpDiC0UyII4qjJI5H0VTv208iWhlxU9EQROV5EEn1miO6y6m/mKAwbWtiBUpNMCwDWPjKA6Gg5dByVCwtaZEO9F5kC44D39y44VKNnVVSOvtfbFR1KqDUIzU64ILG3zszuAIH2uJVve76zE/wDcf/yXQxlaaTxmBinUs4X+p5fNQN6hNSt3j50VvgX1Ez4KxsU8dK/rU/xEab2OL0/5mfiBGtsnJmdXaG1KbRbNIIAluXW/KV16e+NGtgaOGcHNqUnzmAkOaGua32wR8VRtp6HxHIjkE1ssS6P91k4JmqdFuwO9jMLiG1GsFUNkZXggHM2L+Bg+wKRtTbtKu6pXc4Nc+SWtDgAYgASPzVEx54yppf5o+Hd9r3o0RuwsvGyt+2fQzguzABz+cJJPFULwA2La9VCbjKJ9Zt76Hn7O74qk4A8Y11HzC7DHWbfk3Ujo5GiK4B7m5eTHZ9DEYNxc1tQCu/LMxenSOmmhCn784XD0qVMNw1El7pk02GzBABkT6zY8Fkm7u3hSwGJpdqWvNSiabQ4gwWuFQt9mSfYuvtbeSniazagDgHUmcJBMFuVhvMfDmFhpeopp0K2zQpOpPihSYcpc11NoaREZQSIkHLHTi6wVw9iYQ1alOmM0S3OQbhkgOde1ge9TsbjWFhDQSS0AAtIBLiQPiU1srGmhxUabS8sDc1TM6Q6CTlBAGgi/MLXU1FpcmSW+52dytps+mZWvku7RtLJMuBMgSImzZm3gFo28lWqKYFI1AcjhwF0yIvw81kG0XswpwNXBsbSeaRqEmXccljjL3O4bOsToVrO6m9Pa4ajmLXV3087g0tEnua0z0tEwspNNKRTjTozDaGNrGo81A97mniNTMXCABDpuOl1Utr4lz33A4TaJ5x18FrFfCUX165Je7taz8zHcLRLhIMEE3LlRce2i8tDcMxjmvJc5rnvDyHSA5rrZRERFwLytcOaMuAniaW5ru0WnJipn62l75pd/gsqwL4q0iX06YbiJz1XZWNyguBcdBcD3hWvE73tqUnEiHVHA1G5hwFrqcZSSC4FoadBdyqFPYtWs2GU3ub2nE8AZQHHKMzncLbwLqMMXG7FOm9iwbc3zxn0is2hXBpZ3NZFOk4ZJtDomCPmuPtbykPeKdOphml1HhL+1jPBGYkBlpyjmU/V2JkLm0czslqmepSc4OzZOGGtkWAkAi4vcKrN3YxNfFdlTYA6oajmZntAIbc3BMHuK2goPZkNvsRdobd7Wo9/Zhud0gA+iOkwJ9wTmy9vijUY/sySxwdZwE/DolYbdzEUq7RWY1uVxzgvYYAdkk3jU/DwWwbn7u4JxxEUm4sh9J5e4UnNBLDAp3sAQZBvKeXNCH01sOONtaiqbB3vZULjVApNLXZSZdcVJyu9ncq9tLEDtqlwfOP8AvFdbfPD0KdTFeaDGsrFo7MNbAdUgQAI5nl+qj0d1sViHCt2UUqtN2J7QwGNY4ucAXE6xBjW+imCgvqW1jk5cMr20qk03cJHCeYhJ3RxMSyYzPYJ6Tb80/tPZ5bRqvJ9CABI4g6RIGsWB9qg7rHi1jjYfceS2e8GSuS5747CpsGHeAJdTJJ4XZiIn0nd5UQYI4NrW1Liq0VWloGUio2AIjW3w6a9vfrEebw3FpSdbpYA/L4Lk78VCfopkH92paE91vFefFylFRfDs7ITeKTnHk5u8dQGiCBALqZ9GNWnoVC2du3iq4a6nSJY7R8tA5jrPLomNt44dk2nluBSJdP8AAD+a07yeF30LDQXGWuIGd7W2e/kLHXmBpzTUnjx/ydfqp6pqn2K3sHydmpUIxT3NYGOjsYc4vMBoMtNhJm2oF1XHbLpFlPK/EMqGO1u0taLWZlaC7mbnotlOJYXOzvcSHWjIRGYmLgLI6XjHvWmDJKV2cWW0TtgbNwVJgfiX1aldrw9rWh4YMozNk5bmeEgyDFra3ljMHi+yNImm5ri0mkHUYc7LlzHsocQWg6jXvWcPYSfWN4kg999U/sfeb6LUY3JOZ7XenUbcFoixj3goywlLdNmMJJcot28+2O0dVw+RgYys7K5ucOIplzRmzSNHHQKvCGSQbmRrGrSOneU/tDE9pWqVIjtC58TMZ3Zo0HXVR6hke7qqjCkS5bjuKHmXOL6d6VWxcA4uDMoAH2idBzCY2lhTWr1GtLRwU3cRyjiotFut3fNS8TiaIFJtEB1TL5/OHuh9oyg2AudAV1Pp9QZgDYkyIsbdMttAPYOipOt1yNyvkz9+xnYYU3VHU3EvawBhebyHGZYBy5E6oK/YjECpkLqNEGm4Frg10zlIJ4pE31gaDRElrk+Qei9jJtqtIFwRfnI9UdU3s2mQ64I8Qbqd+2CHmBmGkXF7e7mma213OEEw6bmxELFZp+3+zSo+SBjvTP8Awpjvqjb1en8XVNYvDl5zMbLTAsZvzmbjmpdTDEU8vMi3vnXTRbLJEmjn4D0x4j5hdemLNtyHIdHfoomH2VUa4EwRPI/rCn0cIbeh0+BHtN0nmx82h6WQi6DHcPujuXV2cRLT/D3fbZ3JI2OCbv5HQAWa0ucdegJT9AU6cHM63CCYGjgY1mbLJ+qxvhlxhLuTjUjKQb+b0j7begRjHmRceqPZp15BMOxLC2STbKPaCD17k3UxLW5SXaQbZidZg3RHNBurFOIW08VUrOptflDKbMlMgXDXHMS6CZOYkeA63Vn3MxDQ6kM5fVBNNw0aKR83PEADFMWk+KqtUmpDmzGUCTa4J6rq7qVuyrCo8HKwgug8ugi5Nxp48lpOUOm0mZRctXBdHuh9QiBD3EX6EHkVnrMa8y4OBmTEdI7u8K4bQ2y3I57I8455AJ4gJgFw740N7yqI/EsFmhtgfhAidbXXHgyqDao6s61Jbl43Y3SOOph7ahBJeSG0w4cLmD0jUbEw2xANj4q91cE3D7Kq4dzxngnK6GOMvBnJmOsHmqDuFtBlDD4qrRDW14ptkmQQaozNymQSBe3IpeP2tUrONSs5pcWhstAAhunIdVtLNG92c0ccluRDQHRvu6T+nxRiiOjfd48kyca2YvJ/OdPf8EeJxzWGNTrr46Il6jGu41ikLfhWODg9wY3K4z3gOcAJtJLQ32qwbExNLCYSr9HxHaOxHZy1oyVKXC++adQXCbKk4va7CCx4sRedNbaIsBj6bTlkCW6Tz119qh54y5stQaO5tkDEOqucHTUcHXIMZXZuvUn3q/bsYt1TB0aZAPZnsqpe9ji9tOHZeKS7ODlObv8AFZa/bDR3C3tk8l2Nlb/fRqZa1mZucunPGoAiwPSdEp5YyjSBRae9HZ29u9QZiQa9doo1A5wpml2jTcZWHIQQGzFjEAWuYh4nZOynV21G1zRaGsDqdHDljXFsnPN4cczPd32g7yb5MxLmEtLMrTHEHEhxBk2HRcqntRp8D/FrBaLWk6fFVD1EdKticN9ixb2YjC1RSDatR7KLTJgU5YASWyWkh3CIOUi/LVUrb+3qWINPIHNp0mMpNlzXOIb6x9HMT3Afr1a2LaWOuAMrhM2ByuHS4uFxaGy2ZAA8kQAZdlBIHSO8+9axy4V3E4zZzdqVKb2+bLi4ATpEMAaIyzM+Pv5an5Pyf2fhzazXC7ZuatRpAvIWcbU2O3K0NqZTmHpk2EQeXcPincJsZjv708xbKORnqs82XE4pKRpHW3ckbMxwMFxAMxABaBrqA7uPw9uRl0dLeH6rt4bbrqbWsYWw1rWN820mGDKDJ5kalcl1akTp1va/9XWGD1MYN2mVODkiFUfeZ+XylcraTvO0fG/L1m8xqu75ubgm1gI9swJCOvgqDiCaZLmmWgOIPI6A9wXT+NxryZLBI6FR9x/K35BFSqSNenwhMPqh0RYgAETpFh8kihWvlkSeQNxotIeoxzdJkSxSRFNX94cOUt+6DzVjquufbrl6x1VXf/aHkwBLbnnwN0tdTcVt/idkaIBy95zGY7uXvSyZoxddxLG2dkOvy15ZeQQXGOOrelLQLmDE3ETYILL8VjL6Eio4TZ2ZzpzDKJAA5AgXnxCi18NcxyjWx6aeKvY3XZJ/tAkSIFKB3N4re72pQ3UpfZrf/UxykX18Uk5J8Mm4+V8ooFGnUBloIPu+fJTcJjHiS8Fxb6Mke0EHW8K6f+mKQJAbidLECl8POTKUd2GaN+kC/SnAiLjj535T4Iep/axaku6+UU/D4+oSXlmYjqRb7RI566qVhsTmYajpDg6G9bzJtz0VrZu4wCIr6xow2HMceh99+SW7d5hkRVg3EsZYgcuPnPwKhwb4iPqLyvlHDwW0suYGnJFHEGXNDjIbUZoRY36clym7QDKbsoyvebmxAvoDMALQcNseg0tzU8STkqMeWdk2Q4PgtBcYMuFzM5RbVQP/AE23ma+nJtPodJq66X/5S6W35WU8nlr5RXcG9wo9mQQxji3h/vCPSIPSeY7lGxOLD2ZC1oY2MoM6j5+PerWNiN+xidIgijfvEVNUlm7VLNJGJ6XbSIMaH62ff8FCwy1N6WHVj5XyisYrbTIGRoNhOtraQkUttEVGOaGh5IDie+xt7wrTW3WpSCG1jH8NEe/zv9SlUd06McQxALTLQGUSSAQQJ7UTz6Ko4V3ixPKvcvlFOG1ARZjoeZfGaxF4GvJM1sMMxLczBMAEEuM3BLeXL3d6vA3Xw7WtyMxQEGWkUM2bSbVYE66nkpbd3cNEkYkuIuHNpOEnXWrdVplF3GLE5p918oouH2k5ruzLX9jJixBk858dVIobbLszaoc1ogtDWxYHw7wrZW2DRsG068XnK2iwAdI7a89Ajbu/SN4xAPe2ifAGKylwb30MOovcvlFZq7QpBxewv4RMEEQ7lJ1627k0zaDarhGoN+4EgW8JHxVpG7zMpAbXEkSPNT1se005X70Y3epl3oVxrfzUe4VJS6T50srrLyvlFXxdGnmYS8kGCSdAL2J6yD71zH0pqEdo2zQ6RxSJvfu/NXkbus0jEe00veYq+z8kKGwmNNm4hs2t2TYEzDiKskGBpOgTjCS7MUskX3Xyih06gLXX0MAA8jz08fchUwbs4aCGgwSTyjl3q9fsCmRdmJgH0Zpc4lwHaZe7UHRKqbt0YIAxNtPqYOmnnZ961Sl7WGuHeX/CkNgMe5xL4dADRxECIJvoJHJKfiOzcwAZg4yTBBtyEHoVeKG7dEetihNrCnoevn06/dygTd+KOpPBTmZ6mveRBS0S9onkj5XyUqjje1vkgCAAGki3M8uiZxlauCHNDhzAAzC3K2n+yv8AT3ewrRDW4oAm4aKLSPDzhEkWlD9g4TrjSAfRPYCw0AIfr1JF+5QsUk9obFdWHeX9ooDqbnt43Pa6Dq3MBLh39HJrB0XscXl5geiQSJ4uKW3kWIWhYfYGEEkDFtJBB+pJBPMec91z7eTj9k4ezQ3FED1vMjKBqIzzJ0mYF7KtORKlEXUhd2vkpWLxQa15Y0mDyadLg69CPmoAqvyk8YBhwEEgiWjXrdXsbFokQRixMTDqLgIHI9oCbk3gack7V2NhiXQ3GwRY5qFtCRd8m+nhz1URxSX2jeWL+5fKM4bVeBmyugnK6QdLXHvKlYjaDxd05c0SJHtA59Pgr03YuGGrcaTNsrsOItAJzPM8jA96MbAwepZinO6OFCLaCe2ur6Tb3gHWj7l8met2i4UnONyXhoJsfRdPxiyZFcUw14Euzaw6wLZEE26/FabQ2Xg8rgcPWBzNcIFA9Zjzl9RqRpbVI/ZOF50asCDly4e5BggnNaxMGCrSa4gyepH3L5M3/a8gZrkOEd3sspR2uBIa2BmkmJnqT4WWlUqeGDezdQxBpjMGtJw+UB0nk7iuSbqHjNn4U/V4aqyYBy9iDlgSDx5SLCwA08FLxXvpY1lXuXyZ1iNr5gA23DEzpB/4QWhUNjYODno1pLTZooazYEl1+v5oIUGvsYPKn9x1pRhybelErvPJFe9GAEVMoAoAVlRNCUxJcUCDI8UZCRSSigA0En9SkTYIAdQRDkiQApEQg5E1ABgI0TkEAHKKUfMIiLoEmHKSk80qEDCIREJJ1SuaAAiRgJPNOwDKJEElPUJOwSjCSSnH6lGoYhECiOiDU0CD+aAKSEmbpgLlJlAJE3CAFF3tScyNuqJyABKCSUSA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89" name="AutoShape 18" descr="data:image/jpeg;base64,/9j/4AAQSkZJRgABAQAAAQABAAD/2wCEAAkGBxQTEhUUExQWFhQXGRUYFhgYGBwYGBgVFBgXFxgXFxcYHiggGh0lHBgUIjEhJSkrLi4vFx8zODMsNygtLisBCgoKDg0OGxAQGzEkICUsLC8sLDQ0NCwsLCwsLDQsLCwsLCwsLCwsLCwsLCwsLCwsLCwsLCwsLCwsLCwsLCwsLP/AABEIALcBEwMBIgACEQEDEQH/xAAbAAABBQEBAAAAAAAAAAAAAAAEAAEDBQYCB//EAEsQAAEDAgQCBgYGBgcGBwAAAAEAAhEDIQQFEjFBUQYiYXGBkRMyQqGx0RRSYsHh8AcVIzNykhYkQ4KissJTY3Ojs/E0NXSDhNLi/8QAGgEAAwEBAQEAAAAAAAAAAAAAAQIDAAQFBv/EADARAAICAQMDAgYBAwUBAAAAAAABAhEDEiExBBNBIlEUMmGRobGBQnHwFVJigsEF/9oADAMBAAIRAxEAPwCtITQi62EI2uOYQ8L6pST4PmWmuSOEoXcJQmsBEQmIUsJiFg2REJoUsLktRsJGQmIUulckI2YiITQpYTaVrMRwmhSaUtK1gI4XdOyfSu6be74rNhRY0M0FMdQb80VQ6Tvb7IVLafiu6pYfVaR4rnlgxvlWdEc81w6NH/TA/U96hq9Kydm+az4piO1dfRjzHmk+FwrwP8Vmfku3dJzHq371V4vNnv4kId1EAbjumVAQnhgxR3SJzz5JbNhtLNHNEbnmU4zmpBE7oCEblmU1a7optkTBcbNHeU0oY0rkkLGeRuogNaoXGSZUZC3+D6B0xerVc42swBoniNTpJHgEc3oRhtQPXgbjVue3jC531+GOyLrocz3Z5gQmXq7+ieEb/ZzH2ne+6bEZfh+FCnP8Dfkk/wBRg+Ex1/8APn5aPKCEy1HSLJAOvTAbzaLDw5LNVKcGCuvHljkVo5cuKWN0yOEguoShUJBOHx7mCG2Sfj6hM6j5oaEoSaI3dD65VVk5xz+ZSXADe1JDTH2G1S9y7aTwlcOaeK21fDU3v1lg1JPw1MiC0Li+NXsdX+ny/wBxj24F5EgSEOWrdUw0CBZU2YZRqJLdz3AJsfWJupbAy9C4xuO5nCE0K4qZDWHAHxVbVolpgiCuqOWMuGcc8U4fMqICE0KZtMkwBJ5BaZvQx/ow4vAcRMRYcpM38kMmaGP5mHHhnk+VGU0iFzoVjWymq1xBbtxG3gUVh+jlVwnqi0gE/Hks80ErcgrBkbpRZREJoRNfDuY4tcII4fndRFiqpJk2muSKEoRgwFQiQxxETtwQ0IKSfAXFrlHEJoUkJQmsBHCULuEtKxjhINPJS0xcSJRNLFOvpAECbcNrpJSa4KRinyBGmZiDKPwOTPqtLgNtu38EG6oSZkrZdF8YxlAayBckye1R6jLPHC48lemxwyTqXA+S9GKbDqqdd3AHYeHFaPDYcNADWhrRwAVd/SCg0+uD4FdO6VURsZPcV4+Tv5HbTPWg8ONVFoulG+oqMdJWEx9y6dmQcbFSeKa5RVZIvhhtesq3E4gc0qlb7TfNDPo0z61QeCeKoEn7AGMxM23CqDh2uN2g9/4LSMw9H2esUTTy7k0eKvHNo4OeWFz5M3ToUmH9008Lye/cqwZhcO4gmgzwFo7grc5STvpC7bk32x4BLLqL8seOCvCKLGZVhnbUw3+Eke4IT9S4f7X8y1f6lZF3n3KF+VUW7knvK0eqa21M0uni/wClGVOR0ebvMfJJaM4al9UJJ/ip+7E+Fh7IWMzNrTBCHbmzCbggKlLjzXELqXSwrc4ZdbkvY0ZzCiYvHgU7sRTiQQfGFm4Tgwh8LHwwrrZeUi3q5kTIbIN7bgeKrqmBqPcIaZPb952U+CxwYZLZ7UQ/OesCG7LKM4P0RC5QyK8kv4LjKcKKYA9HpNpuDJ7xurZ2YgWNlkanSGodg0IN+a1T7XuXO+lyTdyOj4zFBVE0mOxbS6x3UFOTxgLOGs5xuTKtcLiYG5HaSOHemlgcEaHUqctwyvSp+1B7T8UdhcOwstEEcuaoMWKbhOs6uwiCe1AUKzgYNRwH2SssDlHkz6hQlwaHFONMaQbecKlq5RqPrAdw3Vxl9Ck9vtGDu4ndFtwbR6o96RZXje3JR4llVvgy+IyJwjSZ74+KdmQGJL2tPKPvWofA3UFXDNdx8k66zJXIj6LHfBQsyalB1VetwiAFVYnDhpgOB7lpa+WUzzHcfnKCrZUyfXdtyEyr4uoV25P7HPl6Z1UYr7lJh2S4AnTJ3Ow7UqA9braeqfHbq+Kt2Za2n+0c4aGhxfqEBo0m5kxCpKGOoQ6a9GdIgatRu5twGg+faqyzwd7+3/pKOGaq15f6Q0J1OMOYnh3qKF0KSfBytNcnCUrqEThMuqVfUb4mw96DkkrYYxcnSQGSlrPMorE4B7PWbHkfghSFlJPdBacXTHZWcNiUnV3HclcwmhZpGthuCzJ1M725K7w/SyD1mnwVVlWTmqRLobxIue5a/AdH6DBOgOcIu69+d7Lz+plgT9Stno9NHO16XSBT0lZE6akCxOmwJ2Eok4uu4Atovg7F0N8wTZXDAOQttw+CjxGLgbrztcPET0FGfmRnX5qdRa4PDhuA0n4KuxecgGOtPItIPvVziMcBN1msyeHO1cea6sUISe6ObNKUVswymMQ4AinAPN0HySVe3HVAI1JKvbfsvyR1r3f4NQMgp/7R3gAPep6OQUPaLz4j7giSXHkPH8EFXxWnc/H5Ln7uWW1l+zhjvpC8Nk2HbctLv4nSPECJRGLw1B4E02CNoaB8FQuzTkT+fFcOzTtPuR7eZu7Yqy4IqkkWbcuwwdJYT2SY8pUzcJhbn0TZPfHgJgKgdj53BTHGt5HzTvHlfl/cVZsC4S+xY18HhwZ0f4nfNC0MtpOffXp5SPjCFGP+yFZ5RUNZ8Wa0bnj4Jn3YRtv8ixeHJJJJfYno5TheLXTy1GPcuMXlFGOqXN/vT8ZVs7K2/WPu+SDxeEaB6xPkudZ5N/MzpeCFfKjPVcpE9R429r7oClwvRqrUaXsdTIFvWIM+SOqtw4gOc/Vx2j4I7LcbRpNc1tSQTPd81d9RkUdv0cy6bE5b/spKOU4gWkMAnd23gFZYDL3/ANpVJHJpgecIpuM9I/TTOongBPieXeh8a1+2mPFTllnLZ0i0MMI7q3/JZU8LSbuAe8z8UDiMJTLtUR3EjzAQWHwDyY589vcrWlgnM3I7IP3KT9P9RVermIL9EpkepPeJT0qTW7MA7giRiXjchJw1but2Ia5eWOorwjz39K2KI+jCnLbV9UWn91G3ivPziahEan3n2jcHfitz+lJgFSgGknq1TfhdnFYZ1M/FUhwQn8x6J0ZoMdhaDnknqAETHqy23kiMRhgD1Q4+Gw8l30Dcw5fRkDUPSgnuqvj3Qr+nXLdnCOUwuiPUOJGXTRkZkPc02+HxROHzKo0Q0X5/gtAMzIPrDz+a7bmu+xWl1F8wBHptPEzMOrVax06S93INJNuMBBPw7hu1widweG62VTNTwEdsqDEYrqj0hc5r2kwACIDnNuSfsnzRXV6F8tID6TU/mtmPhIhWWNrU21tPo7ESOHMXAO8g37Qn+hah1GO2tJ4+K6Y9RFqzll00k6BMLjX0/VMK0oZvVeI9KGnhYfFQDIqukk6RHAm57oshqOW1HbNPjZLLtT32Gh3oUqf9gx1erMemPaZgeCKo4Vu9SoXd7iAqJ1Fwdpg6uXHwhHjI8QRJYR3m/luknGKXzJDwnJv5W/uWjK2GaPYP+L4oHMMZQN2tBPHqwoqWQVnCYaOwuAPkrWn0SGiTUl/JtmjxNz5BRbwwdudll3pqlCjLPIJMW80lpP1FFoakq/E4yXwuQ0rhSiNXjKgq4emfakct/NQVqdMCNMdocZ+KjJpRp2+1JJ/PuXnpezZ6LfukSV6NIxIbbkI+CWGw2HAg09R5lx+Ep3iiwcXHtcT7gqyvjgTYADuH3qkdctk2SnojvJItquHoWhrRHCN/FSMzCk0aQ0Acg35KlbjbXAn88l1SJfszxmB5kLPFKvU/yBZY36V+AuvXpumzTO5Iv5psMKe4aARxDiPvXLcATNm+L/kFG3COPsgd7/lK1qqTDvdtfgsqmKEbj+YqvxNRh3n+YpsRlxaQNTfepKeXNO58igtEd7GeuW1EFHB0nzAM8IkpxljHG8t7jv57InT6OzXNb7/eFDXJN9YPcmWSV7NivFCt0izyii2kDAk8Ta65zHE6b6AZ5bqvpPqEQHfcuXUn8SPGFPT6rkyl1GoomdWq7im4eXzUlHGVtg2SeB4eMqEVXndzT4SnbXLbmPIj4IuvZAV+7/Ad9GrG5gd1/vQmPIpgFznXsIaTfwUjc4IEAA+BVXmdcvAtx4D5hTqa3aHuPCMP06rtfWZcmKR3BEEuO0gTssw4Dj27eCu+l5/bgcqbf8zjyCpHD71SPBGXJvf0fQcELXbUqibcw7j/ABK/xDBFne4FZ/8ARiW/Rasi4rviTwNOn+KtK+bVKjS5lGqaYLgXimdPUJBOqItB4ptai9w6LQVRw8sDpk3tAE7gi9riPJVGGxIrOcxroc0EkHlqjz1az3EcldZZixVotfzcW3gGziPis9l5bSx+IiANIG03kH7ykx5G8jo2SCUEmWWHwNR342+AVlnVLQKTbWpn1TI9d5sSmp5gz6xHj+CWa1Q8UiDM03e6pVH3I9RKUuVRsEIR4dlRTpl2MpgAElhsbD+0PFXz6D2Afu5N4kkjxDYWcNXTiqbuAYPeKiu6ePb6zodEQAdyTtFuEottQT8UZVqa8kGNxVUEjTM7EGbc4F1BrxMNGgibgxcjtlCUsU8TTLgQ0At1b3JDgLbT8Y4Luo4/XAXRFKuEc8m27th2DxRpTqpP1n2okgdnJGHNjwp1LDbQfNVFHEub7bY8fuT1se4+2PAEJZY1J21+x45NKpP9Bbs/A9jzTHpGeDYVU6redUnu+anp5hG4HA7RccUzww/2id6b/qDfp1Y3FN5B5NJ+5JdNzQkeqf5vwSUv+n5K3/z/AAWehrdyXd5ICkxNKmRYt8AVUlx5ptSbtPmxO8uKCfRMiDqnvt8EzMMw7ud4f9kOXpBybS/cTVH2JMTWoUY9K5rQdtbgCY8VYUsWAOqRBiP+68j6cPmvMz38wY4ovoDbEvA/2RNtvXp/MqSjr5ZbWocI9WdjPteRKENbl9yBk80yZYUhXnbDHl/Ix3hduFrF3dA+KA1Kjo5m709dznu9HRAik2AHEap1uInhsCN+y4mtKDCeo07HN46vDSoajOP+q6BfmGo0hH7xpJ5DSxpBA801fGBpAMXMbC25kngLIwaa1Am6ekPDmTYOPjPwKKdiHEdZphVlOm53qgmOQ+S5c8DWXkgM9YQZ3AiN5vxRlGPlixyS9ixpvDT1SR3fipDXm/W8Y+5ZjN84p0W6gHOEwBsdy2/iCoR0ipej19aeLY2vBvxhLpi97H7kltRpw8TsPeocY4OHiPzxUFGm59mgkxNuVvmFzXBaS11jYweRJAPuPkhkikqvc2Obb42ML0pP9Yd2Nb/lHYFVP2nvE8BIsJ52PkVcZ9Sa7EPJa4mGi3HqMiBbmjqvRcim5sNDtbTp1E3GtgGodW5PPgpakkrKaW3sEfo0eTTxTQR1XB9+1pH+laPHOdToU6VwHUm1CO2prcR3TfxVX0SZow7m3adVQEbW9K4XnfdcUnksMkmHVgJ5CrVgKOV2XxbB+QH+r0/4z73HsVfRxBZj65ESWRcTY6Pki8hd/V2fxn/MVXOvjq38I+DU3Ttdx2J1F6Ni0bUvcA94VliHyyif92/YQP3tYbLOZvXLKbi0w6DHPlInthBZBn7urTrPGhjCGudOozUc6CZv67+GwC6uoqUfSc3T3GXqLmvGsOJgRRHeXCq0R4kXNguKeIDwHtMgk35wSPuQWPzBjgNJ1DUwSNhoDnn3Bc5NUBoNj6zve55+9Txybi0/oPkS1Jr6kdGq70zg6JDDBHEF4g/FWofBmAe8T7isPneLqUq7gyoRYDgTpPWi/InfdDYHMqnpabXPlpcwEQAHA8y2CbOuZvuVdZKiSeNuV2eg6+xvkPuRmBwLqswGCBN2mDPKyzeWZg+tidLyILbwOIcxo9xKuKjoJALogRfs7FPJnqKa5Gx4rk74O6rCxxBaLEj1YB0mJEjbtUI08Qq7G1i2ow/ZeLzzYU+aZgKLQSCZ2EgbRvx48AVXHk1RtiThUqRYyz6qSpWZ00i7CD/E35pI64+4ul+xsZTalTHMzzb7v/suW5meLmnxb81TQxO5EupSlUrszP1m+YXJzM/Xb7lu2wdyJj+l1Sa7rRDnDydY+IR3QM/1p/8Awnf5qSps/fNV5O5c4+biZCsejFYMqhwsTTqAnj69P5KEVvR0Sfos9G1JalRfrU/W934JfrXt934K/bZzdyJeallqFPr5gex0eVSfz2qxxuLc0tgkDRTJOni5gJtFr8FX5DX04qo2pT1trh+9gQ1lRxMDnt4rnyv0WdGNeug2rVbTOHe86W6Tc8jTAG3aYQGZ0S57pidV9hOkmJ8LWV7n9UHDRoZp9HhBEcHDEyJ3/smrPvzBr6z6Q1a2l0iLWjY+I96jB7UWmqdosm1nOpde5BibXkA8O+PBU2bZs6ix+gCHlodPINa4R4hEVMeWH0egunS7sA2JKrsww3pnEX0+sYBHqUnbGN5bCF+ttmS9KQBmWbufTaKjRMuJvadb+R5qB+MnqhmkEE7neSeK3bMGymAGsBj00ucwFxAe2BqERdx4G0d5WPoU3NINMbVDIEHqFkQeAMmexFZUgvHZDnGYVKYYKbtIcHB0AGRDbGQbKoweaVn4vDh7y4EODgbBwDXkA6YNjddZmepQcSJqU/SQJgBwaAJJmbG3dzVVRJ+kYfR6xMC/F3VuZtuktSlqMk4qjdZ/l1CgyjW9CPSVQ17XB9QAHqRLNRBsRabwV3gaJqlrWxJe517CGYjU73ApumeKaaGFaD1qcMeJBhzRRO4kEEEGQePOQKulmDvohYSdWqk6JadVJ7ahDnOaAdetjpm/W43KXTqSKatLZo8RTo4f0jH1NFQ/tYIBBa9ztIBsJLmu8ln6PqO/jrf53n71x0sxZqaXuI1Ow2GLo+trxEiPHZcGpoY0uB0vqubqtANR1uN/a/lKSUKiNCXqLPL3RRpRYQ0257k/isnmWbE4p0sDSHFhixcGuMF1ryAPcoMbj3BhY4hzWVPRi0Ata/SHRwkQfFG4jB1CQ99MQ8Uy2oYLibEQfW9SbdirjxqPqb5JZMjl6UiDOsQA0tI9fVHe17Dw7A5A0KTnAaRO/Hbv1d6lzjD6KTJMlrnAuINxUuOwACOaky3BekHVq0Q50SHOLYE3klsTdu0p8clo5FyQkp7o6weJLmAGIFQwIjejVnbuCkwmU4l9Bj2VfRsc5+gSb6IDndXhqJF7y0oMtdTqPY4tM1C5padTSzRVGrUOE25rU4GppwOF1HT/AOIsd71ncDHMKbk0tv8AOR6VnPRWtUbRMuJdfUTMnrvAkne0DwC7fTJrVi8es5xaSJG7toki6bB5vSNSqJOqs+WSDcBoMd9p8VHmOGFXEEFwa06+sYgaXOMdYgcuPFGT9P8AcEVuVuCw76WJ1uJDWNe6WxDwx7DEOBIBE8AVeirq0mLFrSLTbTzhZrMT6ElshwPpGghzbtIF4aTvp2lXeFcNFMz7DOX1Qln8qbGjzSBseQKjJHB0AAAky20x4+B4rPZtjzVY036s2I+tyj+Hj2LUvw73vaGUqb2gy7U1hibCSQbdnNV9bIKxAbVpUw1zruaKTHaXGAA47R3mJhaGVJUaWNvczAx/2Cd7z+CS1VX9H9SToq0dPCa1/GGQkq92HuJ2n7HPp6fL3JvpDPq+5B/Qa+kARIG8jwQ5yvFH2gPH5Lu7v0Z5na+qLT6U36pTfSh9VVQyjFTIePFx+SIblOIJBe5kcYnY78Fu79A9n6opc1dLnHtJ8NToROU4gNc0kizHg32lzd/JG1cjqERqtyAgeUrlmQGwJIjk0fPvXOm9V0dLacNIZ+s282/zBdUMwD7Mgm9pXX9G2TZ89pZpPk2QON5UlHIDSPpKbRrbOlx6zA6Yhzbh1p7Jjfiz6muULHo0/JxnOfOBd1W37+DR2q/zH/zOmJHqPIHfTqifzyWYxeV1TqOjUTBnVPAgkhtxuPJaHE1qWKzGnLD6MNe1weNMltKq4GAZ+qea4HpVV7M71JvZ+6J81xDXUNLbuDMHIAuI+mT8VjK1Cp9Lqv0uDXTBg39UmI7j5K1ybGYVtamAw6w9w1QSBdpBk8I9J5qyzbpNQe17GEg8HaYBgm4PDxR1Ubbyyow+XvD2OdcOdp2Jgamk6i4W3jj3rX+jomJIkaYngOPduViaObt1NuTcGBMkTf4FXTulDGwYJH7PYTwFt9xySytjXGOyYfiOP/yP+qxR1jv3VuX12dqeoZ/53vrNUVV+/wD7o/5rQiAp8wP7HB/+mZ7oVHjmanUxzafICT7pR9LFF9Chq9hhYLRZoYR8SgcY6KlOLWPwWhsvuCa9Re5yadOmdFJrfRENlukF/WjU5wbJMwbkrrJq3p2v0CzGUmXO7mCrsI+33W3CF6Qv6lb+If8AUCK/Rof33if8DkkptY7KwgnkoGxT/o79LmltOqJIEDXAIBeG2PXceJ2Pja5o0jBUQ4EOGJw4M7/21zPEzPis90nMUcD2UI8qhV7mea0XU3UatQtqNqAnRTLhDBUaPWIEwZ3RhJySbBkiotpBnRzDtY19SztdQ2LiBxOwaeDhxQ+PxbHVajW6rXPWsJvpAgWGrjMrL4WoRADtidjsTA7OQWgwnR9tWiatSq/rh56rZ0mk7SZJd1+qNreuOSeS0ytslF2qSKnNMG540tbDQ7quuBPVbEBpHtDY8DyVh0eyQ06+iuyToqmHBzCCylVey1rTTbPZHNLM8mbSayo2pUc5rhoD2gM6usw4AyZNN+xHBd9EM5q4nFA1Xajpq+Rw9ZsDj5krXs6DXFmi6QZRQZSqaaTRpp1CLuvpq4UCete1erfe45KiyPElzG6nSaT6rWTuzrH1SRvBF91qekN6NY/7qt8ctcvPcDWMEaiB6eoIvsSD8SUr4D5NnlLGPc46Gl7S10hrdQJ131AC8hZ3O85qMxNRvV0h5kFo606PWPGxUeFzb6NVqBrA4OJmSR6rnRe/1uKpc1xYq1n1AI1GYnazPPZbHBt2+Bskkto87F5Rrmow6aTSSw/Vs4amCNQsSSTaNih8qxlUtbTNSm1/qjWLcQ0SDfYCw80IMSWYYlrnNc24hxAI9JpILdjvumyzHB73Pe6KksLYgXbBmDudTWnzVJLyxI7vY2eGwGIYwnEMjrsEtMNcQ92wmRYcUJj5DbkRaQLSBWbFhY/G65yzGGpqaXu2YROkR12N9lo+yF1nBAp+/ccKrdpv5KC3f8lJKkHUntAA27JCSj0Te/kU6BrFCbSunFC1scxrtJdB5X49wXpOaXLPKUWwgtTaVX4vOqTBOrV2C5/BBDpRTgFzXtF94m3YCl7sVtYdD9i8LFyWhU1LpG10kU6mkcTAHaN+/wDBKrn7dLy1pOnmQ2SN43mPuQ70V5N25FxATsqwZi/O4PgRdZ3E9IiG6msBiA68iSOBAjfzg7KvZnVXVMnb1CBBtudoASvPEZY5Lfg3Lcf/ALukTEToGqO8R5ldPzckg+ipAidJa2CJEGCDIsSD2LD/AK6e9r9RDQDA0S13x2/PBVtSq46XAumCJJJgXtJvzHipN429oll3fMjcV3UrudRpWkkmbf4vzAQ9PCYab0GEchO14vJWUrYadAY+XG0EmZd2adiTPiusJiDTeT6RrYlsES0wdoBBHejcU6aB6/D/AAaung8KDJw4j+I2HJdNqYDqsFK7pgAzwN5257rOVsxqFtndXi5ogQIHad4G+5QmJIa48DMmSSRJHKIMHkknKD4X5DF5PP6N9UdvG01I8a4hQ1Hb8bv58aw/Pgso3pLUa27WkyYMRu4PuBvefzdSYfpIS2XAEzE7e16TYTF7eISWX1A+Bj0DP73HsYoMYRrZOwDthPC2w5wlSxjWU202gzBv38fIBAEzfUbcLzsfPkspeDOVy2NH0gqdStB4j/qN7VWZPmNagx/oWnUSDq0yA0A6mkEcQUJUI1CTJAAnTHqjaOJsp5e5w60bGZvtqNgLlI600buu7iQ4rGVarWNcP3LS1vViATq6xXWY4sVKjqgBAceMb3tY33Chc1rSZcYsSBad/wAEzy0sEdvnyjx33TKVcGcnLknweIGqJuSI3FzA+K9CyIh2DYHAEj6SOBj9oz5rzbDYe/WIFpuJ7NjurX9bupU/QsquDZcRYCNekmIvGps7oTnq2DFpPY0/SMNGGaQI6w94xfHwHkqH9G//AIxo5tqe+m8feucRmxqUW0nEWjU6Q31fSjYneKhmBwQlDHihUbUpQHgHS4X3BaRfnJW17V/cGq3semZu6aFb/g1Z8aOWO+a8ofi3NqODTYVHuiNzq/8AyPejGdIa5Lg6s7Q5uhwJEaHBjTYjeKdMSIswCQEFiXU9bi28ySSJiSSS2Ow+5MntuZyFVx5e9zo9Ykgd5mFw91zNjy8FzSLW3aZd2i3C8zZH5diabajA+m17Orr6o5guNhMC/kmWWlQHVjaiaQaNEEPB1GPaBEdsgJjkogipXp03T1Q42LY9YGRx4R4qyzDNqLXxSwlFobIBc3WTd0kCoSBLdJuJBnuUf66fWZp9DRaQQdTGODoNyfXjgOA3QeS9wpxSYR9Lp0aj6gqMe17WM9Gx7QW6XU3arkCIZH95G47GNfRLm6pb6TU0iC062Oh3u4qlpZoWO0Gk17oIvvMzszsG11FUz86H0xh8O1jtIOmm5joaZ062uB3ieJ8TKtq9kMnexf1M+pkyCOG4M7JLEVXAkkdUH2ZJjxcSfNJbY1M9OPR2u5xd6QAOaQOYExJt2HgJlOzoTq1B2I0y1gDiCdrOEW4zfsViMxBsafCJGqf5jsnONZwNQRwLg4e4NPNUeGXuIsmL2K2l+j9uq+JFmOEiAXOgaQAR1Rq33P3hY7ojXaCG1KTi3U8OE6oBBAEGNVtrdi0DcSCC6dR5EMHYLudPuKfS1wBdoHCw5cTEBbRLzX+fyZ9uXg89x+WVHVrU6kHaWvDbbNnSTFtk1LozVfUiCWy4dW5lliIiAQZkdhXov0Rrj1SItAa88uRTOwNQGB5SCVKTSKRxbHn+Myc09zob7IcZB32BI7DZVz2MguBkcXXEnsnh+C9HxeBY9obWHqkkTENJgbAWmB5LH5yKAOljC57SbQS0yNwdzFlLUyc8Lh5KE0oaJtJ2nhMSTz+CtKL9L+pU0SWghrrnhaBvMndEHLC2i6pV/eu9VgmALmQBxtPcEFh6TmPY9ziACHkzJEP2ImdRIMDjbmunDumxI8hGHxTi8n0rwHGo4gOm7i53qmAbWv2rh+WaqYh97k2mYJkktCFoNLQDJbDSbcBJI7+Udysn1tTtVTU0B5Aa0ASB1tJg7GZO3LgtkXtyaVcshb1KZDDq0ke1B1WM6Z94lLL8G+rVJcw6ADDi0i8ja10ZluPZRYW06UiSZeJMmxPr8o7N7XRNPMWEQWkf3Wn/AFKbw5eVEVOPudf0daRYtbseqypIjuYlTyuiwaTXA0k2h3VmTBBFvFd1sEHua9rmaCHiPR3GoiDBsYjf5rPZnTdTOg+1Jnnu0X2mIO9pULlemw2uF+zSYfAUXtkOe5pkAgsgiTIB0bSpm5VhxBAqSOOtvKOFNYiliCxpa1x4wQY3N4jed1YYDEvfXYQ46i0T9sRfbj4cEXCfhm9Xj9GpODpcGu4buB27NKzuava1zg0aCZHfGm8+XkrqnjBfUH2mYk2Ek+ys3n2JY5wLJ0xudyZIMDkljGafqNT8lRXfJ3lcACATN0nVFxqXQWS2JKTmC5bqPLge9TDE3GmGb30iRO8cUIUgtQXELpOGrUXTER3jj3ck+LrXtJ2iTx7ghCmlCgaLdk9IiDqJBMbCbcSo2ESZlRp0RtIdhGsMh0M2g3IMnsgz4/i4axoJa86ri4te0gx3+aAlIlLQuj6hbXQ6+0WvIPkpqNUAFxGo7RJgA3HvhAN7Dw+O67o1nNII71nEDgEsZUJ1lpjtOkQRFtSTHQSSbb2Jme789ihdinSSXEk73PmoWPAO1kaNpbD3ZhfYJIE1e5OhpRtB6cI4+NhPxCJpOo8RV7Lt+EW811XxNCkCZpuAEkO1NcAN5BJA81mukPS2m6m0Yfqv1HUQwRpGwl437RK7Z5K8EYYr8o1dAUCD1nSN9VvLSD74RNPB0Xbam8JmRJEjYn3rztnTGoWtApNLxYm9wBvAiOPmmbntfrzWYwmC2G6o3kCLcG+ajKTlxf3LxjGPzV9j0PMsJ6Nhcag0N4OuB8YWIr5tiqxDaT4Y2SIg2aJloPO1o3Kix3SSi5paWvqAxu4i442PzVS7OSP3bG04BFhLvM/JRjGbdNhnJf0rYtcVSq1Xtq1iKZaBD3GHSwwOqIgmJsbSlisypNe51GnqeR65GmOJNo7Jnks7VxRcZMuPNxnfu2XDQXEACTwAH3J1iXnf6E3fLDM1xlSpBc6Te3Ad0W8ULhnOHB0SCBBN77Da4RtPAuAGqmP7xA9w+8IjAYKHEuAHKJ98q0MMnLZUI8iSI6OFdUA1mGC/MnxG/wAO5WrywNDWs8Tv7rIPMMWKY4kmY8OapK2YPdxjut4ro148O3LJqE8m/gvtKmoURI1WkwLTPHh2cSs9TzF7YBg9+5BvuicTmwMaQdhuSPgUMvVej0cg7EkzY0K9JkNm9zEg+Q8FmOkOKNSr+zvpsOwjfe2/FUVWqXGTv+bJUazmkFpgi47wvMWP1am7Z0RxNbhWYvIcWkNGmB1dpAvB+PapcpgO1kuEbBpidt+Y3t3KuLpMoumTEaZtB7PJXhG2M/Sti2r5wQxwY54mBcjx9nlIVKXAtJJdOwHCO1dOcRuOCGKORJMMd9xFKUySmOJKU4XQjt7bopWZnCScwmhZowkkoShAIpSlKEkaMJJJJAx3rMRwXEJBJYHA+kpk8pljbljmlV1R+p57O2G91uKBc1JJVlvJkoMQTSkkp6mUoYlEYTDuqODW7kpkk+JapJMXI6jaNJhcjYwDX1neQ8OKPY0NENAA5AQkkvRjFR4ONtvkjq3VRm1VulzCYdAMX580kkmeVQDjVyKElcpJLzTuQkkySwRJ0ySxgggW7gigGgWcO3qn5pJLqxe5zSAajiSuEklzPk6FwdAHcLvV3T9/kkkmapWKnbI0ySSVjjwfzz/IKZMksAddBpSSWQJOkIAlMmSWMnuOmISSQCJJJJYIkkklj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90" name="AutoShape 20" descr="data:image/jpeg;base64,/9j/4AAQSkZJRgABAQAAAQABAAD/2wCEAAkGBxQTEhUUExQWFhQXGRUYFhgYGBwYGBgVFBgXFxgXFxcYHiggGh0lHBgUIjEhJSkrLi4vFx8zODMsNygtLisBCgoKDg0OGxAQGzEkICUsLC8sLDQ0NCwsLCwsLDQsLCwsLCwsLCwsLCwsLCwsLCwsLCwsLCwsLCwsLCwsLCwsLP/AABEIALcBEwMBIgACEQEDEQH/xAAbAAABBQEBAAAAAAAAAAAAAAAEAAEDBQYCB//EAEsQAAEDAgQCBgYGBgcGBwAAAAEAAhEDIQQFEjFBUQYiYXGBkRMyQqGx0RRSYsHh8AcVIzNykhYkQ4KissJTY3Ojs/E0NXSDhNLi/8QAGgEAAwEBAQEAAAAAAAAAAAAAAQIDAAQFBv/EADARAAICAQMDAgYBAwUBAAAAAAABAhEDEiExBBNBIlEUMmGRobGBQnHwFVJigsEF/9oADAMBAAIRAxEAPwCtITQi62EI2uOYQ8L6pST4PmWmuSOEoXcJQmsBEQmIUsJiFg2REJoUsLktRsJGQmIUulckI2YiITQpYTaVrMRwmhSaUtK1gI4XdOyfSu6be74rNhRY0M0FMdQb80VQ6Tvb7IVLafiu6pYfVaR4rnlgxvlWdEc81w6NH/TA/U96hq9Kydm+az4piO1dfRjzHmk+FwrwP8Vmfku3dJzHq371V4vNnv4kId1EAbjumVAQnhgxR3SJzz5JbNhtLNHNEbnmU4zmpBE7oCEblmU1a7optkTBcbNHeU0oY0rkkLGeRuogNaoXGSZUZC3+D6B0xerVc42swBoniNTpJHgEc3oRhtQPXgbjVue3jC531+GOyLrocz3Z5gQmXq7+ieEb/ZzH2ne+6bEZfh+FCnP8Dfkk/wBRg+Ex1/8APn5aPKCEy1HSLJAOvTAbzaLDw5LNVKcGCuvHljkVo5cuKWN0yOEguoShUJBOHx7mCG2Sfj6hM6j5oaEoSaI3dD65VVk5xz+ZSXADe1JDTH2G1S9y7aTwlcOaeK21fDU3v1lg1JPw1MiC0Li+NXsdX+ny/wBxj24F5EgSEOWrdUw0CBZU2YZRqJLdz3AJsfWJupbAy9C4xuO5nCE0K4qZDWHAHxVbVolpgiCuqOWMuGcc8U4fMqICE0KZtMkwBJ5BaZvQx/ow4vAcRMRYcpM38kMmaGP5mHHhnk+VGU0iFzoVjWymq1xBbtxG3gUVh+jlVwnqi0gE/Hks80ErcgrBkbpRZREJoRNfDuY4tcII4fndRFiqpJk2muSKEoRgwFQiQxxETtwQ0IKSfAXFrlHEJoUkJQmsBHCULuEtKxjhINPJS0xcSJRNLFOvpAECbcNrpJSa4KRinyBGmZiDKPwOTPqtLgNtu38EG6oSZkrZdF8YxlAayBckye1R6jLPHC48lemxwyTqXA+S9GKbDqqdd3AHYeHFaPDYcNADWhrRwAVd/SCg0+uD4FdO6VURsZPcV4+Tv5HbTPWg8ONVFoulG+oqMdJWEx9y6dmQcbFSeKa5RVZIvhhtesq3E4gc0qlb7TfNDPo0z61QeCeKoEn7AGMxM23CqDh2uN2g9/4LSMw9H2esUTTy7k0eKvHNo4OeWFz5M3ToUmH9008Lye/cqwZhcO4gmgzwFo7grc5STvpC7bk32x4BLLqL8seOCvCKLGZVhnbUw3+Eke4IT9S4f7X8y1f6lZF3n3KF+VUW7knvK0eqa21M0uni/wClGVOR0ebvMfJJaM4al9UJJ/ip+7E+Fh7IWMzNrTBCHbmzCbggKlLjzXELqXSwrc4ZdbkvY0ZzCiYvHgU7sRTiQQfGFm4Tgwh8LHwwrrZeUi3q5kTIbIN7bgeKrqmBqPcIaZPb952U+CxwYZLZ7UQ/OesCG7LKM4P0RC5QyK8kv4LjKcKKYA9HpNpuDJ7xurZ2YgWNlkanSGodg0IN+a1T7XuXO+lyTdyOj4zFBVE0mOxbS6x3UFOTxgLOGs5xuTKtcLiYG5HaSOHemlgcEaHUqctwyvSp+1B7T8UdhcOwstEEcuaoMWKbhOs6uwiCe1AUKzgYNRwH2SssDlHkz6hQlwaHFONMaQbecKlq5RqPrAdw3Vxl9Ck9vtGDu4ndFtwbR6o96RZXje3JR4llVvgy+IyJwjSZ74+KdmQGJL2tPKPvWofA3UFXDNdx8k66zJXIj6LHfBQsyalB1VetwiAFVYnDhpgOB7lpa+WUzzHcfnKCrZUyfXdtyEyr4uoV25P7HPl6Z1UYr7lJh2S4AnTJ3Ow7UqA9braeqfHbq+Kt2Za2n+0c4aGhxfqEBo0m5kxCpKGOoQ6a9GdIgatRu5twGg+faqyzwd7+3/pKOGaq15f6Q0J1OMOYnh3qKF0KSfBytNcnCUrqEThMuqVfUb4mw96DkkrYYxcnSQGSlrPMorE4B7PWbHkfghSFlJPdBacXTHZWcNiUnV3HclcwmhZpGthuCzJ1M725K7w/SyD1mnwVVlWTmqRLobxIue5a/AdH6DBOgOcIu69+d7Lz+plgT9Stno9NHO16XSBT0lZE6akCxOmwJ2Eok4uu4Atovg7F0N8wTZXDAOQttw+CjxGLgbrztcPET0FGfmRnX5qdRa4PDhuA0n4KuxecgGOtPItIPvVziMcBN1msyeHO1cea6sUISe6ObNKUVswymMQ4AinAPN0HySVe3HVAI1JKvbfsvyR1r3f4NQMgp/7R3gAPep6OQUPaLz4j7giSXHkPH8EFXxWnc/H5Ln7uWW1l+zhjvpC8Nk2HbctLv4nSPECJRGLw1B4E02CNoaB8FQuzTkT+fFcOzTtPuR7eZu7Yqy4IqkkWbcuwwdJYT2SY8pUzcJhbn0TZPfHgJgKgdj53BTHGt5HzTvHlfl/cVZsC4S+xY18HhwZ0f4nfNC0MtpOffXp5SPjCFGP+yFZ5RUNZ8Wa0bnj4Jn3YRtv8ixeHJJJJfYno5TheLXTy1GPcuMXlFGOqXN/vT8ZVs7K2/WPu+SDxeEaB6xPkudZ5N/MzpeCFfKjPVcpE9R429r7oClwvRqrUaXsdTIFvWIM+SOqtw4gOc/Vx2j4I7LcbRpNc1tSQTPd81d9RkUdv0cy6bE5b/spKOU4gWkMAnd23gFZYDL3/ANpVJHJpgecIpuM9I/TTOongBPieXeh8a1+2mPFTllnLZ0i0MMI7q3/JZU8LSbuAe8z8UDiMJTLtUR3EjzAQWHwDyY589vcrWlgnM3I7IP3KT9P9RVermIL9EpkepPeJT0qTW7MA7giRiXjchJw1but2Ia5eWOorwjz39K2KI+jCnLbV9UWn91G3ivPziahEan3n2jcHfitz+lJgFSgGknq1TfhdnFYZ1M/FUhwQn8x6J0ZoMdhaDnknqAETHqy23kiMRhgD1Q4+Gw8l30Dcw5fRkDUPSgnuqvj3Qr+nXLdnCOUwuiPUOJGXTRkZkPc02+HxROHzKo0Q0X5/gtAMzIPrDz+a7bmu+xWl1F8wBHptPEzMOrVax06S93INJNuMBBPw7hu1widweG62VTNTwEdsqDEYrqj0hc5r2kwACIDnNuSfsnzRXV6F8tID6TU/mtmPhIhWWNrU21tPo7ESOHMXAO8g37Qn+hah1GO2tJ4+K6Y9RFqzll00k6BMLjX0/VMK0oZvVeI9KGnhYfFQDIqukk6RHAm57oshqOW1HbNPjZLLtT32Gh3oUqf9gx1erMemPaZgeCKo4Vu9SoXd7iAqJ1Fwdpg6uXHwhHjI8QRJYR3m/luknGKXzJDwnJv5W/uWjK2GaPYP+L4oHMMZQN2tBPHqwoqWQVnCYaOwuAPkrWn0SGiTUl/JtmjxNz5BRbwwdudll3pqlCjLPIJMW80lpP1FFoakq/E4yXwuQ0rhSiNXjKgq4emfakct/NQVqdMCNMdocZ+KjJpRp2+1JJ/PuXnpezZ6LfukSV6NIxIbbkI+CWGw2HAg09R5lx+Ep3iiwcXHtcT7gqyvjgTYADuH3qkdctk2SnojvJItquHoWhrRHCN/FSMzCk0aQ0Acg35KlbjbXAn88l1SJfszxmB5kLPFKvU/yBZY36V+AuvXpumzTO5Iv5psMKe4aARxDiPvXLcATNm+L/kFG3COPsgd7/lK1qqTDvdtfgsqmKEbj+YqvxNRh3n+YpsRlxaQNTfepKeXNO58igtEd7GeuW1EFHB0nzAM8IkpxljHG8t7jv57InT6OzXNb7/eFDXJN9YPcmWSV7NivFCt0izyii2kDAk8Ta65zHE6b6AZ5bqvpPqEQHfcuXUn8SPGFPT6rkyl1GoomdWq7im4eXzUlHGVtg2SeB4eMqEVXndzT4SnbXLbmPIj4IuvZAV+7/Ad9GrG5gd1/vQmPIpgFznXsIaTfwUjc4IEAA+BVXmdcvAtx4D5hTqa3aHuPCMP06rtfWZcmKR3BEEuO0gTssw4Dj27eCu+l5/bgcqbf8zjyCpHD71SPBGXJvf0fQcELXbUqibcw7j/ABK/xDBFne4FZ/8ARiW/Rasi4rviTwNOn+KtK+bVKjS5lGqaYLgXimdPUJBOqItB4ptai9w6LQVRw8sDpk3tAE7gi9riPJVGGxIrOcxroc0EkHlqjz1az3EcldZZixVotfzcW3gGziPis9l5bSx+IiANIG03kH7ykx5G8jo2SCUEmWWHwNR342+AVlnVLQKTbWpn1TI9d5sSmp5gz6xHj+CWa1Q8UiDM03e6pVH3I9RKUuVRsEIR4dlRTpl2MpgAElhsbD+0PFXz6D2Afu5N4kkjxDYWcNXTiqbuAYPeKiu6ePb6zodEQAdyTtFuEottQT8UZVqa8kGNxVUEjTM7EGbc4F1BrxMNGgibgxcjtlCUsU8TTLgQ0At1b3JDgLbT8Y4Luo4/XAXRFKuEc8m27th2DxRpTqpP1n2okgdnJGHNjwp1LDbQfNVFHEub7bY8fuT1se4+2PAEJZY1J21+x45NKpP9Bbs/A9jzTHpGeDYVU6redUnu+anp5hG4HA7RccUzww/2id6b/qDfp1Y3FN5B5NJ+5JdNzQkeqf5vwSUv+n5K3/z/AAWehrdyXd5ICkxNKmRYt8AVUlx5ptSbtPmxO8uKCfRMiDqnvt8EzMMw7ud4f9kOXpBybS/cTVH2JMTWoUY9K5rQdtbgCY8VYUsWAOqRBiP+68j6cPmvMz38wY4ovoDbEvA/2RNtvXp/MqSjr5ZbWocI9WdjPteRKENbl9yBk80yZYUhXnbDHl/Ix3hduFrF3dA+KA1Kjo5m709dznu9HRAik2AHEap1uInhsCN+y4mtKDCeo07HN46vDSoajOP+q6BfmGo0hH7xpJ5DSxpBA801fGBpAMXMbC25kngLIwaa1Am6ekPDmTYOPjPwKKdiHEdZphVlOm53qgmOQ+S5c8DWXkgM9YQZ3AiN5vxRlGPlixyS9ixpvDT1SR3fipDXm/W8Y+5ZjN84p0W6gHOEwBsdy2/iCoR0ipej19aeLY2vBvxhLpi97H7kltRpw8TsPeocY4OHiPzxUFGm59mgkxNuVvmFzXBaS11jYweRJAPuPkhkikqvc2Obb42ML0pP9Yd2Nb/lHYFVP2nvE8BIsJ52PkVcZ9Sa7EPJa4mGi3HqMiBbmjqvRcim5sNDtbTp1E3GtgGodW5PPgpakkrKaW3sEfo0eTTxTQR1XB9+1pH+laPHOdToU6VwHUm1CO2prcR3TfxVX0SZow7m3adVQEbW9K4XnfdcUnksMkmHVgJ5CrVgKOV2XxbB+QH+r0/4z73HsVfRxBZj65ESWRcTY6Pki8hd/V2fxn/MVXOvjq38I+DU3Ttdx2J1F6Ni0bUvcA94VliHyyif92/YQP3tYbLOZvXLKbi0w6DHPlInthBZBn7urTrPGhjCGudOozUc6CZv67+GwC6uoqUfSc3T3GXqLmvGsOJgRRHeXCq0R4kXNguKeIDwHtMgk35wSPuQWPzBjgNJ1DUwSNhoDnn3Bc5NUBoNj6zve55+9Txybi0/oPkS1Jr6kdGq70zg6JDDBHEF4g/FWofBmAe8T7isPneLqUq7gyoRYDgTpPWi/InfdDYHMqnpabXPlpcwEQAHA8y2CbOuZvuVdZKiSeNuV2eg6+xvkPuRmBwLqswGCBN2mDPKyzeWZg+tidLyILbwOIcxo9xKuKjoJALogRfs7FPJnqKa5Gx4rk74O6rCxxBaLEj1YB0mJEjbtUI08Qq7G1i2ow/ZeLzzYU+aZgKLQSCZ2EgbRvx48AVXHk1RtiThUqRYyz6qSpWZ00i7CD/E35pI64+4ul+xsZTalTHMzzb7v/suW5meLmnxb81TQxO5EupSlUrszP1m+YXJzM/Xb7lu2wdyJj+l1Sa7rRDnDydY+IR3QM/1p/8Awnf5qSps/fNV5O5c4+biZCsejFYMqhwsTTqAnj69P5KEVvR0Sfos9G1JalRfrU/W934JfrXt934K/bZzdyJeallqFPr5gex0eVSfz2qxxuLc0tgkDRTJOni5gJtFr8FX5DX04qo2pT1trh+9gQ1lRxMDnt4rnyv0WdGNeug2rVbTOHe86W6Tc8jTAG3aYQGZ0S57pidV9hOkmJ8LWV7n9UHDRoZp9HhBEcHDEyJ3/smrPvzBr6z6Q1a2l0iLWjY+I96jB7UWmqdosm1nOpde5BibXkA8O+PBU2bZs6ix+gCHlodPINa4R4hEVMeWH0egunS7sA2JKrsww3pnEX0+sYBHqUnbGN5bCF+ttmS9KQBmWbufTaKjRMuJvadb+R5qB+MnqhmkEE7neSeK3bMGymAGsBj00ucwFxAe2BqERdx4G0d5WPoU3NINMbVDIEHqFkQeAMmexFZUgvHZDnGYVKYYKbtIcHB0AGRDbGQbKoweaVn4vDh7y4EODgbBwDXkA6YNjddZmepQcSJqU/SQJgBwaAJJmbG3dzVVRJ+kYfR6xMC/F3VuZtuktSlqMk4qjdZ/l1CgyjW9CPSVQ17XB9QAHqRLNRBsRabwV3gaJqlrWxJe517CGYjU73ApumeKaaGFaD1qcMeJBhzRRO4kEEEGQePOQKulmDvohYSdWqk6JadVJ7ahDnOaAdetjpm/W43KXTqSKatLZo8RTo4f0jH1NFQ/tYIBBa9ztIBsJLmu8ln6PqO/jrf53n71x0sxZqaXuI1Ow2GLo+trxEiPHZcGpoY0uB0vqubqtANR1uN/a/lKSUKiNCXqLPL3RRpRYQ0257k/isnmWbE4p0sDSHFhixcGuMF1ryAPcoMbj3BhY4hzWVPRi0Ata/SHRwkQfFG4jB1CQ99MQ8Uy2oYLibEQfW9SbdirjxqPqb5JZMjl6UiDOsQA0tI9fVHe17Dw7A5A0KTnAaRO/Hbv1d6lzjD6KTJMlrnAuINxUuOwACOaky3BekHVq0Q50SHOLYE3klsTdu0p8clo5FyQkp7o6weJLmAGIFQwIjejVnbuCkwmU4l9Bj2VfRsc5+gSb6IDndXhqJF7y0oMtdTqPY4tM1C5padTSzRVGrUOE25rU4GppwOF1HT/AOIsd71ncDHMKbk0tv8AOR6VnPRWtUbRMuJdfUTMnrvAkne0DwC7fTJrVi8es5xaSJG7toki6bB5vSNSqJOqs+WSDcBoMd9p8VHmOGFXEEFwa06+sYgaXOMdYgcuPFGT9P8AcEVuVuCw76WJ1uJDWNe6WxDwx7DEOBIBE8AVeirq0mLFrSLTbTzhZrMT6ElshwPpGghzbtIF4aTvp2lXeFcNFMz7DOX1Qln8qbGjzSBseQKjJHB0AAAky20x4+B4rPZtjzVY036s2I+tyj+Hj2LUvw73vaGUqb2gy7U1hibCSQbdnNV9bIKxAbVpUw1zruaKTHaXGAA47R3mJhaGVJUaWNvczAx/2Cd7z+CS1VX9H9SToq0dPCa1/GGQkq92HuJ2n7HPp6fL3JvpDPq+5B/Qa+kARIG8jwQ5yvFH2gPH5Lu7v0Z5na+qLT6U36pTfSh9VVQyjFTIePFx+SIblOIJBe5kcYnY78Fu79A9n6opc1dLnHtJ8NToROU4gNc0kizHg32lzd/JG1cjqERqtyAgeUrlmQGwJIjk0fPvXOm9V0dLacNIZ+s282/zBdUMwD7Mgm9pXX9G2TZ89pZpPk2QON5UlHIDSPpKbRrbOlx6zA6Yhzbh1p7Jjfiz6muULHo0/JxnOfOBd1W37+DR2q/zH/zOmJHqPIHfTqifzyWYxeV1TqOjUTBnVPAgkhtxuPJaHE1qWKzGnLD6MNe1weNMltKq4GAZ+qea4HpVV7M71JvZ+6J81xDXUNLbuDMHIAuI+mT8VjK1Cp9Lqv0uDXTBg39UmI7j5K1ybGYVtamAw6w9w1QSBdpBk8I9J5qyzbpNQe17GEg8HaYBgm4PDxR1Ubbyyow+XvD2OdcOdp2Jgamk6i4W3jj3rX+jomJIkaYngOPduViaObt1NuTcGBMkTf4FXTulDGwYJH7PYTwFt9xySytjXGOyYfiOP/yP+qxR1jv3VuX12dqeoZ/53vrNUVV+/wD7o/5rQiAp8wP7HB/+mZ7oVHjmanUxzafICT7pR9LFF9Chq9hhYLRZoYR8SgcY6KlOLWPwWhsvuCa9Re5yadOmdFJrfRENlukF/WjU5wbJMwbkrrJq3p2v0CzGUmXO7mCrsI+33W3CF6Qv6lb+If8AUCK/Rof33if8DkkptY7KwgnkoGxT/o79LmltOqJIEDXAIBeG2PXceJ2Pja5o0jBUQ4EOGJw4M7/21zPEzPis90nMUcD2UI8qhV7mea0XU3UatQtqNqAnRTLhDBUaPWIEwZ3RhJySbBkiotpBnRzDtY19SztdQ2LiBxOwaeDhxQ+PxbHVajW6rXPWsJvpAgWGrjMrL4WoRADtidjsTA7OQWgwnR9tWiatSq/rh56rZ0mk7SZJd1+qNreuOSeS0ytslF2qSKnNMG540tbDQ7quuBPVbEBpHtDY8DyVh0eyQ06+iuyToqmHBzCCylVey1rTTbPZHNLM8mbSayo2pUc5rhoD2gM6usw4AyZNN+xHBd9EM5q4nFA1Xajpq+Rw9ZsDj5krXs6DXFmi6QZRQZSqaaTRpp1CLuvpq4UCete1erfe45KiyPElzG6nSaT6rWTuzrH1SRvBF91qekN6NY/7qt8ctcvPcDWMEaiB6eoIvsSD8SUr4D5NnlLGPc46Gl7S10hrdQJ131AC8hZ3O85qMxNRvV0h5kFo606PWPGxUeFzb6NVqBrA4OJmSR6rnRe/1uKpc1xYq1n1AI1GYnazPPZbHBt2+Bskkto87F5Rrmow6aTSSw/Vs4amCNQsSSTaNih8qxlUtbTNSm1/qjWLcQ0SDfYCw80IMSWYYlrnNc24hxAI9JpILdjvumyzHB73Pe6KksLYgXbBmDudTWnzVJLyxI7vY2eGwGIYwnEMjrsEtMNcQ92wmRYcUJj5DbkRaQLSBWbFhY/G65yzGGpqaXu2YROkR12N9lo+yF1nBAp+/ccKrdpv5KC3f8lJKkHUntAA27JCSj0Te/kU6BrFCbSunFC1scxrtJdB5X49wXpOaXLPKUWwgtTaVX4vOqTBOrV2C5/BBDpRTgFzXtF94m3YCl7sVtYdD9i8LFyWhU1LpG10kU6mkcTAHaN+/wDBKrn7dLy1pOnmQ2SN43mPuQ70V5N25FxATsqwZi/O4PgRdZ3E9IiG6msBiA68iSOBAjfzg7KvZnVXVMnb1CBBtudoASvPEZY5Lfg3Lcf/ALukTEToGqO8R5ldPzckg+ipAidJa2CJEGCDIsSD2LD/AK6e9r9RDQDA0S13x2/PBVtSq46XAumCJJJgXtJvzHipN429oll3fMjcV3UrudRpWkkmbf4vzAQ9PCYab0GEchO14vJWUrYadAY+XG0EmZd2adiTPiusJiDTeT6RrYlsES0wdoBBHejcU6aB6/D/AAaung8KDJw4j+I2HJdNqYDqsFK7pgAzwN5257rOVsxqFtndXi5ogQIHad4G+5QmJIa48DMmSSRJHKIMHkknKD4X5DF5PP6N9UdvG01I8a4hQ1Hb8bv58aw/Pgso3pLUa27WkyYMRu4PuBvefzdSYfpIS2XAEzE7e16TYTF7eISWX1A+Bj0DP73HsYoMYRrZOwDthPC2w5wlSxjWU202gzBv38fIBAEzfUbcLzsfPkspeDOVy2NH0gqdStB4j/qN7VWZPmNagx/oWnUSDq0yA0A6mkEcQUJUI1CTJAAnTHqjaOJsp5e5w60bGZvtqNgLlI600buu7iQ4rGVarWNcP3LS1vViATq6xXWY4sVKjqgBAceMb3tY33Chc1rSZcYsSBad/wAEzy0sEdvnyjx33TKVcGcnLknweIGqJuSI3FzA+K9CyIh2DYHAEj6SOBj9oz5rzbDYe/WIFpuJ7NjurX9bupU/QsquDZcRYCNekmIvGps7oTnq2DFpPY0/SMNGGaQI6w94xfHwHkqH9G//AIxo5tqe+m8feucRmxqUW0nEWjU6Q31fSjYneKhmBwQlDHihUbUpQHgHS4X3BaRfnJW17V/cGq3semZu6aFb/g1Z8aOWO+a8ofi3NqODTYVHuiNzq/8AyPejGdIa5Lg6s7Q5uhwJEaHBjTYjeKdMSIswCQEFiXU9bi28ySSJiSSS2Ow+5MntuZyFVx5e9zo9Ykgd5mFw91zNjy8FzSLW3aZd2i3C8zZH5diabajA+m17Orr6o5guNhMC/kmWWlQHVjaiaQaNEEPB1GPaBEdsgJjkogipXp03T1Q42LY9YGRx4R4qyzDNqLXxSwlFobIBc3WTd0kCoSBLdJuJBnuUf66fWZp9DRaQQdTGODoNyfXjgOA3QeS9wpxSYR9Lp0aj6gqMe17WM9Gx7QW6XU3arkCIZH95G47GNfRLm6pb6TU0iC062Oh3u4qlpZoWO0Gk17oIvvMzszsG11FUz86H0xh8O1jtIOmm5joaZ062uB3ieJ8TKtq9kMnexf1M+pkyCOG4M7JLEVXAkkdUH2ZJjxcSfNJbY1M9OPR2u5xd6QAOaQOYExJt2HgJlOzoTq1B2I0y1gDiCdrOEW4zfsViMxBsafCJGqf5jsnONZwNQRwLg4e4NPNUeGXuIsmL2K2l+j9uq+JFmOEiAXOgaQAR1Rq33P3hY7ojXaCG1KTi3U8OE6oBBAEGNVtrdi0DcSCC6dR5EMHYLudPuKfS1wBdoHCw5cTEBbRLzX+fyZ9uXg89x+WVHVrU6kHaWvDbbNnSTFtk1LozVfUiCWy4dW5lliIiAQZkdhXov0Rrj1SItAa88uRTOwNQGB5SCVKTSKRxbHn+Myc09zob7IcZB32BI7DZVz2MguBkcXXEnsnh+C9HxeBY9obWHqkkTENJgbAWmB5LH5yKAOljC57SbQS0yNwdzFlLUyc8Lh5KE0oaJtJ2nhMSTz+CtKL9L+pU0SWghrrnhaBvMndEHLC2i6pV/eu9VgmALmQBxtPcEFh6TmPY9ziACHkzJEP2ImdRIMDjbmunDumxI8hGHxTi8n0rwHGo4gOm7i53qmAbWv2rh+WaqYh97k2mYJkktCFoNLQDJbDSbcBJI7+Udysn1tTtVTU0B5Aa0ASB1tJg7GZO3LgtkXtyaVcshb1KZDDq0ke1B1WM6Z94lLL8G+rVJcw6ADDi0i8ja10ZluPZRYW06UiSZeJMmxPr8o7N7XRNPMWEQWkf3Wn/AFKbw5eVEVOPudf0daRYtbseqypIjuYlTyuiwaTXA0k2h3VmTBBFvFd1sEHua9rmaCHiPR3GoiDBsYjf5rPZnTdTOg+1Jnnu0X2mIO9pULlemw2uF+zSYfAUXtkOe5pkAgsgiTIB0bSpm5VhxBAqSOOtvKOFNYiliCxpa1x4wQY3N4jed1YYDEvfXYQ46i0T9sRfbj4cEXCfhm9Xj9GpODpcGu4buB27NKzuava1zg0aCZHfGm8+XkrqnjBfUH2mYk2Ek+ys3n2JY5wLJ0xudyZIMDkljGafqNT8lRXfJ3lcACATN0nVFxqXQWS2JKTmC5bqPLge9TDE3GmGb30iRO8cUIUgtQXELpOGrUXTER3jj3ck+LrXtJ2iTx7ghCmlCgaLdk9IiDqJBMbCbcSo2ESZlRp0RtIdhGsMh0M2g3IMnsgz4/i4axoJa86ri4te0gx3+aAlIlLQuj6hbXQ6+0WvIPkpqNUAFxGo7RJgA3HvhAN7Dw+O67o1nNII71nEDgEsZUJ1lpjtOkQRFtSTHQSSbb2Jme789ihdinSSXEk73PmoWPAO1kaNpbD3ZhfYJIE1e5OhpRtB6cI4+NhPxCJpOo8RV7Lt+EW811XxNCkCZpuAEkO1NcAN5BJA81mukPS2m6m0Yfqv1HUQwRpGwl437RK7Z5K8EYYr8o1dAUCD1nSN9VvLSD74RNPB0Xbam8JmRJEjYn3rztnTGoWtApNLxYm9wBvAiOPmmbntfrzWYwmC2G6o3kCLcG+ajKTlxf3LxjGPzV9j0PMsJ6Nhcag0N4OuB8YWIr5tiqxDaT4Y2SIg2aJloPO1o3Kix3SSi5paWvqAxu4i442PzVS7OSP3bG04BFhLvM/JRjGbdNhnJf0rYtcVSq1Xtq1iKZaBD3GHSwwOqIgmJsbSlisypNe51GnqeR65GmOJNo7Jnks7VxRcZMuPNxnfu2XDQXEACTwAH3J1iXnf6E3fLDM1xlSpBc6Te3Ad0W8ULhnOHB0SCBBN77Da4RtPAuAGqmP7xA9w+8IjAYKHEuAHKJ98q0MMnLZUI8iSI6OFdUA1mGC/MnxG/wAO5WrywNDWs8Tv7rIPMMWKY4kmY8OapK2YPdxjut4ro148O3LJqE8m/gvtKmoURI1WkwLTPHh2cSs9TzF7YBg9+5BvuicTmwMaQdhuSPgUMvVej0cg7EkzY0K9JkNm9zEg+Q8FmOkOKNSr+zvpsOwjfe2/FUVWqXGTv+bJUazmkFpgi47wvMWP1am7Z0RxNbhWYvIcWkNGmB1dpAvB+PapcpgO1kuEbBpidt+Y3t3KuLpMoumTEaZtB7PJXhG2M/Sti2r5wQxwY54mBcjx9nlIVKXAtJJdOwHCO1dOcRuOCGKORJMMd9xFKUySmOJKU4XQjt7bopWZnCScwmhZowkkoShAIpSlKEkaMJJJJAx3rMRwXEJBJYHA+kpk8pljbljmlV1R+p57O2G91uKBc1JJVlvJkoMQTSkkp6mUoYlEYTDuqODW7kpkk+JapJMXI6jaNJhcjYwDX1neQ8OKPY0NENAA5AQkkvRjFR4ONtvkjq3VRm1VulzCYdAMX580kkmeVQDjVyKElcpJLzTuQkkySwRJ0ySxgggW7gigGgWcO3qn5pJLqxe5zSAajiSuEklzPk6FwdAHcLvV3T9/kkkmapWKnbI0ySSVjjwfzz/IKZMksAddBpSSWQJOkIAlMmSWMnuOmISSQCJJJJYIkkklj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454091" name="AutoShape 22" descr="data:image/jpeg;base64,/9j/4AAQSkZJRgABAQAAAQABAAD/2wCEAAkGBxQTEhUUExQWFhQXGRUYFhgYGBwYGBgVFBgXFxgXFxcYHiggGh0lHBgUIjEhJSkrLi4vFx8zODMsNygtLisBCgoKDg0OGxAQGzEkICUsLC8sLDQ0NCwsLCwsLDQsLCwsLCwsLCwsLCwsLCwsLCwsLCwsLCwsLCwsLCwsLCwsLP/AABEIALcBEwMBIgACEQEDEQH/xAAbAAABBQEBAAAAAAAAAAAAAAAEAAEDBQYCB//EAEsQAAEDAgQCBgYGBgcGBwAAAAEAAhEDIQQFEjFBUQYiYXGBkRMyQqGx0RRSYsHh8AcVIzNykhYkQ4KissJTY3Ojs/E0NXSDhNLi/8QAGgEAAwEBAQEAAAAAAAAAAAAAAQIDAAQFBv/EADARAAICAQMDAgYBAwUBAAAAAAABAhEDEiExBBNBIlEUMmGRobGBQnHwFVJigsEF/9oADAMBAAIRAxEAPwCtITQi62EI2uOYQ8L6pST4PmWmuSOEoXcJQmsBEQmIUsJiFg2REJoUsLktRsJGQmIUulckI2YiITQpYTaVrMRwmhSaUtK1gI4XdOyfSu6be74rNhRY0M0FMdQb80VQ6Tvb7IVLafiu6pYfVaR4rnlgxvlWdEc81w6NH/TA/U96hq9Kydm+az4piO1dfRjzHmk+FwrwP8Vmfku3dJzHq371V4vNnv4kId1EAbjumVAQnhgxR3SJzz5JbNhtLNHNEbnmU4zmpBE7oCEblmU1a7optkTBcbNHeU0oY0rkkLGeRuogNaoXGSZUZC3+D6B0xerVc42swBoniNTpJHgEc3oRhtQPXgbjVue3jC531+GOyLrocz3Z5gQmXq7+ieEb/ZzH2ne+6bEZfh+FCnP8Dfkk/wBRg+Ex1/8APn5aPKCEy1HSLJAOvTAbzaLDw5LNVKcGCuvHljkVo5cuKWN0yOEguoShUJBOHx7mCG2Sfj6hM6j5oaEoSaI3dD65VVk5xz+ZSXADe1JDTH2G1S9y7aTwlcOaeK21fDU3v1lg1JPw1MiC0Li+NXsdX+ny/wBxj24F5EgSEOWrdUw0CBZU2YZRqJLdz3AJsfWJupbAy9C4xuO5nCE0K4qZDWHAHxVbVolpgiCuqOWMuGcc8U4fMqICE0KZtMkwBJ5BaZvQx/ow4vAcRMRYcpM38kMmaGP5mHHhnk+VGU0iFzoVjWymq1xBbtxG3gUVh+jlVwnqi0gE/Hks80ErcgrBkbpRZREJoRNfDuY4tcII4fndRFiqpJk2muSKEoRgwFQiQxxETtwQ0IKSfAXFrlHEJoUkJQmsBHCULuEtKxjhINPJS0xcSJRNLFOvpAECbcNrpJSa4KRinyBGmZiDKPwOTPqtLgNtu38EG6oSZkrZdF8YxlAayBckye1R6jLPHC48lemxwyTqXA+S9GKbDqqdd3AHYeHFaPDYcNADWhrRwAVd/SCg0+uD4FdO6VURsZPcV4+Tv5HbTPWg8ONVFoulG+oqMdJWEx9y6dmQcbFSeKa5RVZIvhhtesq3E4gc0qlb7TfNDPo0z61QeCeKoEn7AGMxM23CqDh2uN2g9/4LSMw9H2esUTTy7k0eKvHNo4OeWFz5M3ToUmH9008Lye/cqwZhcO4gmgzwFo7grc5STvpC7bk32x4BLLqL8seOCvCKLGZVhnbUw3+Eke4IT9S4f7X8y1f6lZF3n3KF+VUW7knvK0eqa21M0uni/wClGVOR0ebvMfJJaM4al9UJJ/ip+7E+Fh7IWMzNrTBCHbmzCbggKlLjzXELqXSwrc4ZdbkvY0ZzCiYvHgU7sRTiQQfGFm4Tgwh8LHwwrrZeUi3q5kTIbIN7bgeKrqmBqPcIaZPb952U+CxwYZLZ7UQ/OesCG7LKM4P0RC5QyK8kv4LjKcKKYA9HpNpuDJ7xurZ2YgWNlkanSGodg0IN+a1T7XuXO+lyTdyOj4zFBVE0mOxbS6x3UFOTxgLOGs5xuTKtcLiYG5HaSOHemlgcEaHUqctwyvSp+1B7T8UdhcOwstEEcuaoMWKbhOs6uwiCe1AUKzgYNRwH2SssDlHkz6hQlwaHFONMaQbecKlq5RqPrAdw3Vxl9Ck9vtGDu4ndFtwbR6o96RZXje3JR4llVvgy+IyJwjSZ74+KdmQGJL2tPKPvWofA3UFXDNdx8k66zJXIj6LHfBQsyalB1VetwiAFVYnDhpgOB7lpa+WUzzHcfnKCrZUyfXdtyEyr4uoV25P7HPl6Z1UYr7lJh2S4AnTJ3Ow7UqA9braeqfHbq+Kt2Za2n+0c4aGhxfqEBo0m5kxCpKGOoQ6a9GdIgatRu5twGg+faqyzwd7+3/pKOGaq15f6Q0J1OMOYnh3qKF0KSfBytNcnCUrqEThMuqVfUb4mw96DkkrYYxcnSQGSlrPMorE4B7PWbHkfghSFlJPdBacXTHZWcNiUnV3HclcwmhZpGthuCzJ1M725K7w/SyD1mnwVVlWTmqRLobxIue5a/AdH6DBOgOcIu69+d7Lz+plgT9Stno9NHO16XSBT0lZE6akCxOmwJ2Eok4uu4Atovg7F0N8wTZXDAOQttw+CjxGLgbrztcPET0FGfmRnX5qdRa4PDhuA0n4KuxecgGOtPItIPvVziMcBN1msyeHO1cea6sUISe6ObNKUVswymMQ4AinAPN0HySVe3HVAI1JKvbfsvyR1r3f4NQMgp/7R3gAPep6OQUPaLz4j7giSXHkPH8EFXxWnc/H5Ln7uWW1l+zhjvpC8Nk2HbctLv4nSPECJRGLw1B4E02CNoaB8FQuzTkT+fFcOzTtPuR7eZu7Yqy4IqkkWbcuwwdJYT2SY8pUzcJhbn0TZPfHgJgKgdj53BTHGt5HzTvHlfl/cVZsC4S+xY18HhwZ0f4nfNC0MtpOffXp5SPjCFGP+yFZ5RUNZ8Wa0bnj4Jn3YRtv8ixeHJJJJfYno5TheLXTy1GPcuMXlFGOqXN/vT8ZVs7K2/WPu+SDxeEaB6xPkudZ5N/MzpeCFfKjPVcpE9R429r7oClwvRqrUaXsdTIFvWIM+SOqtw4gOc/Vx2j4I7LcbRpNc1tSQTPd81d9RkUdv0cy6bE5b/spKOU4gWkMAnd23gFZYDL3/ANpVJHJpgecIpuM9I/TTOongBPieXeh8a1+2mPFTllnLZ0i0MMI7q3/JZU8LSbuAe8z8UDiMJTLtUR3EjzAQWHwDyY589vcrWlgnM3I7IP3KT9P9RVermIL9EpkepPeJT0qTW7MA7giRiXjchJw1but2Ia5eWOorwjz39K2KI+jCnLbV9UWn91G3ivPziahEan3n2jcHfitz+lJgFSgGknq1TfhdnFYZ1M/FUhwQn8x6J0ZoMdhaDnknqAETHqy23kiMRhgD1Q4+Gw8l30Dcw5fRkDUPSgnuqvj3Qr+nXLdnCOUwuiPUOJGXTRkZkPc02+HxROHzKo0Q0X5/gtAMzIPrDz+a7bmu+xWl1F8wBHptPEzMOrVax06S93INJNuMBBPw7hu1widweG62VTNTwEdsqDEYrqj0hc5r2kwACIDnNuSfsnzRXV6F8tID6TU/mtmPhIhWWNrU21tPo7ESOHMXAO8g37Qn+hah1GO2tJ4+K6Y9RFqzll00k6BMLjX0/VMK0oZvVeI9KGnhYfFQDIqukk6RHAm57oshqOW1HbNPjZLLtT32Gh3oUqf9gx1erMemPaZgeCKo4Vu9SoXd7iAqJ1Fwdpg6uXHwhHjI8QRJYR3m/luknGKXzJDwnJv5W/uWjK2GaPYP+L4oHMMZQN2tBPHqwoqWQVnCYaOwuAPkrWn0SGiTUl/JtmjxNz5BRbwwdudll3pqlCjLPIJMW80lpP1FFoakq/E4yXwuQ0rhSiNXjKgq4emfakct/NQVqdMCNMdocZ+KjJpRp2+1JJ/PuXnpezZ6LfukSV6NIxIbbkI+CWGw2HAg09R5lx+Ep3iiwcXHtcT7gqyvjgTYADuH3qkdctk2SnojvJItquHoWhrRHCN/FSMzCk0aQ0Acg35KlbjbXAn88l1SJfszxmB5kLPFKvU/yBZY36V+AuvXpumzTO5Iv5psMKe4aARxDiPvXLcATNm+L/kFG3COPsgd7/lK1qqTDvdtfgsqmKEbj+YqvxNRh3n+YpsRlxaQNTfepKeXNO58igtEd7GeuW1EFHB0nzAM8IkpxljHG8t7jv57InT6OzXNb7/eFDXJN9YPcmWSV7NivFCt0izyii2kDAk8Ta65zHE6b6AZ5bqvpPqEQHfcuXUn8SPGFPT6rkyl1GoomdWq7im4eXzUlHGVtg2SeB4eMqEVXndzT4SnbXLbmPIj4IuvZAV+7/Ad9GrG5gd1/vQmPIpgFznXsIaTfwUjc4IEAA+BVXmdcvAtx4D5hTqa3aHuPCMP06rtfWZcmKR3BEEuO0gTssw4Dj27eCu+l5/bgcqbf8zjyCpHD71SPBGXJvf0fQcELXbUqibcw7j/ABK/xDBFne4FZ/8ARiW/Rasi4rviTwNOn+KtK+bVKjS5lGqaYLgXimdPUJBOqItB4ptai9w6LQVRw8sDpk3tAE7gi9riPJVGGxIrOcxroc0EkHlqjz1az3EcldZZixVotfzcW3gGziPis9l5bSx+IiANIG03kH7ykx5G8jo2SCUEmWWHwNR342+AVlnVLQKTbWpn1TI9d5sSmp5gz6xHj+CWa1Q8UiDM03e6pVH3I9RKUuVRsEIR4dlRTpl2MpgAElhsbD+0PFXz6D2Afu5N4kkjxDYWcNXTiqbuAYPeKiu6ePb6zodEQAdyTtFuEottQT8UZVqa8kGNxVUEjTM7EGbc4F1BrxMNGgibgxcjtlCUsU8TTLgQ0At1b3JDgLbT8Y4Luo4/XAXRFKuEc8m27th2DxRpTqpP1n2okgdnJGHNjwp1LDbQfNVFHEub7bY8fuT1se4+2PAEJZY1J21+x45NKpP9Bbs/A9jzTHpGeDYVU6redUnu+anp5hG4HA7RccUzww/2id6b/qDfp1Y3FN5B5NJ+5JdNzQkeqf5vwSUv+n5K3/z/AAWehrdyXd5ICkxNKmRYt8AVUlx5ptSbtPmxO8uKCfRMiDqnvt8EzMMw7ud4f9kOXpBybS/cTVH2JMTWoUY9K5rQdtbgCY8VYUsWAOqRBiP+68j6cPmvMz38wY4ovoDbEvA/2RNtvXp/MqSjr5ZbWocI9WdjPteRKENbl9yBk80yZYUhXnbDHl/Ix3hduFrF3dA+KA1Kjo5m709dznu9HRAik2AHEap1uInhsCN+y4mtKDCeo07HN46vDSoajOP+q6BfmGo0hH7xpJ5DSxpBA801fGBpAMXMbC25kngLIwaa1Am6ekPDmTYOPjPwKKdiHEdZphVlOm53qgmOQ+S5c8DWXkgM9YQZ3AiN5vxRlGPlixyS9ixpvDT1SR3fipDXm/W8Y+5ZjN84p0W6gHOEwBsdy2/iCoR0ipej19aeLY2vBvxhLpi97H7kltRpw8TsPeocY4OHiPzxUFGm59mgkxNuVvmFzXBaS11jYweRJAPuPkhkikqvc2Obb42ML0pP9Yd2Nb/lHYFVP2nvE8BIsJ52PkVcZ9Sa7EPJa4mGi3HqMiBbmjqvRcim5sNDtbTp1E3GtgGodW5PPgpakkrKaW3sEfo0eTTxTQR1XB9+1pH+laPHOdToU6VwHUm1CO2prcR3TfxVX0SZow7m3adVQEbW9K4XnfdcUnksMkmHVgJ5CrVgKOV2XxbB+QH+r0/4z73HsVfRxBZj65ESWRcTY6Pki8hd/V2fxn/MVXOvjq38I+DU3Ttdx2J1F6Ni0bUvcA94VliHyyif92/YQP3tYbLOZvXLKbi0w6DHPlInthBZBn7urTrPGhjCGudOozUc6CZv67+GwC6uoqUfSc3T3GXqLmvGsOJgRRHeXCq0R4kXNguKeIDwHtMgk35wSPuQWPzBjgNJ1DUwSNhoDnn3Bc5NUBoNj6zve55+9Txybi0/oPkS1Jr6kdGq70zg6JDDBHEF4g/FWofBmAe8T7isPneLqUq7gyoRYDgTpPWi/InfdDYHMqnpabXPlpcwEQAHA8y2CbOuZvuVdZKiSeNuV2eg6+xvkPuRmBwLqswGCBN2mDPKyzeWZg+tidLyILbwOIcxo9xKuKjoJALogRfs7FPJnqKa5Gx4rk74O6rCxxBaLEj1YB0mJEjbtUI08Qq7G1i2ow/ZeLzzYU+aZgKLQSCZ2EgbRvx48AVXHk1RtiThUqRYyz6qSpWZ00i7CD/E35pI64+4ul+xsZTalTHMzzb7v/suW5meLmnxb81TQxO5EupSlUrszP1m+YXJzM/Xb7lu2wdyJj+l1Sa7rRDnDydY+IR3QM/1p/8Awnf5qSps/fNV5O5c4+biZCsejFYMqhwsTTqAnj69P5KEVvR0Sfos9G1JalRfrU/W934JfrXt934K/bZzdyJeallqFPr5gex0eVSfz2qxxuLc0tgkDRTJOni5gJtFr8FX5DX04qo2pT1trh+9gQ1lRxMDnt4rnyv0WdGNeug2rVbTOHe86W6Tc8jTAG3aYQGZ0S57pidV9hOkmJ8LWV7n9UHDRoZp9HhBEcHDEyJ3/smrPvzBr6z6Q1a2l0iLWjY+I96jB7UWmqdosm1nOpde5BibXkA8O+PBU2bZs6ix+gCHlodPINa4R4hEVMeWH0egunS7sA2JKrsww3pnEX0+sYBHqUnbGN5bCF+ttmS9KQBmWbufTaKjRMuJvadb+R5qB+MnqhmkEE7neSeK3bMGymAGsBj00ucwFxAe2BqERdx4G0d5WPoU3NINMbVDIEHqFkQeAMmexFZUgvHZDnGYVKYYKbtIcHB0AGRDbGQbKoweaVn4vDh7y4EODgbBwDXkA6YNjddZmepQcSJqU/SQJgBwaAJJmbG3dzVVRJ+kYfR6xMC/F3VuZtuktSlqMk4qjdZ/l1CgyjW9CPSVQ17XB9QAHqRLNRBsRabwV3gaJqlrWxJe517CGYjU73ApumeKaaGFaD1qcMeJBhzRRO4kEEEGQePOQKulmDvohYSdWqk6JadVJ7ahDnOaAdetjpm/W43KXTqSKatLZo8RTo4f0jH1NFQ/tYIBBa9ztIBsJLmu8ln6PqO/jrf53n71x0sxZqaXuI1Ow2GLo+trxEiPHZcGpoY0uB0vqubqtANR1uN/a/lKSUKiNCXqLPL3RRpRYQ0257k/isnmWbE4p0sDSHFhixcGuMF1ryAPcoMbj3BhY4hzWVPRi0Ata/SHRwkQfFG4jB1CQ99MQ8Uy2oYLibEQfW9SbdirjxqPqb5JZMjl6UiDOsQA0tI9fVHe17Dw7A5A0KTnAaRO/Hbv1d6lzjD6KTJMlrnAuINxUuOwACOaky3BekHVq0Q50SHOLYE3klsTdu0p8clo5FyQkp7o6weJLmAGIFQwIjejVnbuCkwmU4l9Bj2VfRsc5+gSb6IDndXhqJF7y0oMtdTqPY4tM1C5padTSzRVGrUOE25rU4GppwOF1HT/AOIsd71ncDHMKbk0tv8AOR6VnPRWtUbRMuJdfUTMnrvAkne0DwC7fTJrVi8es5xaSJG7toki6bB5vSNSqJOqs+WSDcBoMd9p8VHmOGFXEEFwa06+sYgaXOMdYgcuPFGT9P8AcEVuVuCw76WJ1uJDWNe6WxDwx7DEOBIBE8AVeirq0mLFrSLTbTzhZrMT6ElshwPpGghzbtIF4aTvp2lXeFcNFMz7DOX1Qln8qbGjzSBseQKjJHB0AAAky20x4+B4rPZtjzVY036s2I+tyj+Hj2LUvw73vaGUqb2gy7U1hibCSQbdnNV9bIKxAbVpUw1zruaKTHaXGAA47R3mJhaGVJUaWNvczAx/2Cd7z+CS1VX9H9SToq0dPCa1/GGQkq92HuJ2n7HPp6fL3JvpDPq+5B/Qa+kARIG8jwQ5yvFH2gPH5Lu7v0Z5na+qLT6U36pTfSh9VVQyjFTIePFx+SIblOIJBe5kcYnY78Fu79A9n6opc1dLnHtJ8NToROU4gNc0kizHg32lzd/JG1cjqERqtyAgeUrlmQGwJIjk0fPvXOm9V0dLacNIZ+s282/zBdUMwD7Mgm9pXX9G2TZ89pZpPk2QON5UlHIDSPpKbRrbOlx6zA6Yhzbh1p7Jjfiz6muULHo0/JxnOfOBd1W37+DR2q/zH/zOmJHqPIHfTqifzyWYxeV1TqOjUTBnVPAgkhtxuPJaHE1qWKzGnLD6MNe1weNMltKq4GAZ+qea4HpVV7M71JvZ+6J81xDXUNLbuDMHIAuI+mT8VjK1Cp9Lqv0uDXTBg39UmI7j5K1ybGYVtamAw6w9w1QSBdpBk8I9J5qyzbpNQe17GEg8HaYBgm4PDxR1Ubbyyow+XvD2OdcOdp2Jgamk6i4W3jj3rX+jomJIkaYngOPduViaObt1NuTcGBMkTf4FXTulDGwYJH7PYTwFt9xySytjXGOyYfiOP/yP+qxR1jv3VuX12dqeoZ/53vrNUVV+/wD7o/5rQiAp8wP7HB/+mZ7oVHjmanUxzafICT7pR9LFF9Chq9hhYLRZoYR8SgcY6KlOLWPwWhsvuCa9Re5yadOmdFJrfRENlukF/WjU5wbJMwbkrrJq3p2v0CzGUmXO7mCrsI+33W3CF6Qv6lb+If8AUCK/Rof33if8DkkptY7KwgnkoGxT/o79LmltOqJIEDXAIBeG2PXceJ2Pja5o0jBUQ4EOGJw4M7/21zPEzPis90nMUcD2UI8qhV7mea0XU3UatQtqNqAnRTLhDBUaPWIEwZ3RhJySbBkiotpBnRzDtY19SztdQ2LiBxOwaeDhxQ+PxbHVajW6rXPWsJvpAgWGrjMrL4WoRADtidjsTA7OQWgwnR9tWiatSq/rh56rZ0mk7SZJd1+qNreuOSeS0ytslF2qSKnNMG540tbDQ7quuBPVbEBpHtDY8DyVh0eyQ06+iuyToqmHBzCCylVey1rTTbPZHNLM8mbSayo2pUc5rhoD2gM6usw4AyZNN+xHBd9EM5q4nFA1Xajpq+Rw9ZsDj5krXs6DXFmi6QZRQZSqaaTRpp1CLuvpq4UCete1erfe45KiyPElzG6nSaT6rWTuzrH1SRvBF91qekN6NY/7qt8ctcvPcDWMEaiB6eoIvsSD8SUr4D5NnlLGPc46Gl7S10hrdQJ131AC8hZ3O85qMxNRvV0h5kFo606PWPGxUeFzb6NVqBrA4OJmSR6rnRe/1uKpc1xYq1n1AI1GYnazPPZbHBt2+Bskkto87F5Rrmow6aTSSw/Vs4amCNQsSSTaNih8qxlUtbTNSm1/qjWLcQ0SDfYCw80IMSWYYlrnNc24hxAI9JpILdjvumyzHB73Pe6KksLYgXbBmDudTWnzVJLyxI7vY2eGwGIYwnEMjrsEtMNcQ92wmRYcUJj5DbkRaQLSBWbFhY/G65yzGGpqaXu2YROkR12N9lo+yF1nBAp+/ccKrdpv5KC3f8lJKkHUntAA27JCSj0Te/kU6BrFCbSunFC1scxrtJdB5X49wXpOaXLPKUWwgtTaVX4vOqTBOrV2C5/BBDpRTgFzXtF94m3YCl7sVtYdD9i8LFyWhU1LpG10kU6mkcTAHaN+/wDBKrn7dLy1pOnmQ2SN43mPuQ70V5N25FxATsqwZi/O4PgRdZ3E9IiG6msBiA68iSOBAjfzg7KvZnVXVMnb1CBBtudoASvPEZY5Lfg3Lcf/ALukTEToGqO8R5ldPzckg+ipAidJa2CJEGCDIsSD2LD/AK6e9r9RDQDA0S13x2/PBVtSq46XAumCJJJgXtJvzHipN429oll3fMjcV3UrudRpWkkmbf4vzAQ9PCYab0GEchO14vJWUrYadAY+XG0EmZd2adiTPiusJiDTeT6RrYlsES0wdoBBHejcU6aB6/D/AAaung8KDJw4j+I2HJdNqYDqsFK7pgAzwN5257rOVsxqFtndXi5ogQIHad4G+5QmJIa48DMmSSRJHKIMHkknKD4X5DF5PP6N9UdvG01I8a4hQ1Hb8bv58aw/Pgso3pLUa27WkyYMRu4PuBvefzdSYfpIS2XAEzE7e16TYTF7eISWX1A+Bj0DP73HsYoMYRrZOwDthPC2w5wlSxjWU202gzBv38fIBAEzfUbcLzsfPkspeDOVy2NH0gqdStB4j/qN7VWZPmNagx/oWnUSDq0yA0A6mkEcQUJUI1CTJAAnTHqjaOJsp5e5w60bGZvtqNgLlI600buu7iQ4rGVarWNcP3LS1vViATq6xXWY4sVKjqgBAceMb3tY33Chc1rSZcYsSBad/wAEzy0sEdvnyjx33TKVcGcnLknweIGqJuSI3FzA+K9CyIh2DYHAEj6SOBj9oz5rzbDYe/WIFpuJ7NjurX9bupU/QsquDZcRYCNekmIvGps7oTnq2DFpPY0/SMNGGaQI6w94xfHwHkqH9G//AIxo5tqe+m8feucRmxqUW0nEWjU6Q31fSjYneKhmBwQlDHihUbUpQHgHS4X3BaRfnJW17V/cGq3semZu6aFb/g1Z8aOWO+a8ofi3NqODTYVHuiNzq/8AyPejGdIa5Lg6s7Q5uhwJEaHBjTYjeKdMSIswCQEFiXU9bi28ySSJiSSS2Ow+5MntuZyFVx5e9zo9Ykgd5mFw91zNjy8FzSLW3aZd2i3C8zZH5diabajA+m17Orr6o5guNhMC/kmWWlQHVjaiaQaNEEPB1GPaBEdsgJjkogipXp03T1Q42LY9YGRx4R4qyzDNqLXxSwlFobIBc3WTd0kCoSBLdJuJBnuUf66fWZp9DRaQQdTGODoNyfXjgOA3QeS9wpxSYR9Lp0aj6gqMe17WM9Gx7QW6XU3arkCIZH95G47GNfRLm6pb6TU0iC062Oh3u4qlpZoWO0Gk17oIvvMzszsG11FUz86H0xh8O1jtIOmm5joaZ062uB3ieJ8TKtq9kMnexf1M+pkyCOG4M7JLEVXAkkdUH2ZJjxcSfNJbY1M9OPR2u5xd6QAOaQOYExJt2HgJlOzoTq1B2I0y1gDiCdrOEW4zfsViMxBsafCJGqf5jsnONZwNQRwLg4e4NPNUeGXuIsmL2K2l+j9uq+JFmOEiAXOgaQAR1Rq33P3hY7ojXaCG1KTi3U8OE6oBBAEGNVtrdi0DcSCC6dR5EMHYLudPuKfS1wBdoHCw5cTEBbRLzX+fyZ9uXg89x+WVHVrU6kHaWvDbbNnSTFtk1LozVfUiCWy4dW5lliIiAQZkdhXov0Rrj1SItAa88uRTOwNQGB5SCVKTSKRxbHn+Myc09zob7IcZB32BI7DZVz2MguBkcXXEnsnh+C9HxeBY9obWHqkkTENJgbAWmB5LH5yKAOljC57SbQS0yNwdzFlLUyc8Lh5KE0oaJtJ2nhMSTz+CtKL9L+pU0SWghrrnhaBvMndEHLC2i6pV/eu9VgmALmQBxtPcEFh6TmPY9ziACHkzJEP2ImdRIMDjbmunDumxI8hGHxTi8n0rwHGo4gOm7i53qmAbWv2rh+WaqYh97k2mYJkktCFoNLQDJbDSbcBJI7+Udysn1tTtVTU0B5Aa0ASB1tJg7GZO3LgtkXtyaVcshb1KZDDq0ke1B1WM6Z94lLL8G+rVJcw6ADDi0i8ja10ZluPZRYW06UiSZeJMmxPr8o7N7XRNPMWEQWkf3Wn/AFKbw5eVEVOPudf0daRYtbseqypIjuYlTyuiwaTXA0k2h3VmTBBFvFd1sEHua9rmaCHiPR3GoiDBsYjf5rPZnTdTOg+1Jnnu0X2mIO9pULlemw2uF+zSYfAUXtkOe5pkAgsgiTIB0bSpm5VhxBAqSOOtvKOFNYiliCxpa1x4wQY3N4jed1YYDEvfXYQ46i0T9sRfbj4cEXCfhm9Xj9GpODpcGu4buB27NKzuava1zg0aCZHfGm8+XkrqnjBfUH2mYk2Ek+ys3n2JY5wLJ0xudyZIMDkljGafqNT8lRXfJ3lcACATN0nVFxqXQWS2JKTmC5bqPLge9TDE3GmGb30iRO8cUIUgtQXELpOGrUXTER3jj3ck+LrXtJ2iTx7ghCmlCgaLdk9IiDqJBMbCbcSo2ESZlRp0RtIdhGsMh0M2g3IMnsgz4/i4axoJa86ri4te0gx3+aAlIlLQuj6hbXQ6+0WvIPkpqNUAFxGo7RJgA3HvhAN7Dw+O67o1nNII71nEDgEsZUJ1lpjtOkQRFtSTHQSSbb2Jme789ihdinSSXEk73PmoWPAO1kaNpbD3ZhfYJIE1e5OhpRtB6cI4+NhPxCJpOo8RV7Lt+EW811XxNCkCZpuAEkO1NcAN5BJA81mukPS2m6m0Yfqv1HUQwRpGwl437RK7Z5K8EYYr8o1dAUCD1nSN9VvLSD74RNPB0Xbam8JmRJEjYn3rztnTGoWtApNLxYm9wBvAiOPmmbntfrzWYwmC2G6o3kCLcG+ajKTlxf3LxjGPzV9j0PMsJ6Nhcag0N4OuB8YWIr5tiqxDaT4Y2SIg2aJloPO1o3Kix3SSi5paWvqAxu4i442PzVS7OSP3bG04BFhLvM/JRjGbdNhnJf0rYtcVSq1Xtq1iKZaBD3GHSwwOqIgmJsbSlisypNe51GnqeR65GmOJNo7Jnks7VxRcZMuPNxnfu2XDQXEACTwAH3J1iXnf6E3fLDM1xlSpBc6Te3Ad0W8ULhnOHB0SCBBN77Da4RtPAuAGqmP7xA9w+8IjAYKHEuAHKJ98q0MMnLZUI8iSI6OFdUA1mGC/MnxG/wAO5WrywNDWs8Tv7rIPMMWKY4kmY8OapK2YPdxjut4ro148O3LJqE8m/gvtKmoURI1WkwLTPHh2cSs9TzF7YBg9+5BvuicTmwMaQdhuSPgUMvVej0cg7EkzY0K9JkNm9zEg+Q8FmOkOKNSr+zvpsOwjfe2/FUVWqXGTv+bJUazmkFpgi47wvMWP1am7Z0RxNbhWYvIcWkNGmB1dpAvB+PapcpgO1kuEbBpidt+Y3t3KuLpMoumTEaZtB7PJXhG2M/Sti2r5wQxwY54mBcjx9nlIVKXAtJJdOwHCO1dOcRuOCGKORJMMd9xFKUySmOJKU4XQjt7bopWZnCScwmhZowkkoShAIpSlKEkaMJJJJAx3rMRwXEJBJYHA+kpk8pljbljmlV1R+p57O2G91uKBc1JJVlvJkoMQTSkkp6mUoYlEYTDuqODW7kpkk+JapJMXI6jaNJhcjYwDX1neQ8OKPY0NENAA5AQkkvRjFR4ONtvkjq3VRm1VulzCYdAMX580kkmeVQDjVyKElcpJLzTuQkkySwRJ0ySxgggW7gigGgWcO3qn5pJLqxe5zSAajiSuEklzPk6FwdAHcLvV3T9/kkkmapWKnbI0ySSVjjwfzz/IKZMksAddBpSSWQJOkIAlMmSWMnuOmISSQCJJJJYIkkklj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solidFill>
                <a:srgbClr val="000000"/>
              </a:solidFill>
            </a:endParaRPr>
          </a:p>
        </p:txBody>
      </p:sp>
      <p:pic>
        <p:nvPicPr>
          <p:cNvPr id="1454092" name="Picture 24" descr="http://www.cresa.com/webfiles/Chicago/ChicagoSkyline1.jpg"/>
          <p:cNvPicPr>
            <a:picLocks noChangeAspect="1" noChangeArrowheads="1"/>
          </p:cNvPicPr>
          <p:nvPr/>
        </p:nvPicPr>
        <p:blipFill>
          <a:blip r:embed="rId3" cstate="print"/>
          <a:srcRect/>
          <a:stretch>
            <a:fillRect/>
          </a:stretch>
        </p:blipFill>
        <p:spPr bwMode="auto">
          <a:xfrm>
            <a:off x="-98425" y="136525"/>
            <a:ext cx="9694863" cy="6721475"/>
          </a:xfrm>
          <a:prstGeom prst="rect">
            <a:avLst/>
          </a:prstGeom>
          <a:noFill/>
          <a:ln w="9525">
            <a:noFill/>
            <a:miter lim="800000"/>
            <a:headEnd/>
            <a:tailEnd/>
          </a:ln>
        </p:spPr>
      </p:pic>
    </p:spTree>
    <p:extLst>
      <p:ext uri="{BB962C8B-B14F-4D97-AF65-F5344CB8AC3E}">
        <p14:creationId xmlns:p14="http://schemas.microsoft.com/office/powerpoint/2010/main" val="3381331936"/>
      </p:ext>
    </p:extLst>
  </p:cSld>
  <p:clrMapOvr>
    <a:masterClrMapping/>
  </p:clrMapOvr>
  <p:transition advClick="0"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04" y="2695575"/>
            <a:ext cx="4725321" cy="1143000"/>
          </a:xfrm>
        </p:spPr>
        <p:txBody>
          <a:bodyPr/>
          <a:lstStyle/>
          <a:p>
            <a:r>
              <a:rPr lang="en-US" i="1" dirty="0" smtClean="0"/>
              <a:t>Wrong </a:t>
            </a:r>
            <a:r>
              <a:rPr lang="en-US" i="1" u="sng" dirty="0" smtClean="0"/>
              <a:t>lens(</a:t>
            </a:r>
            <a:r>
              <a:rPr lang="en-US" i="1" u="sng" dirty="0" err="1" smtClean="0"/>
              <a:t>es</a:t>
            </a:r>
            <a:r>
              <a:rPr lang="en-US" i="1" u="sng" dirty="0" smtClean="0"/>
              <a:t>)</a:t>
            </a:r>
            <a:endParaRPr lang="en-US" i="1" u="sng" dirty="0"/>
          </a:p>
        </p:txBody>
      </p:sp>
    </p:spTree>
  </p:cSld>
  <p:clrMapOvr>
    <a:masterClrMapping/>
  </p:clrMapOvr>
  <p:transition spd="med" advClick="0" advTm="20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29" y="2790825"/>
            <a:ext cx="5925471" cy="1143000"/>
          </a:xfrm>
        </p:spPr>
        <p:txBody>
          <a:bodyPr/>
          <a:lstStyle/>
          <a:p>
            <a:r>
              <a:rPr lang="en-US" i="1" dirty="0" smtClean="0"/>
              <a:t>Wrong language</a:t>
            </a:r>
            <a:endParaRPr lang="en-US" i="1" dirty="0"/>
          </a:p>
        </p:txBody>
      </p:sp>
    </p:spTree>
  </p:cSld>
  <p:clrMapOvr>
    <a:masterClrMapping/>
  </p:clrMapOvr>
  <p:transition spd="med" advClick="0" advTm="2000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38475" y="2514600"/>
            <a:ext cx="3238500" cy="1752600"/>
          </a:xfrm>
        </p:spPr>
        <p:txBody>
          <a:bodyPr/>
          <a:lstStyle/>
          <a:p>
            <a:pPr algn="l"/>
            <a:endParaRPr lang="en-US" dirty="0" smtClean="0">
              <a:solidFill>
                <a:schemeClr val="bg1"/>
              </a:solidFill>
            </a:endParaRPr>
          </a:p>
          <a:p>
            <a:pPr algn="l"/>
            <a:r>
              <a:rPr lang="en-US" sz="4000" i="1" dirty="0" smtClean="0">
                <a:solidFill>
                  <a:schemeClr val="bg1"/>
                </a:solidFill>
              </a:rPr>
              <a:t>Harm</a:t>
            </a:r>
            <a:endParaRPr lang="en-US" sz="4000" i="1" dirty="0">
              <a:solidFill>
                <a:schemeClr val="bg1"/>
              </a:solidFill>
            </a:endParaRPr>
          </a:p>
        </p:txBody>
      </p:sp>
      <p:sp>
        <p:nvSpPr>
          <p:cNvPr id="5" name="Right Arrow 4"/>
          <p:cNvSpPr/>
          <p:nvPr/>
        </p:nvSpPr>
        <p:spPr bwMode="auto">
          <a:xfrm>
            <a:off x="3943350" y="2143125"/>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Tree>
  </p:cSld>
  <p:clrMapOvr>
    <a:masterClrMapping/>
  </p:clrMapOvr>
  <p:transition spd="med" advClick="0" advTm="20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7169" name="Picture 2" descr="Plague_in_Ashod">
            <a:hlinkClick r:id="rId6" action="ppaction://hlinkfile"/>
          </p:cNvPr>
          <p:cNvPicPr>
            <a:picLocks noChangeAspect="1" noChangeArrowheads="1"/>
          </p:cNvPicPr>
          <p:nvPr>
            <p:custDataLst>
              <p:tags r:id="rId2"/>
            </p:custDataLst>
          </p:nvPr>
        </p:nvPicPr>
        <p:blipFill>
          <a:blip r:embed="rId7" cstate="print"/>
          <a:srcRect/>
          <a:stretch>
            <a:fillRect/>
          </a:stretch>
        </p:blipFill>
        <p:spPr bwMode="auto">
          <a:xfrm>
            <a:off x="296334" y="0"/>
            <a:ext cx="9144000" cy="6953250"/>
          </a:xfrm>
          <a:prstGeom prst="rect">
            <a:avLst/>
          </a:prstGeom>
          <a:noFill/>
          <a:ln w="9525">
            <a:noFill/>
            <a:miter lim="800000"/>
            <a:headEnd/>
            <a:tailEnd/>
          </a:ln>
        </p:spPr>
      </p:pic>
      <p:sp>
        <p:nvSpPr>
          <p:cNvPr id="1287170" name="Rectangle 3"/>
          <p:cNvSpPr>
            <a:spLocks noChangeArrowheads="1"/>
          </p:cNvSpPr>
          <p:nvPr>
            <p:custDataLst>
              <p:tags r:id="rId3"/>
            </p:custDataLst>
          </p:nvPr>
        </p:nvSpPr>
        <p:spPr bwMode="auto">
          <a:xfrm>
            <a:off x="1905000" y="228600"/>
            <a:ext cx="5105400" cy="914400"/>
          </a:xfrm>
          <a:prstGeom prst="rect">
            <a:avLst/>
          </a:prstGeom>
          <a:noFill/>
          <a:ln w="9525">
            <a:noFill/>
            <a:miter lim="800000"/>
            <a:headEnd/>
            <a:tailEnd/>
          </a:ln>
        </p:spPr>
        <p:txBody>
          <a:bodyPr wrap="none" anchor="ctr"/>
          <a:lstStyle/>
          <a:p>
            <a:endParaRPr lang="en-US"/>
          </a:p>
        </p:txBody>
      </p:sp>
      <p:sp>
        <p:nvSpPr>
          <p:cNvPr id="4" name="TextBox 3"/>
          <p:cNvSpPr txBox="1"/>
          <p:nvPr/>
        </p:nvSpPr>
        <p:spPr>
          <a:xfrm>
            <a:off x="6743700" y="6057900"/>
            <a:ext cx="1560042" cy="369332"/>
          </a:xfrm>
          <a:prstGeom prst="rect">
            <a:avLst/>
          </a:prstGeom>
          <a:noFill/>
        </p:spPr>
        <p:txBody>
          <a:bodyPr wrap="none" rtlCol="0">
            <a:spAutoFit/>
          </a:bodyPr>
          <a:lstStyle/>
          <a:p>
            <a:r>
              <a:rPr lang="en-US" b="1" dirty="0" smtClean="0">
                <a:solidFill>
                  <a:schemeClr val="bg1"/>
                </a:solidFill>
              </a:rPr>
              <a:t>Middle Ages</a:t>
            </a:r>
            <a:endParaRPr lang="en-US" b="1" dirty="0">
              <a:solidFill>
                <a:schemeClr val="bg1"/>
              </a:solidFill>
            </a:endParaRPr>
          </a:p>
        </p:txBody>
      </p:sp>
      <p:sp>
        <p:nvSpPr>
          <p:cNvPr id="5" name="TextBox 4"/>
          <p:cNvSpPr txBox="1"/>
          <p:nvPr/>
        </p:nvSpPr>
        <p:spPr>
          <a:xfrm flipH="1">
            <a:off x="2600325" y="3878581"/>
            <a:ext cx="3943350" cy="369332"/>
          </a:xfrm>
          <a:prstGeom prst="rect">
            <a:avLst/>
          </a:prstGeom>
          <a:noFill/>
        </p:spPr>
        <p:txBody>
          <a:bodyPr wrap="square" rtlCol="0">
            <a:spAutoFit/>
          </a:bodyPr>
          <a:lstStyle/>
          <a:p>
            <a:r>
              <a:rPr lang="en-US" dirty="0" smtClean="0">
                <a:solidFill>
                  <a:schemeClr val="bg1"/>
                </a:solidFill>
              </a:rPr>
              <a:t>Has happened before </a:t>
            </a:r>
            <a:endParaRPr lang="en-US" dirty="0">
              <a:solidFill>
                <a:schemeClr val="bg1"/>
              </a:solidFill>
            </a:endParaRPr>
          </a:p>
        </p:txBody>
      </p:sp>
    </p:spTree>
    <p:custDataLst>
      <p:tags r:id="rId1"/>
    </p:custDataLst>
    <p:extLst>
      <p:ext uri="{BB962C8B-B14F-4D97-AF65-F5344CB8AC3E}">
        <p14:creationId xmlns:p14="http://schemas.microsoft.com/office/powerpoint/2010/main" val="31985225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025" name="Picture 2" descr="https://encrypted-tbn2.google.com/images?q=tbn:ANd9GcRp6pwcKYstDrni3xWcvo-H9c_7CoIfK3AtjyhjAmMV9RvixRdCpQ"/>
          <p:cNvPicPr>
            <a:picLocks noChangeAspect="1" noChangeArrowheads="1"/>
          </p:cNvPicPr>
          <p:nvPr/>
        </p:nvPicPr>
        <p:blipFill>
          <a:blip r:embed="rId3" cstate="print"/>
          <a:srcRect/>
          <a:stretch>
            <a:fillRect/>
          </a:stretch>
        </p:blipFill>
        <p:spPr bwMode="auto">
          <a:xfrm>
            <a:off x="-247650" y="120650"/>
            <a:ext cx="9906000" cy="6737350"/>
          </a:xfrm>
          <a:prstGeom prst="rect">
            <a:avLst/>
          </a:prstGeom>
          <a:noFill/>
          <a:ln w="9525">
            <a:noFill/>
            <a:miter lim="800000"/>
            <a:headEnd/>
            <a:tailEnd/>
          </a:ln>
        </p:spPr>
      </p:pic>
      <p:sp>
        <p:nvSpPr>
          <p:cNvPr id="3" name="TextBox 2"/>
          <p:cNvSpPr txBox="1"/>
          <p:nvPr/>
        </p:nvSpPr>
        <p:spPr>
          <a:xfrm>
            <a:off x="3314700" y="3476625"/>
            <a:ext cx="782587" cy="369332"/>
          </a:xfrm>
          <a:prstGeom prst="rect">
            <a:avLst/>
          </a:prstGeom>
          <a:noFill/>
        </p:spPr>
        <p:txBody>
          <a:bodyPr wrap="none" rtlCol="0">
            <a:spAutoFit/>
          </a:bodyPr>
          <a:lstStyle/>
          <a:p>
            <a:r>
              <a:rPr lang="en-US" b="1" dirty="0" smtClean="0">
                <a:solidFill>
                  <a:schemeClr val="bg1"/>
                </a:solidFill>
              </a:rPr>
              <a:t>Harm</a:t>
            </a:r>
            <a:endParaRPr lang="en-US" b="1" dirty="0">
              <a:solidFill>
                <a:schemeClr val="bg1"/>
              </a:solidFill>
            </a:endParaRPr>
          </a:p>
        </p:txBody>
      </p:sp>
    </p:spTree>
  </p:cSld>
  <p:clrMapOvr>
    <a:masterClrMapping/>
  </p:clrMapOvr>
  <p:transition spd="slow" advClick="0"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4863" name="Group 15"/>
          <p:cNvGraphicFramePr>
            <a:graphicFrameLocks noGrp="1"/>
          </p:cNvGraphicFramePr>
          <p:nvPr/>
        </p:nvGraphicFramePr>
        <p:xfrm>
          <a:off x="457200" y="1905000"/>
          <a:ext cx="8382000" cy="4048065"/>
        </p:xfrm>
        <a:graphic>
          <a:graphicData uri="http://schemas.openxmlformats.org/drawingml/2006/table">
            <a:tbl>
              <a:tblPr/>
              <a:tblGrid>
                <a:gridCol w="3808413"/>
                <a:gridCol w="4573587"/>
              </a:tblGrid>
              <a:tr h="884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rPr>
                        <a:t>BAD PEOPLE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rPr>
                        <a:t>ENEMIES</a:t>
                      </a:r>
                    </a:p>
                  </a:txBody>
                  <a:tcPr marT="45725" marB="45725"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rPr>
                        <a:t>Contagious behavior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rPr>
                        <a:t>            </a:t>
                      </a:r>
                    </a:p>
                  </a:txBody>
                  <a:tcPr marT="45725" marB="45725"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21336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rPr>
                        <a:t>PUNISHMENT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lgerian" pitchFamily="82" charset="0"/>
                        <a:ea typeface="ＭＳ Ｐゴシック" pitchFamily="34" charset="-128"/>
                      </a:endParaRPr>
                    </a:p>
                  </a:txBody>
                  <a:tcPr marT="45725" marB="45725"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rPr>
                        <a:t>Interrupt events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rPr>
                        <a:t>Change behavior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rPr>
                        <a:t>Change norms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64CDFC"/>
                        </a:solidFill>
                        <a:effectLst/>
                        <a:latin typeface="Franklin Gothic Demi" pitchFamily="34" charset="0"/>
                        <a:ea typeface="ＭＳ Ｐゴシック" pitchFamily="34" charset="-128"/>
                      </a:endParaRPr>
                    </a:p>
                  </a:txBody>
                  <a:tcPr marT="45725" marB="45725"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438726" name="Rectangle 14"/>
          <p:cNvSpPr>
            <a:spLocks noChangeArrowheads="1"/>
          </p:cNvSpPr>
          <p:nvPr/>
        </p:nvSpPr>
        <p:spPr bwMode="auto">
          <a:xfrm>
            <a:off x="1905000" y="2438400"/>
            <a:ext cx="184150" cy="579438"/>
          </a:xfrm>
          <a:prstGeom prst="rect">
            <a:avLst/>
          </a:prstGeom>
          <a:noFill/>
          <a:ln w="9525">
            <a:noFill/>
            <a:miter lim="800000"/>
            <a:headEnd/>
            <a:tailEnd/>
          </a:ln>
        </p:spPr>
        <p:txBody>
          <a:bodyPr wrap="none">
            <a:spAutoFit/>
          </a:bodyPr>
          <a:lstStyle/>
          <a:p>
            <a:pPr eaLnBrk="0" hangingPunct="0"/>
            <a:endParaRPr lang="en-GB" sz="3200" i="1">
              <a:latin typeface="Arial" charset="0"/>
            </a:endParaRPr>
          </a:p>
        </p:txBody>
      </p:sp>
      <p:sp>
        <p:nvSpPr>
          <p:cNvPr id="1438727" name="TextBox 6"/>
          <p:cNvSpPr txBox="1">
            <a:spLocks noChangeArrowheads="1"/>
          </p:cNvSpPr>
          <p:nvPr/>
        </p:nvSpPr>
        <p:spPr bwMode="auto">
          <a:xfrm>
            <a:off x="4206875" y="77788"/>
            <a:ext cx="3886200" cy="1568450"/>
          </a:xfrm>
          <a:prstGeom prst="rect">
            <a:avLst/>
          </a:prstGeom>
          <a:noFill/>
          <a:ln w="9525">
            <a:noFill/>
            <a:miter lim="800000"/>
            <a:headEnd/>
            <a:tailEnd/>
          </a:ln>
        </p:spPr>
        <p:txBody>
          <a:bodyPr>
            <a:spAutoFit/>
          </a:bodyPr>
          <a:lstStyle/>
          <a:p>
            <a:r>
              <a:rPr lang="en-US" sz="4800" i="1">
                <a:solidFill>
                  <a:srgbClr val="64CDFC"/>
                </a:solidFill>
                <a:latin typeface="Franklin Gothic Demi" pitchFamily="34" charset="0"/>
              </a:rPr>
              <a:t>Modern</a:t>
            </a:r>
          </a:p>
          <a:p>
            <a:r>
              <a:rPr lang="en-US" sz="4800" i="1">
                <a:solidFill>
                  <a:srgbClr val="64CDFC"/>
                </a:solidFill>
                <a:latin typeface="Franklin Gothic Demi" pitchFamily="34" charset="0"/>
              </a:rPr>
              <a:t>View</a:t>
            </a:r>
          </a:p>
        </p:txBody>
      </p:sp>
      <p:sp>
        <p:nvSpPr>
          <p:cNvPr id="1438728" name="Title 1"/>
          <p:cNvSpPr txBox="1">
            <a:spLocks/>
          </p:cNvSpPr>
          <p:nvPr/>
        </p:nvSpPr>
        <p:spPr bwMode="auto">
          <a:xfrm>
            <a:off x="138113" y="76200"/>
            <a:ext cx="4433887" cy="1143000"/>
          </a:xfrm>
          <a:prstGeom prst="rect">
            <a:avLst/>
          </a:prstGeom>
          <a:noFill/>
          <a:ln w="9525">
            <a:noFill/>
            <a:miter lim="800000"/>
            <a:headEnd/>
            <a:tailEnd/>
          </a:ln>
        </p:spPr>
        <p:txBody>
          <a:bodyPr/>
          <a:lstStyle/>
          <a:p>
            <a:pPr eaLnBrk="0" hangingPunct="0"/>
            <a:r>
              <a:rPr lang="en-US" sz="4800" b="1">
                <a:solidFill>
                  <a:srgbClr val="64CDFC"/>
                </a:solidFill>
                <a:latin typeface="Algerian"/>
              </a:rPr>
              <a:t>  </a:t>
            </a:r>
            <a:r>
              <a:rPr lang="en-US" sz="4800" b="1">
                <a:solidFill>
                  <a:schemeClr val="bg1"/>
                </a:solidFill>
                <a:latin typeface="Algerian"/>
              </a:rPr>
              <a:t>OLD</a:t>
            </a:r>
            <a:br>
              <a:rPr lang="en-US" sz="4800" b="1">
                <a:solidFill>
                  <a:schemeClr val="bg1"/>
                </a:solidFill>
                <a:latin typeface="Algerian"/>
              </a:rPr>
            </a:br>
            <a:r>
              <a:rPr lang="en-US" sz="4800" b="1">
                <a:solidFill>
                  <a:schemeClr val="bg1"/>
                </a:solidFill>
                <a:latin typeface="Algerian"/>
              </a:rPr>
              <a:t>  VIEW</a:t>
            </a:r>
          </a:p>
        </p:txBody>
      </p:sp>
      <p:pic>
        <p:nvPicPr>
          <p:cNvPr id="1438730" name="Picture 6" descr="logo-primary.png"/>
          <p:cNvPicPr>
            <a:picLocks noChangeAspect="1"/>
          </p:cNvPicPr>
          <p:nvPr/>
        </p:nvPicPr>
        <p:blipFill>
          <a:blip r:embed="rId3" cstate="print"/>
          <a:srcRect/>
          <a:stretch>
            <a:fillRect/>
          </a:stretch>
        </p:blipFill>
        <p:spPr bwMode="auto">
          <a:xfrm>
            <a:off x="8294688" y="229394"/>
            <a:ext cx="608012" cy="747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69" name="Title 1"/>
          <p:cNvSpPr>
            <a:spLocks noGrp="1"/>
          </p:cNvSpPr>
          <p:nvPr>
            <p:ph type="ctrTitle"/>
          </p:nvPr>
        </p:nvSpPr>
        <p:spPr bwMode="auto">
          <a:xfrm>
            <a:off x="211138" y="249238"/>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b="1" i="1" smtClean="0">
                <a:solidFill>
                  <a:srgbClr val="FFC000"/>
                </a:solidFill>
              </a:rPr>
              <a:t>   New language</a:t>
            </a:r>
          </a:p>
        </p:txBody>
      </p:sp>
      <p:sp>
        <p:nvSpPr>
          <p:cNvPr id="1440770" name="Subtitle 2"/>
          <p:cNvSpPr>
            <a:spLocks noGrp="1"/>
          </p:cNvSpPr>
          <p:nvPr>
            <p:ph type="subTitle" idx="1"/>
          </p:nvPr>
        </p:nvSpPr>
        <p:spPr bwMode="auto">
          <a:xfrm>
            <a:off x="474663" y="1022350"/>
            <a:ext cx="8350250" cy="1752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smtClean="0">
                <a:solidFill>
                  <a:schemeClr val="bg1"/>
                </a:solidFill>
              </a:rPr>
              <a:t>exposure</a:t>
            </a:r>
          </a:p>
          <a:p>
            <a:pPr algn="l"/>
            <a:r>
              <a:rPr lang="en-US" dirty="0" smtClean="0">
                <a:solidFill>
                  <a:schemeClr val="bg1"/>
                </a:solidFill>
              </a:rPr>
              <a:t>                transmission   </a:t>
            </a:r>
          </a:p>
          <a:p>
            <a:pPr algn="l"/>
            <a:r>
              <a:rPr lang="en-US" dirty="0" smtClean="0">
                <a:solidFill>
                  <a:schemeClr val="bg1"/>
                </a:solidFill>
              </a:rPr>
              <a:t>	                       susceptible 		                        </a:t>
            </a:r>
            <a:r>
              <a:rPr lang="en-US" sz="3600" dirty="0" smtClean="0">
                <a:solidFill>
                  <a:schemeClr val="bg1"/>
                </a:solidFill>
              </a:rPr>
              <a:t>contagious </a:t>
            </a:r>
            <a:r>
              <a:rPr lang="en-US" dirty="0" smtClean="0">
                <a:solidFill>
                  <a:schemeClr val="bg1"/>
                </a:solidFill>
              </a:rPr>
              <a:t>                                 behavior</a:t>
            </a:r>
          </a:p>
          <a:p>
            <a:pPr algn="l"/>
            <a:r>
              <a:rPr lang="en-US" sz="3600" dirty="0" smtClean="0">
                <a:solidFill>
                  <a:schemeClr val="bg1"/>
                </a:solidFill>
              </a:rPr>
              <a:t>                </a:t>
            </a:r>
            <a:r>
              <a:rPr lang="en-US" sz="3600" dirty="0">
                <a:solidFill>
                  <a:schemeClr val="bg1"/>
                </a:solidFill>
              </a:rPr>
              <a:t>   </a:t>
            </a:r>
            <a:r>
              <a:rPr lang="en-US" sz="3600" dirty="0" smtClean="0">
                <a:solidFill>
                  <a:schemeClr val="bg1"/>
                </a:solidFill>
              </a:rPr>
              <a:t> </a:t>
            </a:r>
            <a:r>
              <a:rPr lang="en-US" sz="3600" dirty="0">
                <a:solidFill>
                  <a:schemeClr val="bg1"/>
                </a:solidFill>
              </a:rPr>
              <a:t>trauma</a:t>
            </a:r>
          </a:p>
          <a:p>
            <a:pPr algn="l"/>
            <a:r>
              <a:rPr lang="en-US" dirty="0" smtClean="0">
                <a:solidFill>
                  <a:schemeClr val="bg1"/>
                </a:solidFill>
              </a:rPr>
              <a:t>                                       social pressure</a:t>
            </a:r>
          </a:p>
          <a:p>
            <a:pPr algn="l"/>
            <a:r>
              <a:rPr lang="en-US" dirty="0" smtClean="0">
                <a:solidFill>
                  <a:schemeClr val="bg1"/>
                </a:solidFill>
              </a:rPr>
              <a:t>          interruption   </a:t>
            </a:r>
          </a:p>
          <a:p>
            <a:pPr algn="l"/>
            <a:r>
              <a:rPr lang="en-US" dirty="0" smtClean="0">
                <a:solidFill>
                  <a:schemeClr val="bg1"/>
                </a:solidFill>
              </a:rPr>
              <a:t>                                 norms</a:t>
            </a:r>
          </a:p>
        </p:txBody>
      </p:sp>
      <p:sp>
        <p:nvSpPr>
          <p:cNvPr id="1440771" name="TextBox 3"/>
          <p:cNvSpPr txBox="1">
            <a:spLocks noChangeArrowheads="1"/>
          </p:cNvSpPr>
          <p:nvPr/>
        </p:nvSpPr>
        <p:spPr bwMode="auto">
          <a:xfrm>
            <a:off x="6980238" y="6202363"/>
            <a:ext cx="1916112" cy="369887"/>
          </a:xfrm>
          <a:prstGeom prst="rect">
            <a:avLst/>
          </a:prstGeom>
          <a:noFill/>
          <a:ln w="9525">
            <a:noFill/>
            <a:miter lim="800000"/>
            <a:headEnd/>
            <a:tailEnd/>
          </a:ln>
        </p:spPr>
        <p:txBody>
          <a:bodyPr wrap="none">
            <a:spAutoFit/>
          </a:bodyPr>
          <a:lstStyle/>
          <a:p>
            <a:r>
              <a:rPr lang="en-US" b="1">
                <a:solidFill>
                  <a:schemeClr val="bg1"/>
                </a:solidFill>
              </a:rPr>
              <a:t>G. Slutkin, 2010</a:t>
            </a:r>
          </a:p>
        </p:txBody>
      </p:sp>
    </p:spTree>
    <p:extLst>
      <p:ext uri="{BB962C8B-B14F-4D97-AF65-F5344CB8AC3E}">
        <p14:creationId xmlns:p14="http://schemas.microsoft.com/office/powerpoint/2010/main" val="181926860"/>
      </p:ext>
    </p:extLst>
  </p:cSld>
  <p:clrMapOvr>
    <a:masterClrMapping/>
  </p:clrMapOvr>
  <p:transition spd="med" advClick="0" advTm="2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69" name="Title 1"/>
          <p:cNvSpPr>
            <a:spLocks noGrp="1"/>
          </p:cNvSpPr>
          <p:nvPr>
            <p:ph type="ctrTitle"/>
          </p:nvPr>
        </p:nvSpPr>
        <p:spPr bwMode="auto">
          <a:xfrm>
            <a:off x="211138" y="249238"/>
            <a:ext cx="7772400" cy="1470025"/>
          </a:xfrm>
          <a:noFill/>
          <a:ln>
            <a:miter lim="800000"/>
            <a:headEnd/>
            <a:tailEnd/>
          </a:ln>
        </p:spPr>
        <p:txBody>
          <a:bodyPr vert="horz" wrap="square" lIns="91440" tIns="45720" rIns="91440" bIns="45720" numCol="1" anchor="t" anchorCtr="0" compatLnSpc="1">
            <a:prstTxWarp prst="textNoShape">
              <a:avLst/>
            </a:prstTxWarp>
          </a:bodyPr>
          <a:lstStyle/>
          <a:p>
            <a:r>
              <a:rPr lang="en-US" b="1" i="1" smtClean="0">
                <a:solidFill>
                  <a:srgbClr val="FFC000"/>
                </a:solidFill>
              </a:rPr>
              <a:t>   New language</a:t>
            </a:r>
          </a:p>
        </p:txBody>
      </p:sp>
      <p:sp>
        <p:nvSpPr>
          <p:cNvPr id="1440770" name="Subtitle 2"/>
          <p:cNvSpPr>
            <a:spLocks noGrp="1"/>
          </p:cNvSpPr>
          <p:nvPr>
            <p:ph type="subTitle" idx="1"/>
          </p:nvPr>
        </p:nvSpPr>
        <p:spPr bwMode="auto">
          <a:xfrm>
            <a:off x="474663" y="1022350"/>
            <a:ext cx="8350250" cy="1752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dirty="0" smtClean="0">
                <a:solidFill>
                  <a:srgbClr val="F5FBA3"/>
                </a:solidFill>
              </a:rPr>
              <a:t>exposure</a:t>
            </a:r>
          </a:p>
          <a:p>
            <a:pPr algn="l"/>
            <a:r>
              <a:rPr lang="en-US" dirty="0" smtClean="0">
                <a:solidFill>
                  <a:schemeClr val="bg1"/>
                </a:solidFill>
              </a:rPr>
              <a:t>                transmission   </a:t>
            </a:r>
          </a:p>
          <a:p>
            <a:pPr algn="l"/>
            <a:r>
              <a:rPr lang="en-US" dirty="0" smtClean="0">
                <a:solidFill>
                  <a:schemeClr val="bg1"/>
                </a:solidFill>
              </a:rPr>
              <a:t>	                       susceptible 		                        </a:t>
            </a:r>
            <a:r>
              <a:rPr lang="en-US" sz="3600" dirty="0" smtClean="0">
                <a:solidFill>
                  <a:srgbClr val="F5FBA3"/>
                </a:solidFill>
              </a:rPr>
              <a:t>contagious</a:t>
            </a:r>
            <a:r>
              <a:rPr lang="en-US" sz="3600" dirty="0" smtClean="0">
                <a:solidFill>
                  <a:schemeClr val="bg1"/>
                </a:solidFill>
              </a:rPr>
              <a:t> </a:t>
            </a:r>
            <a:r>
              <a:rPr lang="en-US" dirty="0" smtClean="0">
                <a:solidFill>
                  <a:schemeClr val="bg1"/>
                </a:solidFill>
              </a:rPr>
              <a:t>                                 behavior</a:t>
            </a:r>
          </a:p>
          <a:p>
            <a:pPr algn="l"/>
            <a:r>
              <a:rPr lang="en-US" sz="3600" dirty="0" smtClean="0">
                <a:solidFill>
                  <a:schemeClr val="bg1"/>
                </a:solidFill>
              </a:rPr>
              <a:t>                </a:t>
            </a:r>
            <a:r>
              <a:rPr lang="en-US" sz="3600" dirty="0">
                <a:solidFill>
                  <a:schemeClr val="bg1"/>
                </a:solidFill>
              </a:rPr>
              <a:t>   </a:t>
            </a:r>
            <a:r>
              <a:rPr lang="en-US" sz="3600" dirty="0" smtClean="0">
                <a:solidFill>
                  <a:schemeClr val="bg1"/>
                </a:solidFill>
              </a:rPr>
              <a:t> </a:t>
            </a:r>
            <a:r>
              <a:rPr lang="en-US" sz="3600" dirty="0">
                <a:solidFill>
                  <a:srgbClr val="F5FBA3"/>
                </a:solidFill>
              </a:rPr>
              <a:t>trauma</a:t>
            </a:r>
          </a:p>
          <a:p>
            <a:pPr algn="l"/>
            <a:r>
              <a:rPr lang="en-US" dirty="0" smtClean="0">
                <a:solidFill>
                  <a:schemeClr val="bg1"/>
                </a:solidFill>
              </a:rPr>
              <a:t>                                       social pressure</a:t>
            </a:r>
          </a:p>
          <a:p>
            <a:pPr algn="l"/>
            <a:r>
              <a:rPr lang="en-US" dirty="0" smtClean="0">
                <a:solidFill>
                  <a:schemeClr val="bg1"/>
                </a:solidFill>
              </a:rPr>
              <a:t>          interruption   </a:t>
            </a:r>
          </a:p>
          <a:p>
            <a:pPr algn="l"/>
            <a:r>
              <a:rPr lang="en-US" dirty="0" smtClean="0">
                <a:solidFill>
                  <a:schemeClr val="bg1"/>
                </a:solidFill>
              </a:rPr>
              <a:t>                                 norms</a:t>
            </a:r>
          </a:p>
        </p:txBody>
      </p:sp>
      <p:sp>
        <p:nvSpPr>
          <p:cNvPr id="1440771" name="TextBox 3"/>
          <p:cNvSpPr txBox="1">
            <a:spLocks noChangeArrowheads="1"/>
          </p:cNvSpPr>
          <p:nvPr/>
        </p:nvSpPr>
        <p:spPr bwMode="auto">
          <a:xfrm>
            <a:off x="6980238" y="6202363"/>
            <a:ext cx="1916112" cy="369887"/>
          </a:xfrm>
          <a:prstGeom prst="rect">
            <a:avLst/>
          </a:prstGeom>
          <a:noFill/>
          <a:ln w="9525">
            <a:noFill/>
            <a:miter lim="800000"/>
            <a:headEnd/>
            <a:tailEnd/>
          </a:ln>
        </p:spPr>
        <p:txBody>
          <a:bodyPr wrap="none">
            <a:spAutoFit/>
          </a:bodyPr>
          <a:lstStyle/>
          <a:p>
            <a:r>
              <a:rPr lang="en-US" b="1">
                <a:solidFill>
                  <a:schemeClr val="bg1"/>
                </a:solidFill>
              </a:rPr>
              <a:t>G. Slutkin, 2010</a:t>
            </a:r>
          </a:p>
        </p:txBody>
      </p:sp>
    </p:spTree>
    <p:extLst>
      <p:ext uri="{BB962C8B-B14F-4D97-AF65-F5344CB8AC3E}">
        <p14:creationId xmlns:p14="http://schemas.microsoft.com/office/powerpoint/2010/main" val="181926860"/>
      </p:ext>
    </p:extLst>
  </p:cSld>
  <p:clrMapOvr>
    <a:masterClrMapping/>
  </p:clrMapOvr>
  <p:transition spd="med" advClick="0"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More about words . . .</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spd="med" advClick="0" advTm="20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425" y="615950"/>
            <a:ext cx="7772400" cy="1470025"/>
          </a:xfrm>
        </p:spPr>
        <p:txBody>
          <a:bodyPr/>
          <a:lstStyle/>
          <a:p>
            <a:r>
              <a:rPr lang="en-US" dirty="0" smtClean="0">
                <a:solidFill>
                  <a:schemeClr val="bg1"/>
                </a:solidFill>
              </a:rPr>
              <a:t>Criminal</a:t>
            </a:r>
            <a:endParaRPr lang="en-US" dirty="0">
              <a:solidFill>
                <a:schemeClr val="bg1"/>
              </a:solidFill>
            </a:endParaRPr>
          </a:p>
        </p:txBody>
      </p:sp>
      <p:sp>
        <p:nvSpPr>
          <p:cNvPr id="3" name="Subtitle 2"/>
          <p:cNvSpPr>
            <a:spLocks noGrp="1"/>
          </p:cNvSpPr>
          <p:nvPr>
            <p:ph type="subTitle" idx="1"/>
          </p:nvPr>
        </p:nvSpPr>
        <p:spPr>
          <a:xfrm>
            <a:off x="1247775" y="400050"/>
            <a:ext cx="6400800" cy="1752600"/>
          </a:xfrm>
        </p:spPr>
        <p:txBody>
          <a:bodyPr/>
          <a:lstStyle/>
          <a:p>
            <a:r>
              <a:rPr lang="en-US" sz="8000" dirty="0" smtClean="0">
                <a:solidFill>
                  <a:srgbClr val="C00000"/>
                </a:solidFill>
              </a:rPr>
              <a:t>X</a:t>
            </a:r>
            <a:endParaRPr lang="en-US" sz="8000" dirty="0">
              <a:solidFill>
                <a:srgbClr val="C00000"/>
              </a:solidFill>
            </a:endParaRPr>
          </a:p>
        </p:txBody>
      </p:sp>
    </p:spTree>
  </p:cSld>
  <p:clrMapOvr>
    <a:masterClrMapping/>
  </p:clrMapOvr>
  <p:transition spd="med" advClick="0" advTm="20000"/>
</p:sld>
</file>

<file path=ppt/tags/tag1.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10.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11.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12.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13.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14.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15.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16.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17.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18.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19.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2.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20.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21.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22.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23.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24.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25.xml><?xml version="1.0" encoding="utf-8"?>
<p:tagLst xmlns:a="http://schemas.openxmlformats.org/drawingml/2006/main" xmlns:r="http://schemas.openxmlformats.org/officeDocument/2006/relationships" xmlns:p="http://schemas.openxmlformats.org/presentationml/2006/main">
  <p:tag name="DVSECTIONID" val="bk5kmZNeJYYQ5Fmh58FuIk"/>
</p:tagLst>
</file>

<file path=ppt/tags/tag26.xml><?xml version="1.0" encoding="utf-8"?>
<p:tagLst xmlns:a="http://schemas.openxmlformats.org/drawingml/2006/main" xmlns:r="http://schemas.openxmlformats.org/officeDocument/2006/relationships" xmlns:p="http://schemas.openxmlformats.org/presentationml/2006/main">
  <p:tag name="DVSHAPEID" val="4RJRZUZ0zJQVn28FOUk7Iz"/>
</p:tagLst>
</file>

<file path=ppt/tags/tag27.xml><?xml version="1.0" encoding="utf-8"?>
<p:tagLst xmlns:a="http://schemas.openxmlformats.org/drawingml/2006/main" xmlns:r="http://schemas.openxmlformats.org/officeDocument/2006/relationships" xmlns:p="http://schemas.openxmlformats.org/presentationml/2006/main">
  <p:tag name="DVSHAPEID" val="W0lX7Cvf92DNNgTlAAl3DT"/>
</p:tagLst>
</file>

<file path=ppt/tags/tag28.xml><?xml version="1.0" encoding="utf-8"?>
<p:tagLst xmlns:a="http://schemas.openxmlformats.org/drawingml/2006/main" xmlns:r="http://schemas.openxmlformats.org/officeDocument/2006/relationships" xmlns:p="http://schemas.openxmlformats.org/presentationml/2006/main">
  <p:tag name="DVSECTIONID" val="T83ErgT0lERix0YUevjcgE"/>
</p:tagLst>
</file>

<file path=ppt/tags/tag29.xml><?xml version="1.0" encoding="utf-8"?>
<p:tagLst xmlns:a="http://schemas.openxmlformats.org/drawingml/2006/main" xmlns:r="http://schemas.openxmlformats.org/officeDocument/2006/relationships" xmlns:p="http://schemas.openxmlformats.org/presentationml/2006/main">
  <p:tag name="DVSHAPEID" val="56md5wTxERdigYJP6cTYcx"/>
</p:tagLst>
</file>

<file path=ppt/tags/tag3.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30.xml><?xml version="1.0" encoding="utf-8"?>
<p:tagLst xmlns:a="http://schemas.openxmlformats.org/drawingml/2006/main" xmlns:r="http://schemas.openxmlformats.org/officeDocument/2006/relationships" xmlns:p="http://schemas.openxmlformats.org/presentationml/2006/main">
  <p:tag name="DVSHAPEID" val="byR8x66gHkkezBRKZuXxPr"/>
</p:tagLst>
</file>

<file path=ppt/tags/tag31.xml><?xml version="1.0" encoding="utf-8"?>
<p:tagLst xmlns:a="http://schemas.openxmlformats.org/drawingml/2006/main" xmlns:r="http://schemas.openxmlformats.org/officeDocument/2006/relationships" xmlns:p="http://schemas.openxmlformats.org/presentationml/2006/main">
  <p:tag name="DVSHAPEID" val="O8tFZeTVnThuseG7Cwu9xg"/>
</p:tagLst>
</file>

<file path=ppt/tags/tag32.xml><?xml version="1.0" encoding="utf-8"?>
<p:tagLst xmlns:a="http://schemas.openxmlformats.org/drawingml/2006/main" xmlns:r="http://schemas.openxmlformats.org/officeDocument/2006/relationships" xmlns:p="http://schemas.openxmlformats.org/presentationml/2006/main">
  <p:tag name="DVSECTIONID" val="EkroYOVo5b4dh56sBmLRlh"/>
</p:tagLst>
</file>

<file path=ppt/tags/tag33.xml><?xml version="1.0" encoding="utf-8"?>
<p:tagLst xmlns:a="http://schemas.openxmlformats.org/drawingml/2006/main" xmlns:r="http://schemas.openxmlformats.org/officeDocument/2006/relationships" xmlns:p="http://schemas.openxmlformats.org/presentationml/2006/main">
  <p:tag name="DVSHAPEID" val="nuM7y3jolTPbHCGI7lNxAm"/>
</p:tagLst>
</file>

<file path=ppt/tags/tag34.xml><?xml version="1.0" encoding="utf-8"?>
<p:tagLst xmlns:a="http://schemas.openxmlformats.org/drawingml/2006/main" xmlns:r="http://schemas.openxmlformats.org/officeDocument/2006/relationships" xmlns:p="http://schemas.openxmlformats.org/presentationml/2006/main">
  <p:tag name="DVSHAPEID" val="MdIS0pQFSiCMjgooYDoGNb"/>
</p:tagLst>
</file>

<file path=ppt/tags/tag35.xml><?xml version="1.0" encoding="utf-8"?>
<p:tagLst xmlns:a="http://schemas.openxmlformats.org/drawingml/2006/main" xmlns:r="http://schemas.openxmlformats.org/officeDocument/2006/relationships" xmlns:p="http://schemas.openxmlformats.org/presentationml/2006/main">
  <p:tag name="DVSECTIONID" val="seTr6X2xwW2wGl4B3OE9DT"/>
</p:tagLst>
</file>

<file path=ppt/tags/tag36.xml><?xml version="1.0" encoding="utf-8"?>
<p:tagLst xmlns:a="http://schemas.openxmlformats.org/drawingml/2006/main" xmlns:r="http://schemas.openxmlformats.org/officeDocument/2006/relationships" xmlns:p="http://schemas.openxmlformats.org/presentationml/2006/main">
  <p:tag name="DVSHAPEID" val="dRaYDHPEG9IWHmQxbQRsW1"/>
</p:tagLst>
</file>

<file path=ppt/tags/tag37.xml><?xml version="1.0" encoding="utf-8"?>
<p:tagLst xmlns:a="http://schemas.openxmlformats.org/drawingml/2006/main" xmlns:r="http://schemas.openxmlformats.org/officeDocument/2006/relationships" xmlns:p="http://schemas.openxmlformats.org/presentationml/2006/main">
  <p:tag name="DVSHAPEID" val="nokS6tilCg1bJmDqPHRzbZ"/>
</p:tagLst>
</file>

<file path=ppt/tags/tag38.xml><?xml version="1.0" encoding="utf-8"?>
<p:tagLst xmlns:a="http://schemas.openxmlformats.org/drawingml/2006/main" xmlns:r="http://schemas.openxmlformats.org/officeDocument/2006/relationships" xmlns:p="http://schemas.openxmlformats.org/presentationml/2006/main">
  <p:tag name="DVSHAPEID" val="MdIS0pQFSiCMjgooYDoGNb"/>
</p:tagLst>
</file>

<file path=ppt/tags/tag39.xml><?xml version="1.0" encoding="utf-8"?>
<p:tagLst xmlns:a="http://schemas.openxmlformats.org/drawingml/2006/main" xmlns:r="http://schemas.openxmlformats.org/officeDocument/2006/relationships" xmlns:p="http://schemas.openxmlformats.org/presentationml/2006/main">
  <p:tag name="DVSECTIONID" val="bk5kmZNeJYYQ5Fmh58FuIk"/>
</p:tagLst>
</file>

<file path=ppt/tags/tag4.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40.xml><?xml version="1.0" encoding="utf-8"?>
<p:tagLst xmlns:a="http://schemas.openxmlformats.org/drawingml/2006/main" xmlns:r="http://schemas.openxmlformats.org/officeDocument/2006/relationships" xmlns:p="http://schemas.openxmlformats.org/presentationml/2006/main">
  <p:tag name="DVSHAPEID" val="4RJRZUZ0zJQVn28FOUk7Iz"/>
</p:tagLst>
</file>

<file path=ppt/tags/tag41.xml><?xml version="1.0" encoding="utf-8"?>
<p:tagLst xmlns:a="http://schemas.openxmlformats.org/drawingml/2006/main" xmlns:r="http://schemas.openxmlformats.org/officeDocument/2006/relationships" xmlns:p="http://schemas.openxmlformats.org/presentationml/2006/main">
  <p:tag name="DVSHAPEID" val="W0lX7Cvf92DNNgTlAAl3DT"/>
</p:tagLst>
</file>

<file path=ppt/tags/tag5.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6.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ags/tag7.xml><?xml version="1.0" encoding="utf-8"?>
<p:tagLst xmlns:a="http://schemas.openxmlformats.org/drawingml/2006/main" xmlns:r="http://schemas.openxmlformats.org/officeDocument/2006/relationships" xmlns:p="http://schemas.openxmlformats.org/presentationml/2006/main">
  <p:tag name="DVSHAPEID" val="8CDLTFG0P07U3X6DaagBGu"/>
</p:tagLst>
</file>

<file path=ppt/tags/tag8.xml><?xml version="1.0" encoding="utf-8"?>
<p:tagLst xmlns:a="http://schemas.openxmlformats.org/drawingml/2006/main" xmlns:r="http://schemas.openxmlformats.org/officeDocument/2006/relationships" xmlns:p="http://schemas.openxmlformats.org/presentationml/2006/main">
  <p:tag name="DVSHAPEID" val="rJCsxNkThvsxMLYdvZjRP4"/>
</p:tagLst>
</file>

<file path=ppt/tags/tag9.xml><?xml version="1.0" encoding="utf-8"?>
<p:tagLst xmlns:a="http://schemas.openxmlformats.org/drawingml/2006/main" xmlns:r="http://schemas.openxmlformats.org/officeDocument/2006/relationships" xmlns:p="http://schemas.openxmlformats.org/presentationml/2006/main">
  <p:tag name="DVSHAPEID" val="irUxfzlcZc1DaU8q7TFVIC"/>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RADIENT BLACK">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OLID DK GREY">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SOLID D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USTOM BEIG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USTOM GREY BKGD">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USTOM MULTI">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USTOM MULTI 2">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USTOM NO FILL">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Custom Design">
  <a:themeElements>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0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SOLID D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4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7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SOLID D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4_SOLID D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_GRADIENT DARK BLUE">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BLUE">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BLUE FULL B">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Ghost">
  <a:themeElements>
    <a:clrScheme name="Blue Gho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Gho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ue Gho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Gho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Gho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Gho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Gho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Gho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Gho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Gho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Gho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Gho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Gho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Gho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VIOLET">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IOLET FULL BLEED">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457248</TotalTime>
  <Words>4604</Words>
  <Application>Microsoft Office PowerPoint</Application>
  <PresentationFormat>On-screen Show (4:3)</PresentationFormat>
  <Paragraphs>613</Paragraphs>
  <Slides>112</Slides>
  <Notes>111</Notes>
  <HiddenSlides>0</HiddenSlides>
  <MMClips>0</MMClips>
  <ScaleCrop>false</ScaleCrop>
  <HeadingPairs>
    <vt:vector size="6" baseType="variant">
      <vt:variant>
        <vt:lpstr>Theme</vt:lpstr>
      </vt:variant>
      <vt:variant>
        <vt:i4>29</vt:i4>
      </vt:variant>
      <vt:variant>
        <vt:lpstr>Embedded OLE Servers</vt:lpstr>
      </vt:variant>
      <vt:variant>
        <vt:i4>2</vt:i4>
      </vt:variant>
      <vt:variant>
        <vt:lpstr>Slide Titles</vt:lpstr>
      </vt:variant>
      <vt:variant>
        <vt:i4>112</vt:i4>
      </vt:variant>
    </vt:vector>
  </HeadingPairs>
  <TitlesOfParts>
    <vt:vector size="143" baseType="lpstr">
      <vt:lpstr>Default Design</vt:lpstr>
      <vt:lpstr>2_Custom Design</vt:lpstr>
      <vt:lpstr>CUSTOM BLUE</vt:lpstr>
      <vt:lpstr>CUSTOM BLUE FULL B</vt:lpstr>
      <vt:lpstr>Blue Ghost</vt:lpstr>
      <vt:lpstr>4_Custom Design</vt:lpstr>
      <vt:lpstr>CUSTOM VIOLET</vt:lpstr>
      <vt:lpstr>VIOLET FULL BLEED</vt:lpstr>
      <vt:lpstr>5_Custom Design</vt:lpstr>
      <vt:lpstr>GRADIENT BLACK</vt:lpstr>
      <vt:lpstr>1_GRADIENT DARK BLUE</vt:lpstr>
      <vt:lpstr>SOLID DK GREY</vt:lpstr>
      <vt:lpstr>1_SOLID DK BLUE</vt:lpstr>
      <vt:lpstr>CUSTOM BEIGE</vt:lpstr>
      <vt:lpstr>CUSTOM GREY BKGD</vt:lpstr>
      <vt:lpstr>CUSTOM MULTI</vt:lpstr>
      <vt:lpstr>1_CUSTOM MULTI 2</vt:lpstr>
      <vt:lpstr>CUSTOM NO FILL</vt:lpstr>
      <vt:lpstr>10_Custom Design</vt:lpstr>
      <vt:lpstr>2_SOLID DK BLUE</vt:lpstr>
      <vt:lpstr>2_GRADIENT DARK BLUE</vt:lpstr>
      <vt:lpstr>3_GRADIENT DARK BLUE</vt:lpstr>
      <vt:lpstr>4_GRADIENT DARK BLUE</vt:lpstr>
      <vt:lpstr>5_GRADIENT DARK BLUE</vt:lpstr>
      <vt:lpstr>6_GRADIENT DARK BLUE</vt:lpstr>
      <vt:lpstr>7_GRADIENT DARK BLUE</vt:lpstr>
      <vt:lpstr>3_SOLID DK BLUE</vt:lpstr>
      <vt:lpstr>4_SOLID DK BLUE</vt:lpstr>
      <vt:lpstr>8_GRADIENT DARK BLUE</vt:lpstr>
      <vt:lpstr>Worksheet</vt:lpstr>
      <vt:lpstr>Microsoft Excel 97-2003 Worksheet</vt:lpstr>
      <vt:lpstr>                  </vt:lpstr>
      <vt:lpstr>                  </vt:lpstr>
      <vt:lpstr>Summary</vt:lpstr>
      <vt:lpstr>Summary</vt:lpstr>
      <vt:lpstr>Summary</vt:lpstr>
      <vt:lpstr>Summary</vt:lpstr>
      <vt:lpstr>Summary</vt:lpstr>
      <vt:lpstr>Reconsider what we “know” . . . what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Violence</vt:lpstr>
      <vt:lpstr>EPIDEMIC WAVES (S) of VIOLENCE </vt:lpstr>
      <vt:lpstr>PowerPoint Presentation</vt:lpstr>
      <vt:lpstr>PowerPoint Presentation</vt:lpstr>
      <vt:lpstr>New theory</vt:lpstr>
      <vt:lpstr>Contagious  </vt:lpstr>
      <vt:lpstr>VIOLENCE  </vt:lpstr>
      <vt:lpstr>Contagious  (Dorland’s medical dictionary, 2011)      “capable of being  transmitted” </vt:lpstr>
      <vt:lpstr>PowerPoint Presentation</vt:lpstr>
      <vt:lpstr>New theory</vt:lpstr>
      <vt:lpstr>New theory</vt:lpstr>
      <vt:lpstr>Contagion theory explains   Ups and downs Perpetuation of child abuse Violence increases after war ends  Suicide clusters Copycat murders, mass shootings Extremist recruitment</vt:lpstr>
      <vt:lpstr> How is violence  transmitted? </vt:lpstr>
      <vt:lpstr>PowerPoint Presentation</vt:lpstr>
      <vt:lpstr>PowerPoint Presentation</vt:lpstr>
      <vt:lpstr>PowerPoint Presentation</vt:lpstr>
      <vt:lpstr>Transmission</vt:lpstr>
      <vt:lpstr>Transmission</vt:lpstr>
      <vt:lpstr>in pictures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Trauma</vt:lpstr>
      <vt:lpstr>Trauma</vt:lpstr>
      <vt:lpstr>Trauma</vt:lpstr>
      <vt:lpstr>PowerPoint Presentation</vt:lpstr>
      <vt:lpstr>PowerPoint Presentation</vt:lpstr>
      <vt:lpstr>TRANSMISSION OF VIOLENCE</vt:lpstr>
      <vt:lpstr>PowerPoint Presentation</vt:lpstr>
      <vt:lpstr>KILLING EPIDEMICS VIOLENCE BEHAVES EXACTLY LIKE A CONTAGIOUS DISEASE</vt:lpstr>
      <vt:lpstr>PowerPoint Presentation</vt:lpstr>
      <vt:lpstr>Transmission across syndromes  community                                   family                 spousal          child suicide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Mapping </vt:lpstr>
      <vt:lpstr>PowerPoint Presentation</vt:lpstr>
      <vt:lpstr>PowerPoint Presentation</vt:lpstr>
      <vt:lpstr>PowerPoint Presentation</vt:lpstr>
      <vt:lpstr>PowerPoint Presentation</vt:lpstr>
      <vt:lpstr>  Health - Community System</vt:lpstr>
      <vt:lpstr> RESULTS</vt:lpstr>
      <vt:lpstr>PowerPoint Presentation</vt:lpstr>
      <vt:lpstr>PowerPoint Presentation</vt:lpstr>
      <vt:lpstr>Health approach      “Immediate”      Skogan, DOJ Evaluation Report, 2008</vt:lpstr>
      <vt:lpstr>PowerPoint Presentation</vt:lpstr>
      <vt:lpstr>PowerPoint Presentation</vt:lpstr>
      <vt:lpstr>PowerPoint Presentation</vt:lpstr>
      <vt:lpstr>PowerPoint Presentation</vt:lpstr>
      <vt:lpstr>Current situation (U.S.)</vt:lpstr>
      <vt:lpstr>Some dysfunctional models</vt:lpstr>
      <vt:lpstr>Wrong theory(ies)</vt:lpstr>
      <vt:lpstr>Wrong lens(es)</vt:lpstr>
      <vt:lpstr>Wrong language</vt:lpstr>
      <vt:lpstr>PowerPoint Presentation</vt:lpstr>
      <vt:lpstr>PowerPoint Presentation</vt:lpstr>
      <vt:lpstr>PowerPoint Presentation</vt:lpstr>
      <vt:lpstr>PowerPoint Presentation</vt:lpstr>
      <vt:lpstr>   New language</vt:lpstr>
      <vt:lpstr>   New language</vt:lpstr>
      <vt:lpstr>More about words . . .</vt:lpstr>
      <vt:lpstr>Criminal</vt:lpstr>
      <vt:lpstr>Justice</vt:lpstr>
      <vt:lpstr>Justice</vt:lpstr>
      <vt:lpstr>Justice</vt:lpstr>
      <vt:lpstr>Community systems for solving problems</vt:lpstr>
      <vt:lpstr>PowerPoint Presentation</vt:lpstr>
      <vt:lpstr>Movement</vt:lpstr>
      <vt:lpstr>Movement (partnerships)</vt:lpstr>
      <vt:lpstr>Movement (partnerships)</vt:lpstr>
      <vt:lpstr>Summary</vt:lpstr>
      <vt:lpstr>Buckminster Fuller   “You never change things by fighting the existing reality. To change something, build a new model that makes the existing model obsolete.”   </vt:lpstr>
      <vt:lpstr>Buckminster Fuller  “You never change things by fighting the existing reality. To change something, build a new model that makes the existing model obsolete.”  </vt:lpstr>
      <vt:lpstr>PowerPoint Presentation</vt:lpstr>
      <vt:lpstr>PowerPoint Presentation</vt:lpstr>
    </vt:vector>
  </TitlesOfParts>
  <Company>cpvp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Ransford</dc:creator>
  <cp:lastModifiedBy>Boyer, Carol - ODEP</cp:lastModifiedBy>
  <cp:revision>6503</cp:revision>
  <cp:lastPrinted>2015-09-22T20:05:33Z</cp:lastPrinted>
  <dcterms:created xsi:type="dcterms:W3CDTF">2012-08-15T18:05:15Z</dcterms:created>
  <dcterms:modified xsi:type="dcterms:W3CDTF">2015-09-28T15:21:05Z</dcterms:modified>
</cp:coreProperties>
</file>