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1" r:id="rId5"/>
    <p:sldMasterId id="2147483715" r:id="rId6"/>
    <p:sldMasterId id="2147483703" r:id="rId7"/>
    <p:sldMasterId id="2147483678" r:id="rId8"/>
  </p:sldMasterIdLst>
  <p:notesMasterIdLst>
    <p:notesMasterId r:id="rId86"/>
  </p:notesMasterIdLst>
  <p:handoutMasterIdLst>
    <p:handoutMasterId r:id="rId87"/>
  </p:handoutMasterIdLst>
  <p:sldIdLst>
    <p:sldId id="398" r:id="rId9"/>
    <p:sldId id="403" r:id="rId10"/>
    <p:sldId id="441" r:id="rId11"/>
    <p:sldId id="300" r:id="rId12"/>
    <p:sldId id="405" r:id="rId13"/>
    <p:sldId id="302" r:id="rId14"/>
    <p:sldId id="406" r:id="rId15"/>
    <p:sldId id="304" r:id="rId16"/>
    <p:sldId id="305" r:id="rId17"/>
    <p:sldId id="395" r:id="rId18"/>
    <p:sldId id="396" r:id="rId19"/>
    <p:sldId id="308" r:id="rId20"/>
    <p:sldId id="309" r:id="rId21"/>
    <p:sldId id="310" r:id="rId22"/>
    <p:sldId id="311" r:id="rId23"/>
    <p:sldId id="312" r:id="rId24"/>
    <p:sldId id="313" r:id="rId25"/>
    <p:sldId id="314" r:id="rId26"/>
    <p:sldId id="436" r:id="rId27"/>
    <p:sldId id="316" r:id="rId28"/>
    <p:sldId id="317" r:id="rId29"/>
    <p:sldId id="319" r:id="rId30"/>
    <p:sldId id="320" r:id="rId31"/>
    <p:sldId id="437" r:id="rId32"/>
    <p:sldId id="321" r:id="rId33"/>
    <p:sldId id="323" r:id="rId34"/>
    <p:sldId id="409" r:id="rId35"/>
    <p:sldId id="322" r:id="rId36"/>
    <p:sldId id="324" r:id="rId37"/>
    <p:sldId id="325" r:id="rId38"/>
    <p:sldId id="389" r:id="rId39"/>
    <p:sldId id="326" r:id="rId40"/>
    <p:sldId id="444" r:id="rId41"/>
    <p:sldId id="327" r:id="rId42"/>
    <p:sldId id="445" r:id="rId43"/>
    <p:sldId id="328" r:id="rId44"/>
    <p:sldId id="330" r:id="rId45"/>
    <p:sldId id="331" r:id="rId46"/>
    <p:sldId id="332" r:id="rId47"/>
    <p:sldId id="333" r:id="rId48"/>
    <p:sldId id="334" r:id="rId49"/>
    <p:sldId id="336" r:id="rId50"/>
    <p:sldId id="420" r:id="rId51"/>
    <p:sldId id="421" r:id="rId52"/>
    <p:sldId id="442" r:id="rId53"/>
    <p:sldId id="443" r:id="rId54"/>
    <p:sldId id="422" r:id="rId55"/>
    <p:sldId id="423" r:id="rId56"/>
    <p:sldId id="424" r:id="rId57"/>
    <p:sldId id="425" r:id="rId58"/>
    <p:sldId id="426" r:id="rId59"/>
    <p:sldId id="427" r:id="rId60"/>
    <p:sldId id="428" r:id="rId61"/>
    <p:sldId id="429" r:id="rId62"/>
    <p:sldId id="430" r:id="rId63"/>
    <p:sldId id="431" r:id="rId64"/>
    <p:sldId id="432" r:id="rId65"/>
    <p:sldId id="433" r:id="rId66"/>
    <p:sldId id="434" r:id="rId67"/>
    <p:sldId id="368" r:id="rId68"/>
    <p:sldId id="369" r:id="rId69"/>
    <p:sldId id="370" r:id="rId70"/>
    <p:sldId id="371" r:id="rId71"/>
    <p:sldId id="378" r:id="rId72"/>
    <p:sldId id="379" r:id="rId73"/>
    <p:sldId id="372" r:id="rId74"/>
    <p:sldId id="388" r:id="rId75"/>
    <p:sldId id="375" r:id="rId76"/>
    <p:sldId id="376" r:id="rId77"/>
    <p:sldId id="377" r:id="rId78"/>
    <p:sldId id="380" r:id="rId79"/>
    <p:sldId id="382" r:id="rId80"/>
    <p:sldId id="383" r:id="rId81"/>
    <p:sldId id="384" r:id="rId82"/>
    <p:sldId id="385" r:id="rId83"/>
    <p:sldId id="386" r:id="rId84"/>
    <p:sldId id="387" r:id="rId85"/>
  </p:sldIdLst>
  <p:sldSz cx="9144000" cy="6858000" type="screen4x3"/>
  <p:notesSz cx="6950075" cy="9236075"/>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1248">
          <p15:clr>
            <a:srgbClr val="A4A3A4"/>
          </p15:clr>
        </p15:guide>
        <p15:guide id="2" orient="horz" pos="3288">
          <p15:clr>
            <a:srgbClr val="A4A3A4"/>
          </p15:clr>
        </p15:guide>
        <p15:guide id="3" orient="horz" pos="1968">
          <p15:clr>
            <a:srgbClr val="A4A3A4"/>
          </p15:clr>
        </p15:guide>
        <p15:guide id="4" orient="horz" pos="3600">
          <p15:clr>
            <a:srgbClr val="A4A3A4"/>
          </p15:clr>
        </p15:guide>
        <p15:guide id="5" orient="horz" pos="4080">
          <p15:clr>
            <a:srgbClr val="A4A3A4"/>
          </p15:clr>
        </p15:guide>
        <p15:guide id="6" pos="4224">
          <p15:clr>
            <a:srgbClr val="A4A3A4"/>
          </p15:clr>
        </p15:guide>
        <p15:guide id="7" pos="840">
          <p15:clr>
            <a:srgbClr val="A4A3A4"/>
          </p15:clr>
        </p15:guide>
        <p15:guide id="8" pos="2856">
          <p15:clr>
            <a:srgbClr val="A4A3A4"/>
          </p15:clr>
        </p15:guide>
        <p15:guide id="9" pos="4704">
          <p15:clr>
            <a:srgbClr val="A4A3A4"/>
          </p15:clr>
        </p15:guide>
        <p15:guide id="10" pos="4920">
          <p15:clr>
            <a:srgbClr val="A4A3A4"/>
          </p15:clr>
        </p15:guide>
        <p15:guide id="11" pos="1968">
          <p15:clr>
            <a:srgbClr val="A4A3A4"/>
          </p15:clr>
        </p15:guide>
        <p15:guide id="12" pos="480">
          <p15:clr>
            <a:srgbClr val="A4A3A4"/>
          </p15:clr>
        </p15:guide>
        <p15:guide id="13" pos="2904">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C24"/>
    <a:srgbClr val="003399"/>
    <a:srgbClr val="0071BC"/>
    <a:srgbClr val="F6921E"/>
    <a:srgbClr val="7F3F97"/>
    <a:srgbClr val="F16522"/>
    <a:srgbClr val="00ADEE"/>
    <a:srgbClr val="00A1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75109" autoAdjust="0"/>
  </p:normalViewPr>
  <p:slideViewPr>
    <p:cSldViewPr snapToGrid="0" snapToObjects="1">
      <p:cViewPr varScale="1">
        <p:scale>
          <a:sx n="51" d="100"/>
          <a:sy n="51" d="100"/>
        </p:scale>
        <p:origin x="1892" y="52"/>
      </p:cViewPr>
      <p:guideLst>
        <p:guide orient="horz" pos="1248"/>
        <p:guide orient="horz" pos="3288"/>
        <p:guide orient="horz" pos="1968"/>
        <p:guide orient="horz" pos="3600"/>
        <p:guide orient="horz" pos="4080"/>
        <p:guide pos="4224"/>
        <p:guide pos="840"/>
        <p:guide pos="2856"/>
        <p:guide pos="4704"/>
        <p:guide pos="4920"/>
        <p:guide pos="1968"/>
        <p:guide pos="480"/>
        <p:guide pos="290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p:scale>
          <a:sx n="90" d="100"/>
          <a:sy n="90" d="100"/>
        </p:scale>
        <p:origin x="3030"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theme" Target="theme/theme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406B71-3CDD-4F3F-8AD4-A19B5CABAEBF}"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ED5E77E4-E50D-4F59-8840-B6638DF49445}">
      <dgm:prSet phldrT="[Text]" custT="1"/>
      <dgm:spPr>
        <a:solidFill>
          <a:srgbClr val="0071BC"/>
        </a:solidFill>
      </dgm:spPr>
      <dgm:t>
        <a:bodyPr/>
        <a:lstStyle/>
        <a:p>
          <a:r>
            <a:rPr lang="en-US" sz="2400" b="1" i="0" u="none" dirty="0">
              <a:solidFill>
                <a:schemeClr val="bg1"/>
              </a:solidFill>
              <a:latin typeface="+mj-lt"/>
              <a:ea typeface="ヒラギノ角ゴ Pro W3" charset="-128"/>
            </a:rPr>
            <a:t>Hours worked </a:t>
          </a:r>
          <a:endParaRPr lang="en-US" sz="2400" b="1" i="0" u="none" dirty="0">
            <a:solidFill>
              <a:schemeClr val="bg1"/>
            </a:solidFill>
            <a:latin typeface="+mj-lt"/>
          </a:endParaRPr>
        </a:p>
      </dgm:t>
    </dgm:pt>
    <dgm:pt modelId="{D8BB4E2D-5E81-4E2C-B81C-8AD42E071943}" type="parTrans" cxnId="{0857FD87-797F-4B66-BA98-A59BB2F19B1A}">
      <dgm:prSet/>
      <dgm:spPr/>
      <dgm:t>
        <a:bodyPr/>
        <a:lstStyle/>
        <a:p>
          <a:endParaRPr lang="en-US"/>
        </a:p>
      </dgm:t>
    </dgm:pt>
    <dgm:pt modelId="{834374E5-9052-41BC-A49E-300E581891EB}" type="sibTrans" cxnId="{0857FD87-797F-4B66-BA98-A59BB2F19B1A}">
      <dgm:prSet/>
      <dgm:spPr/>
      <dgm:t>
        <a:bodyPr/>
        <a:lstStyle/>
        <a:p>
          <a:endParaRPr lang="en-US"/>
        </a:p>
      </dgm:t>
    </dgm:pt>
    <dgm:pt modelId="{32734D5B-73F5-4D2F-9397-B5822863A0D2}">
      <dgm:prSet phldrT="[Text]" custT="1"/>
      <dgm:spPr/>
      <dgm:t>
        <a:bodyPr/>
        <a:lstStyle/>
        <a:p>
          <a:pPr algn="l"/>
          <a:r>
            <a:rPr lang="en-US" sz="2000" dirty="0">
              <a:solidFill>
                <a:schemeClr val="bg2">
                  <a:lumMod val="25000"/>
                </a:schemeClr>
              </a:solidFill>
              <a:ea typeface="ヒラギノ角ゴ Pro W3" charset="-128"/>
            </a:rPr>
            <a:t>Employee unable to use “waiting time” </a:t>
          </a:r>
          <a:r>
            <a:rPr lang="en-US" sz="2000" dirty="0" smtClean="0">
              <a:solidFill>
                <a:srgbClr val="FF0000"/>
              </a:solidFill>
              <a:ea typeface="ヒラギノ角ゴ Pro W3" charset="-128"/>
            </a:rPr>
            <a:t> </a:t>
          </a:r>
          <a:r>
            <a:rPr lang="en-US" sz="2000" b="0" u="none" dirty="0">
              <a:solidFill>
                <a:schemeClr val="tx1"/>
              </a:solidFill>
              <a:ea typeface="ヒラギノ角ゴ Pro W3" charset="-128"/>
            </a:rPr>
            <a:t>effectively </a:t>
          </a:r>
          <a:r>
            <a:rPr lang="en-US" sz="2000" dirty="0">
              <a:solidFill>
                <a:schemeClr val="bg2">
                  <a:lumMod val="25000"/>
                </a:schemeClr>
              </a:solidFill>
              <a:ea typeface="ヒラギノ角ゴ Pro W3" charset="-128"/>
            </a:rPr>
            <a:t>for own purposes</a:t>
          </a:r>
          <a:endParaRPr lang="en-US" sz="2000" dirty="0">
            <a:solidFill>
              <a:schemeClr val="bg2">
                <a:lumMod val="25000"/>
              </a:schemeClr>
            </a:solidFill>
          </a:endParaRPr>
        </a:p>
      </dgm:t>
    </dgm:pt>
    <dgm:pt modelId="{8998FD73-EE35-4193-BC86-8632E4BFF58E}" type="parTrans" cxnId="{93C4BC16-DFC8-4D37-9303-51BCD83004F5}">
      <dgm:prSet/>
      <dgm:spPr/>
      <dgm:t>
        <a:bodyPr/>
        <a:lstStyle/>
        <a:p>
          <a:endParaRPr lang="en-US"/>
        </a:p>
      </dgm:t>
    </dgm:pt>
    <dgm:pt modelId="{503C0B5F-9846-4EF3-A528-DCB3D6A2EFA0}" type="sibTrans" cxnId="{93C4BC16-DFC8-4D37-9303-51BCD83004F5}">
      <dgm:prSet/>
      <dgm:spPr/>
      <dgm:t>
        <a:bodyPr/>
        <a:lstStyle/>
        <a:p>
          <a:endParaRPr lang="en-US"/>
        </a:p>
      </dgm:t>
    </dgm:pt>
    <dgm:pt modelId="{204D340B-9035-4804-A267-86DE8150F41B}">
      <dgm:prSet phldrT="[Text]" custT="1"/>
      <dgm:spPr/>
      <dgm:t>
        <a:bodyPr/>
        <a:lstStyle/>
        <a:p>
          <a:pPr algn="l"/>
          <a:r>
            <a:rPr lang="en-US" sz="2000" dirty="0">
              <a:solidFill>
                <a:schemeClr val="bg2">
                  <a:lumMod val="25000"/>
                </a:schemeClr>
              </a:solidFill>
              <a:ea typeface="ヒラギノ角ゴ Pro W3" charset="-128"/>
            </a:rPr>
            <a:t>“Waiting time” controlled by employer</a:t>
          </a:r>
          <a:endParaRPr lang="en-US" sz="2000" dirty="0">
            <a:solidFill>
              <a:schemeClr val="bg2">
                <a:lumMod val="25000"/>
              </a:schemeClr>
            </a:solidFill>
          </a:endParaRPr>
        </a:p>
      </dgm:t>
    </dgm:pt>
    <dgm:pt modelId="{60529B75-1B3B-49FA-803F-8DEDFB3DCE64}" type="parTrans" cxnId="{4883ED67-4349-4C27-9B48-CFCAAA586A5C}">
      <dgm:prSet/>
      <dgm:spPr/>
      <dgm:t>
        <a:bodyPr/>
        <a:lstStyle/>
        <a:p>
          <a:endParaRPr lang="en-US"/>
        </a:p>
      </dgm:t>
    </dgm:pt>
    <dgm:pt modelId="{DD4A43B9-3E14-4909-AE07-4ED10179E6BB}" type="sibTrans" cxnId="{4883ED67-4349-4C27-9B48-CFCAAA586A5C}">
      <dgm:prSet/>
      <dgm:spPr/>
      <dgm:t>
        <a:bodyPr/>
        <a:lstStyle/>
        <a:p>
          <a:endParaRPr lang="en-US"/>
        </a:p>
      </dgm:t>
    </dgm:pt>
    <dgm:pt modelId="{D9A0E239-32FB-4E04-8DAB-A887B9D8B086}">
      <dgm:prSet phldrT="[Text]" custT="1"/>
      <dgm:spPr>
        <a:solidFill>
          <a:srgbClr val="0071BC"/>
        </a:solidFill>
      </dgm:spPr>
      <dgm:t>
        <a:bodyPr/>
        <a:lstStyle/>
        <a:p>
          <a:r>
            <a:rPr lang="en-US" sz="2400" b="1" i="0" u="none" dirty="0">
              <a:solidFill>
                <a:schemeClr val="bg1"/>
              </a:solidFill>
              <a:latin typeface="+mj-lt"/>
              <a:ea typeface="ヒラギノ角ゴ Pro W3" charset="-128"/>
            </a:rPr>
            <a:t>NOT hours worked</a:t>
          </a:r>
          <a:endParaRPr lang="en-US" sz="2400" b="1" i="0" u="none" dirty="0">
            <a:solidFill>
              <a:schemeClr val="bg1"/>
            </a:solidFill>
            <a:latin typeface="+mj-lt"/>
          </a:endParaRPr>
        </a:p>
      </dgm:t>
    </dgm:pt>
    <dgm:pt modelId="{BF98969A-DECB-4863-BC11-10DE0E7CA7D8}" type="parTrans" cxnId="{611E1CB2-FF39-45BC-8B31-F86A95573643}">
      <dgm:prSet/>
      <dgm:spPr/>
      <dgm:t>
        <a:bodyPr/>
        <a:lstStyle/>
        <a:p>
          <a:endParaRPr lang="en-US"/>
        </a:p>
      </dgm:t>
    </dgm:pt>
    <dgm:pt modelId="{A6C8BD6F-D51F-44E5-A198-1AD7AEA34298}" type="sibTrans" cxnId="{611E1CB2-FF39-45BC-8B31-F86A95573643}">
      <dgm:prSet/>
      <dgm:spPr/>
      <dgm:t>
        <a:bodyPr/>
        <a:lstStyle/>
        <a:p>
          <a:endParaRPr lang="en-US"/>
        </a:p>
      </dgm:t>
    </dgm:pt>
    <dgm:pt modelId="{21D0DD3C-71DD-4CD5-9695-49B70CA428F5}">
      <dgm:prSet phldrT="[Text]" custT="1"/>
      <dgm:spPr/>
      <dgm:t>
        <a:bodyPr/>
        <a:lstStyle/>
        <a:p>
          <a:pPr algn="l"/>
          <a:r>
            <a:rPr lang="en-US" sz="2000" dirty="0">
              <a:solidFill>
                <a:schemeClr val="bg2">
                  <a:lumMod val="25000"/>
                </a:schemeClr>
              </a:solidFill>
              <a:ea typeface="ヒラギノ角ゴ Pro W3" charset="-128"/>
            </a:rPr>
            <a:t>Employee completely relieved from duty</a:t>
          </a:r>
          <a:endParaRPr lang="en-US" sz="2000" dirty="0">
            <a:solidFill>
              <a:schemeClr val="bg2">
                <a:lumMod val="25000"/>
              </a:schemeClr>
            </a:solidFill>
          </a:endParaRPr>
        </a:p>
      </dgm:t>
    </dgm:pt>
    <dgm:pt modelId="{C6978E61-6BBA-4AB2-871B-25BB07C74DB5}" type="parTrans" cxnId="{A196A3CC-C480-4348-A8F6-755157C3C6FF}">
      <dgm:prSet/>
      <dgm:spPr/>
      <dgm:t>
        <a:bodyPr/>
        <a:lstStyle/>
        <a:p>
          <a:endParaRPr lang="en-US"/>
        </a:p>
      </dgm:t>
    </dgm:pt>
    <dgm:pt modelId="{F9878B26-A6EF-426E-B99A-9B23DADE35F1}" type="sibTrans" cxnId="{A196A3CC-C480-4348-A8F6-755157C3C6FF}">
      <dgm:prSet/>
      <dgm:spPr/>
      <dgm:t>
        <a:bodyPr/>
        <a:lstStyle/>
        <a:p>
          <a:endParaRPr lang="en-US"/>
        </a:p>
      </dgm:t>
    </dgm:pt>
    <dgm:pt modelId="{29FDF26C-E568-4EDA-82F5-26E77FB9B343}">
      <dgm:prSet phldrT="[Text]" custT="1"/>
      <dgm:spPr/>
      <dgm:t>
        <a:bodyPr/>
        <a:lstStyle/>
        <a:p>
          <a:pPr algn="l"/>
          <a:r>
            <a:rPr lang="en-US" sz="2000" dirty="0">
              <a:solidFill>
                <a:schemeClr val="bg2">
                  <a:lumMod val="25000"/>
                </a:schemeClr>
              </a:solidFill>
              <a:ea typeface="ヒラギノ角ゴ Pro W3" charset="-128"/>
            </a:rPr>
            <a:t>Break-time long enough for employee to use for own purposes</a:t>
          </a:r>
          <a:endParaRPr lang="en-US" sz="2000" dirty="0">
            <a:solidFill>
              <a:schemeClr val="bg2">
                <a:lumMod val="25000"/>
              </a:schemeClr>
            </a:solidFill>
          </a:endParaRPr>
        </a:p>
      </dgm:t>
    </dgm:pt>
    <dgm:pt modelId="{7267024D-56D0-4B46-9DB7-4B0CE887EB27}" type="parTrans" cxnId="{584B2F8A-D2D0-4E0F-825C-2C9DE6034DE6}">
      <dgm:prSet/>
      <dgm:spPr/>
      <dgm:t>
        <a:bodyPr/>
        <a:lstStyle/>
        <a:p>
          <a:endParaRPr lang="en-US"/>
        </a:p>
      </dgm:t>
    </dgm:pt>
    <dgm:pt modelId="{601FD0C0-DB9D-48B6-8BF0-197E36B49874}" type="sibTrans" cxnId="{584B2F8A-D2D0-4E0F-825C-2C9DE6034DE6}">
      <dgm:prSet/>
      <dgm:spPr/>
      <dgm:t>
        <a:bodyPr/>
        <a:lstStyle/>
        <a:p>
          <a:endParaRPr lang="en-US"/>
        </a:p>
      </dgm:t>
    </dgm:pt>
    <dgm:pt modelId="{F222BB34-C080-4159-95D8-133BDE65E3B8}" type="pres">
      <dgm:prSet presAssocID="{11406B71-3CDD-4F3F-8AD4-A19B5CABAEBF}" presName="diagram" presStyleCnt="0">
        <dgm:presLayoutVars>
          <dgm:chPref val="1"/>
          <dgm:dir/>
          <dgm:animOne val="branch"/>
          <dgm:animLvl val="lvl"/>
          <dgm:resizeHandles/>
        </dgm:presLayoutVars>
      </dgm:prSet>
      <dgm:spPr/>
      <dgm:t>
        <a:bodyPr/>
        <a:lstStyle/>
        <a:p>
          <a:endParaRPr lang="en-US"/>
        </a:p>
      </dgm:t>
    </dgm:pt>
    <dgm:pt modelId="{DDB46352-7F20-4FCC-92AC-0E5309E84309}" type="pres">
      <dgm:prSet presAssocID="{ED5E77E4-E50D-4F59-8840-B6638DF49445}" presName="root" presStyleCnt="0"/>
      <dgm:spPr/>
    </dgm:pt>
    <dgm:pt modelId="{72CA7F50-9DDB-4569-BB0E-2CDFA29D5F1B}" type="pres">
      <dgm:prSet presAssocID="{ED5E77E4-E50D-4F59-8840-B6638DF49445}" presName="rootComposite" presStyleCnt="0"/>
      <dgm:spPr/>
    </dgm:pt>
    <dgm:pt modelId="{9A2DAA84-D376-4E0C-B9CD-3945504E336E}" type="pres">
      <dgm:prSet presAssocID="{ED5E77E4-E50D-4F59-8840-B6638DF49445}" presName="rootText" presStyleLbl="node1" presStyleIdx="0" presStyleCnt="2" custScaleX="121759" custScaleY="59592"/>
      <dgm:spPr/>
      <dgm:t>
        <a:bodyPr/>
        <a:lstStyle/>
        <a:p>
          <a:endParaRPr lang="en-US"/>
        </a:p>
      </dgm:t>
    </dgm:pt>
    <dgm:pt modelId="{C0D66FBD-F289-4B47-9C60-3CE387971B46}" type="pres">
      <dgm:prSet presAssocID="{ED5E77E4-E50D-4F59-8840-B6638DF49445}" presName="rootConnector" presStyleLbl="node1" presStyleIdx="0" presStyleCnt="2"/>
      <dgm:spPr/>
      <dgm:t>
        <a:bodyPr/>
        <a:lstStyle/>
        <a:p>
          <a:endParaRPr lang="en-US"/>
        </a:p>
      </dgm:t>
    </dgm:pt>
    <dgm:pt modelId="{5D6F14A0-67B4-4F18-BB1A-3361BEE10D9E}" type="pres">
      <dgm:prSet presAssocID="{ED5E77E4-E50D-4F59-8840-B6638DF49445}" presName="childShape" presStyleCnt="0"/>
      <dgm:spPr/>
    </dgm:pt>
    <dgm:pt modelId="{8FA3DCE9-9F60-40D6-81B9-9AEB419D29B2}" type="pres">
      <dgm:prSet presAssocID="{8998FD73-EE35-4193-BC86-8632E4BFF58E}" presName="Name13" presStyleLbl="parChTrans1D2" presStyleIdx="0" presStyleCnt="4"/>
      <dgm:spPr/>
      <dgm:t>
        <a:bodyPr/>
        <a:lstStyle/>
        <a:p>
          <a:endParaRPr lang="en-US"/>
        </a:p>
      </dgm:t>
    </dgm:pt>
    <dgm:pt modelId="{35721F8A-9A48-4EA6-BF8E-BD20839BFD5F}" type="pres">
      <dgm:prSet presAssocID="{32734D5B-73F5-4D2F-9397-B5822863A0D2}" presName="childText" presStyleLbl="bgAcc1" presStyleIdx="0" presStyleCnt="4" custScaleX="126977" custScaleY="98553">
        <dgm:presLayoutVars>
          <dgm:bulletEnabled val="1"/>
        </dgm:presLayoutVars>
      </dgm:prSet>
      <dgm:spPr/>
      <dgm:t>
        <a:bodyPr/>
        <a:lstStyle/>
        <a:p>
          <a:endParaRPr lang="en-US"/>
        </a:p>
      </dgm:t>
    </dgm:pt>
    <dgm:pt modelId="{5B135C32-C71C-490A-825C-224083BB9DAA}" type="pres">
      <dgm:prSet presAssocID="{60529B75-1B3B-49FA-803F-8DEDFB3DCE64}" presName="Name13" presStyleLbl="parChTrans1D2" presStyleIdx="1" presStyleCnt="4"/>
      <dgm:spPr/>
      <dgm:t>
        <a:bodyPr/>
        <a:lstStyle/>
        <a:p>
          <a:endParaRPr lang="en-US"/>
        </a:p>
      </dgm:t>
    </dgm:pt>
    <dgm:pt modelId="{3CED3EC9-F2FD-40D3-86CE-653906358BDF}" type="pres">
      <dgm:prSet presAssocID="{204D340B-9035-4804-A267-86DE8150F41B}" presName="childText" presStyleLbl="bgAcc1" presStyleIdx="1" presStyleCnt="4">
        <dgm:presLayoutVars>
          <dgm:bulletEnabled val="1"/>
        </dgm:presLayoutVars>
      </dgm:prSet>
      <dgm:spPr/>
      <dgm:t>
        <a:bodyPr/>
        <a:lstStyle/>
        <a:p>
          <a:endParaRPr lang="en-US"/>
        </a:p>
      </dgm:t>
    </dgm:pt>
    <dgm:pt modelId="{32A139F3-A9F6-4423-B9C1-B3E0336A6B30}" type="pres">
      <dgm:prSet presAssocID="{D9A0E239-32FB-4E04-8DAB-A887B9D8B086}" presName="root" presStyleCnt="0"/>
      <dgm:spPr/>
    </dgm:pt>
    <dgm:pt modelId="{E4C43C46-E159-422F-A210-208518A57010}" type="pres">
      <dgm:prSet presAssocID="{D9A0E239-32FB-4E04-8DAB-A887B9D8B086}" presName="rootComposite" presStyleCnt="0"/>
      <dgm:spPr/>
    </dgm:pt>
    <dgm:pt modelId="{BFFFBE1F-1311-414B-843C-8D8C83610D63}" type="pres">
      <dgm:prSet presAssocID="{D9A0E239-32FB-4E04-8DAB-A887B9D8B086}" presName="rootText" presStyleLbl="node1" presStyleIdx="1" presStyleCnt="2" custScaleX="116314" custScaleY="62876" custLinFactNeighborX="-1153" custLinFactNeighborY="-94"/>
      <dgm:spPr/>
      <dgm:t>
        <a:bodyPr/>
        <a:lstStyle/>
        <a:p>
          <a:endParaRPr lang="en-US"/>
        </a:p>
      </dgm:t>
    </dgm:pt>
    <dgm:pt modelId="{FDB00C46-1226-4002-A384-0E6376B5C55E}" type="pres">
      <dgm:prSet presAssocID="{D9A0E239-32FB-4E04-8DAB-A887B9D8B086}" presName="rootConnector" presStyleLbl="node1" presStyleIdx="1" presStyleCnt="2"/>
      <dgm:spPr/>
      <dgm:t>
        <a:bodyPr/>
        <a:lstStyle/>
        <a:p>
          <a:endParaRPr lang="en-US"/>
        </a:p>
      </dgm:t>
    </dgm:pt>
    <dgm:pt modelId="{F706CBF3-9874-4B2B-B9E2-A7852E39F25B}" type="pres">
      <dgm:prSet presAssocID="{D9A0E239-32FB-4E04-8DAB-A887B9D8B086}" presName="childShape" presStyleCnt="0"/>
      <dgm:spPr/>
    </dgm:pt>
    <dgm:pt modelId="{816E8BFB-716C-42E1-A662-E4BFDF73B767}" type="pres">
      <dgm:prSet presAssocID="{C6978E61-6BBA-4AB2-871B-25BB07C74DB5}" presName="Name13" presStyleLbl="parChTrans1D2" presStyleIdx="2" presStyleCnt="4"/>
      <dgm:spPr/>
      <dgm:t>
        <a:bodyPr/>
        <a:lstStyle/>
        <a:p>
          <a:endParaRPr lang="en-US"/>
        </a:p>
      </dgm:t>
    </dgm:pt>
    <dgm:pt modelId="{26CFA467-D43F-4922-8309-4B3DD56FA709}" type="pres">
      <dgm:prSet presAssocID="{21D0DD3C-71DD-4CD5-9695-49B70CA428F5}" presName="childText" presStyleLbl="bgAcc1" presStyleIdx="2" presStyleCnt="4" custScaleX="132624">
        <dgm:presLayoutVars>
          <dgm:bulletEnabled val="1"/>
        </dgm:presLayoutVars>
      </dgm:prSet>
      <dgm:spPr/>
      <dgm:t>
        <a:bodyPr/>
        <a:lstStyle/>
        <a:p>
          <a:endParaRPr lang="en-US"/>
        </a:p>
      </dgm:t>
    </dgm:pt>
    <dgm:pt modelId="{80642DD5-AD40-4A1E-B3B8-16C2033D3F5E}" type="pres">
      <dgm:prSet presAssocID="{7267024D-56D0-4B46-9DB7-4B0CE887EB27}" presName="Name13" presStyleLbl="parChTrans1D2" presStyleIdx="3" presStyleCnt="4"/>
      <dgm:spPr/>
      <dgm:t>
        <a:bodyPr/>
        <a:lstStyle/>
        <a:p>
          <a:endParaRPr lang="en-US"/>
        </a:p>
      </dgm:t>
    </dgm:pt>
    <dgm:pt modelId="{1DA38255-BB7F-4815-A403-D11375572A9B}" type="pres">
      <dgm:prSet presAssocID="{29FDF26C-E568-4EDA-82F5-26E77FB9B343}" presName="childText" presStyleLbl="bgAcc1" presStyleIdx="3" presStyleCnt="4" custScaleX="144131">
        <dgm:presLayoutVars>
          <dgm:bulletEnabled val="1"/>
        </dgm:presLayoutVars>
      </dgm:prSet>
      <dgm:spPr/>
      <dgm:t>
        <a:bodyPr/>
        <a:lstStyle/>
        <a:p>
          <a:endParaRPr lang="en-US"/>
        </a:p>
      </dgm:t>
    </dgm:pt>
  </dgm:ptLst>
  <dgm:cxnLst>
    <dgm:cxn modelId="{7D88D291-C628-495B-9C7E-BE21A2C352D2}" type="presOf" srcId="{29FDF26C-E568-4EDA-82F5-26E77FB9B343}" destId="{1DA38255-BB7F-4815-A403-D11375572A9B}" srcOrd="0" destOrd="0" presId="urn:microsoft.com/office/officeart/2005/8/layout/hierarchy3"/>
    <dgm:cxn modelId="{DA7D888E-AA57-4A82-B9B9-72D85AC33D3F}" type="presOf" srcId="{21D0DD3C-71DD-4CD5-9695-49B70CA428F5}" destId="{26CFA467-D43F-4922-8309-4B3DD56FA709}" srcOrd="0" destOrd="0" presId="urn:microsoft.com/office/officeart/2005/8/layout/hierarchy3"/>
    <dgm:cxn modelId="{56C22A7F-64AA-44FC-A082-FD431B93106C}" type="presOf" srcId="{8998FD73-EE35-4193-BC86-8632E4BFF58E}" destId="{8FA3DCE9-9F60-40D6-81B9-9AEB419D29B2}" srcOrd="0" destOrd="0" presId="urn:microsoft.com/office/officeart/2005/8/layout/hierarchy3"/>
    <dgm:cxn modelId="{4D3248B0-F03C-4C3E-AC13-E340FCED9E80}" type="presOf" srcId="{D9A0E239-32FB-4E04-8DAB-A887B9D8B086}" destId="{FDB00C46-1226-4002-A384-0E6376B5C55E}" srcOrd="1" destOrd="0" presId="urn:microsoft.com/office/officeart/2005/8/layout/hierarchy3"/>
    <dgm:cxn modelId="{A196A3CC-C480-4348-A8F6-755157C3C6FF}" srcId="{D9A0E239-32FB-4E04-8DAB-A887B9D8B086}" destId="{21D0DD3C-71DD-4CD5-9695-49B70CA428F5}" srcOrd="0" destOrd="0" parTransId="{C6978E61-6BBA-4AB2-871B-25BB07C74DB5}" sibTransId="{F9878B26-A6EF-426E-B99A-9B23DADE35F1}"/>
    <dgm:cxn modelId="{4883ED67-4349-4C27-9B48-CFCAAA586A5C}" srcId="{ED5E77E4-E50D-4F59-8840-B6638DF49445}" destId="{204D340B-9035-4804-A267-86DE8150F41B}" srcOrd="1" destOrd="0" parTransId="{60529B75-1B3B-49FA-803F-8DEDFB3DCE64}" sibTransId="{DD4A43B9-3E14-4909-AE07-4ED10179E6BB}"/>
    <dgm:cxn modelId="{4FEBEBAA-3E89-49F1-B82A-F4CFC5166E5C}" type="presOf" srcId="{204D340B-9035-4804-A267-86DE8150F41B}" destId="{3CED3EC9-F2FD-40D3-86CE-653906358BDF}" srcOrd="0" destOrd="0" presId="urn:microsoft.com/office/officeart/2005/8/layout/hierarchy3"/>
    <dgm:cxn modelId="{030CCADF-3C01-4226-A316-EF1725FEA983}" type="presOf" srcId="{ED5E77E4-E50D-4F59-8840-B6638DF49445}" destId="{9A2DAA84-D376-4E0C-B9CD-3945504E336E}" srcOrd="0" destOrd="0" presId="urn:microsoft.com/office/officeart/2005/8/layout/hierarchy3"/>
    <dgm:cxn modelId="{E869A2E5-06A3-4496-9CEC-75C501FB52A7}" type="presOf" srcId="{60529B75-1B3B-49FA-803F-8DEDFB3DCE64}" destId="{5B135C32-C71C-490A-825C-224083BB9DAA}" srcOrd="0" destOrd="0" presId="urn:microsoft.com/office/officeart/2005/8/layout/hierarchy3"/>
    <dgm:cxn modelId="{2D22BE96-F5AB-4617-89BD-66495CF34FFE}" type="presOf" srcId="{D9A0E239-32FB-4E04-8DAB-A887B9D8B086}" destId="{BFFFBE1F-1311-414B-843C-8D8C83610D63}" srcOrd="0" destOrd="0" presId="urn:microsoft.com/office/officeart/2005/8/layout/hierarchy3"/>
    <dgm:cxn modelId="{E4E1EE86-80FD-415C-89C9-3C762133A604}" type="presOf" srcId="{11406B71-3CDD-4F3F-8AD4-A19B5CABAEBF}" destId="{F222BB34-C080-4159-95D8-133BDE65E3B8}" srcOrd="0" destOrd="0" presId="urn:microsoft.com/office/officeart/2005/8/layout/hierarchy3"/>
    <dgm:cxn modelId="{611E1CB2-FF39-45BC-8B31-F86A95573643}" srcId="{11406B71-3CDD-4F3F-8AD4-A19B5CABAEBF}" destId="{D9A0E239-32FB-4E04-8DAB-A887B9D8B086}" srcOrd="1" destOrd="0" parTransId="{BF98969A-DECB-4863-BC11-10DE0E7CA7D8}" sibTransId="{A6C8BD6F-D51F-44E5-A198-1AD7AEA34298}"/>
    <dgm:cxn modelId="{AA2066AB-8C21-4321-84CE-C682C0B66577}" type="presOf" srcId="{C6978E61-6BBA-4AB2-871B-25BB07C74DB5}" destId="{816E8BFB-716C-42E1-A662-E4BFDF73B767}" srcOrd="0" destOrd="0" presId="urn:microsoft.com/office/officeart/2005/8/layout/hierarchy3"/>
    <dgm:cxn modelId="{584B2F8A-D2D0-4E0F-825C-2C9DE6034DE6}" srcId="{D9A0E239-32FB-4E04-8DAB-A887B9D8B086}" destId="{29FDF26C-E568-4EDA-82F5-26E77FB9B343}" srcOrd="1" destOrd="0" parTransId="{7267024D-56D0-4B46-9DB7-4B0CE887EB27}" sibTransId="{601FD0C0-DB9D-48B6-8BF0-197E36B49874}"/>
    <dgm:cxn modelId="{93C4BC16-DFC8-4D37-9303-51BCD83004F5}" srcId="{ED5E77E4-E50D-4F59-8840-B6638DF49445}" destId="{32734D5B-73F5-4D2F-9397-B5822863A0D2}" srcOrd="0" destOrd="0" parTransId="{8998FD73-EE35-4193-BC86-8632E4BFF58E}" sibTransId="{503C0B5F-9846-4EF3-A528-DCB3D6A2EFA0}"/>
    <dgm:cxn modelId="{9CE490E0-F6E6-4DA1-B21C-1020E569D94F}" type="presOf" srcId="{ED5E77E4-E50D-4F59-8840-B6638DF49445}" destId="{C0D66FBD-F289-4B47-9C60-3CE387971B46}" srcOrd="1" destOrd="0" presId="urn:microsoft.com/office/officeart/2005/8/layout/hierarchy3"/>
    <dgm:cxn modelId="{279BF784-5DDA-474C-806A-01B6CFE4E85C}" type="presOf" srcId="{32734D5B-73F5-4D2F-9397-B5822863A0D2}" destId="{35721F8A-9A48-4EA6-BF8E-BD20839BFD5F}" srcOrd="0" destOrd="0" presId="urn:microsoft.com/office/officeart/2005/8/layout/hierarchy3"/>
    <dgm:cxn modelId="{32682BC2-05EF-468E-81AE-30E06A7AD7A1}" type="presOf" srcId="{7267024D-56D0-4B46-9DB7-4B0CE887EB27}" destId="{80642DD5-AD40-4A1E-B3B8-16C2033D3F5E}" srcOrd="0" destOrd="0" presId="urn:microsoft.com/office/officeart/2005/8/layout/hierarchy3"/>
    <dgm:cxn modelId="{0857FD87-797F-4B66-BA98-A59BB2F19B1A}" srcId="{11406B71-3CDD-4F3F-8AD4-A19B5CABAEBF}" destId="{ED5E77E4-E50D-4F59-8840-B6638DF49445}" srcOrd="0" destOrd="0" parTransId="{D8BB4E2D-5E81-4E2C-B81C-8AD42E071943}" sibTransId="{834374E5-9052-41BC-A49E-300E581891EB}"/>
    <dgm:cxn modelId="{3AEA8D01-1095-41ED-9ECF-5E66DFB85AB6}" type="presParOf" srcId="{F222BB34-C080-4159-95D8-133BDE65E3B8}" destId="{DDB46352-7F20-4FCC-92AC-0E5309E84309}" srcOrd="0" destOrd="0" presId="urn:microsoft.com/office/officeart/2005/8/layout/hierarchy3"/>
    <dgm:cxn modelId="{03B0CC55-C06C-4375-9D01-6DAE5FCF8A90}" type="presParOf" srcId="{DDB46352-7F20-4FCC-92AC-0E5309E84309}" destId="{72CA7F50-9DDB-4569-BB0E-2CDFA29D5F1B}" srcOrd="0" destOrd="0" presId="urn:microsoft.com/office/officeart/2005/8/layout/hierarchy3"/>
    <dgm:cxn modelId="{23EE8742-A49D-4399-9676-64AC1B0B38AD}" type="presParOf" srcId="{72CA7F50-9DDB-4569-BB0E-2CDFA29D5F1B}" destId="{9A2DAA84-D376-4E0C-B9CD-3945504E336E}" srcOrd="0" destOrd="0" presId="urn:microsoft.com/office/officeart/2005/8/layout/hierarchy3"/>
    <dgm:cxn modelId="{7812F1DE-B6AE-4169-91FC-D03C104BD9AD}" type="presParOf" srcId="{72CA7F50-9DDB-4569-BB0E-2CDFA29D5F1B}" destId="{C0D66FBD-F289-4B47-9C60-3CE387971B46}" srcOrd="1" destOrd="0" presId="urn:microsoft.com/office/officeart/2005/8/layout/hierarchy3"/>
    <dgm:cxn modelId="{893AA0EF-EED7-4BA4-AB90-2906A064704C}" type="presParOf" srcId="{DDB46352-7F20-4FCC-92AC-0E5309E84309}" destId="{5D6F14A0-67B4-4F18-BB1A-3361BEE10D9E}" srcOrd="1" destOrd="0" presId="urn:microsoft.com/office/officeart/2005/8/layout/hierarchy3"/>
    <dgm:cxn modelId="{9C51385B-8576-4CE4-B95F-5AB5754AC97E}" type="presParOf" srcId="{5D6F14A0-67B4-4F18-BB1A-3361BEE10D9E}" destId="{8FA3DCE9-9F60-40D6-81B9-9AEB419D29B2}" srcOrd="0" destOrd="0" presId="urn:microsoft.com/office/officeart/2005/8/layout/hierarchy3"/>
    <dgm:cxn modelId="{9E128948-7566-487A-A0B2-EEC88D20BE26}" type="presParOf" srcId="{5D6F14A0-67B4-4F18-BB1A-3361BEE10D9E}" destId="{35721F8A-9A48-4EA6-BF8E-BD20839BFD5F}" srcOrd="1" destOrd="0" presId="urn:microsoft.com/office/officeart/2005/8/layout/hierarchy3"/>
    <dgm:cxn modelId="{6E19D63F-2FA6-4D04-8924-B4B7EFDD5EB4}" type="presParOf" srcId="{5D6F14A0-67B4-4F18-BB1A-3361BEE10D9E}" destId="{5B135C32-C71C-490A-825C-224083BB9DAA}" srcOrd="2" destOrd="0" presId="urn:microsoft.com/office/officeart/2005/8/layout/hierarchy3"/>
    <dgm:cxn modelId="{63CA0C22-58BC-411D-8E4E-4D207D73D234}" type="presParOf" srcId="{5D6F14A0-67B4-4F18-BB1A-3361BEE10D9E}" destId="{3CED3EC9-F2FD-40D3-86CE-653906358BDF}" srcOrd="3" destOrd="0" presId="urn:microsoft.com/office/officeart/2005/8/layout/hierarchy3"/>
    <dgm:cxn modelId="{F990CC67-1C04-490C-853E-2BC0B29C9B36}" type="presParOf" srcId="{F222BB34-C080-4159-95D8-133BDE65E3B8}" destId="{32A139F3-A9F6-4423-B9C1-B3E0336A6B30}" srcOrd="1" destOrd="0" presId="urn:microsoft.com/office/officeart/2005/8/layout/hierarchy3"/>
    <dgm:cxn modelId="{08EC3B55-45E7-41C2-8A75-10802E1E8C53}" type="presParOf" srcId="{32A139F3-A9F6-4423-B9C1-B3E0336A6B30}" destId="{E4C43C46-E159-422F-A210-208518A57010}" srcOrd="0" destOrd="0" presId="urn:microsoft.com/office/officeart/2005/8/layout/hierarchy3"/>
    <dgm:cxn modelId="{3B6B6DBD-F566-4B45-A7FC-D4282DAF985A}" type="presParOf" srcId="{E4C43C46-E159-422F-A210-208518A57010}" destId="{BFFFBE1F-1311-414B-843C-8D8C83610D63}" srcOrd="0" destOrd="0" presId="urn:microsoft.com/office/officeart/2005/8/layout/hierarchy3"/>
    <dgm:cxn modelId="{1F950FF2-496A-446E-A0E6-1CF6A475290F}" type="presParOf" srcId="{E4C43C46-E159-422F-A210-208518A57010}" destId="{FDB00C46-1226-4002-A384-0E6376B5C55E}" srcOrd="1" destOrd="0" presId="urn:microsoft.com/office/officeart/2005/8/layout/hierarchy3"/>
    <dgm:cxn modelId="{C7FAE12B-ED44-4A30-9E5B-4D297ED600A9}" type="presParOf" srcId="{32A139F3-A9F6-4423-B9C1-B3E0336A6B30}" destId="{F706CBF3-9874-4B2B-B9E2-A7852E39F25B}" srcOrd="1" destOrd="0" presId="urn:microsoft.com/office/officeart/2005/8/layout/hierarchy3"/>
    <dgm:cxn modelId="{310B413C-AA34-4ECC-A5FF-C7028C25AD0F}" type="presParOf" srcId="{F706CBF3-9874-4B2B-B9E2-A7852E39F25B}" destId="{816E8BFB-716C-42E1-A662-E4BFDF73B767}" srcOrd="0" destOrd="0" presId="urn:microsoft.com/office/officeart/2005/8/layout/hierarchy3"/>
    <dgm:cxn modelId="{61724311-B73B-4044-B827-5FE990B25E7D}" type="presParOf" srcId="{F706CBF3-9874-4B2B-B9E2-A7852E39F25B}" destId="{26CFA467-D43F-4922-8309-4B3DD56FA709}" srcOrd="1" destOrd="0" presId="urn:microsoft.com/office/officeart/2005/8/layout/hierarchy3"/>
    <dgm:cxn modelId="{66F17D8F-C48D-4ED5-821F-8A10FDCB6EE4}" type="presParOf" srcId="{F706CBF3-9874-4B2B-B9E2-A7852E39F25B}" destId="{80642DD5-AD40-4A1E-B3B8-16C2033D3F5E}" srcOrd="2" destOrd="0" presId="urn:microsoft.com/office/officeart/2005/8/layout/hierarchy3"/>
    <dgm:cxn modelId="{77255585-451C-45F3-96A7-7E44402734EF}" type="presParOf" srcId="{F706CBF3-9874-4B2B-B9E2-A7852E39F25B}" destId="{1DA38255-BB7F-4815-A403-D11375572A9B}"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7FD0D6-51C7-47EF-A129-BA4D54F7078A}"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2CBF33EF-3AE5-4242-A502-A2880C5C5391}">
      <dgm:prSet phldrT="[Text]" custT="1"/>
      <dgm:spPr>
        <a:solidFill>
          <a:srgbClr val="0071BC"/>
        </a:solidFill>
      </dgm:spPr>
      <dgm:t>
        <a:bodyPr/>
        <a:lstStyle/>
        <a:p>
          <a:r>
            <a:rPr lang="en-US" sz="2400" b="1" i="0" u="none" dirty="0">
              <a:solidFill>
                <a:schemeClr val="bg1"/>
              </a:solidFill>
              <a:latin typeface="+mj-lt"/>
              <a:ea typeface="ヒラギノ角ゴ Pro W3" charset="-128"/>
            </a:rPr>
            <a:t>Hours worked </a:t>
          </a:r>
          <a:endParaRPr lang="en-US" sz="2400" b="1" i="0" u="none" dirty="0">
            <a:solidFill>
              <a:schemeClr val="bg1"/>
            </a:solidFill>
            <a:latin typeface="+mj-lt"/>
          </a:endParaRPr>
        </a:p>
      </dgm:t>
    </dgm:pt>
    <dgm:pt modelId="{B75A04DA-9CC9-4EFE-9F62-8762C96ABA02}" type="parTrans" cxnId="{B213CCC9-B513-4140-B7B3-959A73EAD1F0}">
      <dgm:prSet/>
      <dgm:spPr/>
      <dgm:t>
        <a:bodyPr/>
        <a:lstStyle/>
        <a:p>
          <a:endParaRPr lang="en-US"/>
        </a:p>
      </dgm:t>
    </dgm:pt>
    <dgm:pt modelId="{B4FD9149-FC15-4EC8-A065-73C37D90A2C5}" type="sibTrans" cxnId="{B213CCC9-B513-4140-B7B3-959A73EAD1F0}">
      <dgm:prSet/>
      <dgm:spPr/>
      <dgm:t>
        <a:bodyPr/>
        <a:lstStyle/>
        <a:p>
          <a:endParaRPr lang="en-US"/>
        </a:p>
      </dgm:t>
    </dgm:pt>
    <dgm:pt modelId="{AD62DE7D-67AA-4C2E-8F53-535B19A3E95B}">
      <dgm:prSet phldrT="[Text]" custT="1"/>
      <dgm:spPr/>
      <dgm:t>
        <a:bodyPr/>
        <a:lstStyle/>
        <a:p>
          <a:pPr algn="l"/>
          <a:r>
            <a:rPr lang="en-US" sz="2000" dirty="0">
              <a:solidFill>
                <a:schemeClr val="bg2">
                  <a:lumMod val="25000"/>
                </a:schemeClr>
              </a:solidFill>
              <a:ea typeface="ヒラギノ角ゴ Pro W3" charset="-128"/>
            </a:rPr>
            <a:t>Employee must stay on employer premises</a:t>
          </a:r>
          <a:endParaRPr lang="en-US" sz="2000" dirty="0">
            <a:solidFill>
              <a:schemeClr val="bg2">
                <a:lumMod val="25000"/>
              </a:schemeClr>
            </a:solidFill>
          </a:endParaRPr>
        </a:p>
      </dgm:t>
    </dgm:pt>
    <dgm:pt modelId="{F17E8C99-8D26-4A10-BEBA-0A16B5EF6E04}" type="parTrans" cxnId="{3E67E6E6-4000-4DB9-95F7-A94C57BBDFF5}">
      <dgm:prSet/>
      <dgm:spPr/>
      <dgm:t>
        <a:bodyPr/>
        <a:lstStyle/>
        <a:p>
          <a:endParaRPr lang="en-US"/>
        </a:p>
      </dgm:t>
    </dgm:pt>
    <dgm:pt modelId="{CEC7747E-D6FD-4727-8B4E-290D81ED55EC}" type="sibTrans" cxnId="{3E67E6E6-4000-4DB9-95F7-A94C57BBDFF5}">
      <dgm:prSet/>
      <dgm:spPr/>
      <dgm:t>
        <a:bodyPr/>
        <a:lstStyle/>
        <a:p>
          <a:endParaRPr lang="en-US"/>
        </a:p>
      </dgm:t>
    </dgm:pt>
    <dgm:pt modelId="{C664B747-B422-4683-B762-90930B2B623B}">
      <dgm:prSet phldrT="[Text]" custT="1"/>
      <dgm:spPr/>
      <dgm:t>
        <a:bodyPr/>
        <a:lstStyle/>
        <a:p>
          <a:pPr algn="l"/>
          <a:r>
            <a:rPr lang="en-US" sz="2000" dirty="0">
              <a:solidFill>
                <a:schemeClr val="bg2">
                  <a:lumMod val="25000"/>
                </a:schemeClr>
              </a:solidFill>
              <a:ea typeface="ヒラギノ角ゴ Pro W3" charset="-128"/>
            </a:rPr>
            <a:t>Or, must be so close time cannot be used effectively for own purposes</a:t>
          </a:r>
          <a:endParaRPr lang="en-US" sz="2000" dirty="0">
            <a:solidFill>
              <a:schemeClr val="bg2">
                <a:lumMod val="25000"/>
              </a:schemeClr>
            </a:solidFill>
          </a:endParaRPr>
        </a:p>
      </dgm:t>
    </dgm:pt>
    <dgm:pt modelId="{5CC64841-DFA2-456B-9927-554407A8A83C}" type="parTrans" cxnId="{3B1B63E2-E155-4458-9200-7C1A7E8253A6}">
      <dgm:prSet/>
      <dgm:spPr/>
      <dgm:t>
        <a:bodyPr/>
        <a:lstStyle/>
        <a:p>
          <a:endParaRPr lang="en-US"/>
        </a:p>
      </dgm:t>
    </dgm:pt>
    <dgm:pt modelId="{F7BA33E3-4944-4D22-B273-E7465AD7CEC9}" type="sibTrans" cxnId="{3B1B63E2-E155-4458-9200-7C1A7E8253A6}">
      <dgm:prSet/>
      <dgm:spPr/>
      <dgm:t>
        <a:bodyPr/>
        <a:lstStyle/>
        <a:p>
          <a:endParaRPr lang="en-US"/>
        </a:p>
      </dgm:t>
    </dgm:pt>
    <dgm:pt modelId="{8DDD403A-1D4B-4655-9582-0B0384F519D2}">
      <dgm:prSet phldrT="[Text]" custT="1"/>
      <dgm:spPr>
        <a:solidFill>
          <a:srgbClr val="0071BC"/>
        </a:solidFill>
      </dgm:spPr>
      <dgm:t>
        <a:bodyPr/>
        <a:lstStyle/>
        <a:p>
          <a:r>
            <a:rPr lang="en-US" sz="2400" b="1" i="0" u="none" dirty="0">
              <a:solidFill>
                <a:schemeClr val="bg1"/>
              </a:solidFill>
              <a:latin typeface="+mj-lt"/>
              <a:ea typeface="ヒラギノ角ゴ Pro W3" charset="-128"/>
            </a:rPr>
            <a:t>NOT hours worked</a:t>
          </a:r>
          <a:endParaRPr lang="en-US" sz="2400" b="1" i="0" u="none" dirty="0">
            <a:solidFill>
              <a:schemeClr val="bg1"/>
            </a:solidFill>
            <a:latin typeface="+mj-lt"/>
          </a:endParaRPr>
        </a:p>
      </dgm:t>
    </dgm:pt>
    <dgm:pt modelId="{2EB1250E-28AD-448F-A083-AA2643D47E63}" type="parTrans" cxnId="{C078425A-BBBF-4988-8730-F97F5C262E70}">
      <dgm:prSet/>
      <dgm:spPr/>
      <dgm:t>
        <a:bodyPr/>
        <a:lstStyle/>
        <a:p>
          <a:endParaRPr lang="en-US"/>
        </a:p>
      </dgm:t>
    </dgm:pt>
    <dgm:pt modelId="{6F137F4B-532C-4ABA-8214-5684FD3C5D3D}" type="sibTrans" cxnId="{C078425A-BBBF-4988-8730-F97F5C262E70}">
      <dgm:prSet/>
      <dgm:spPr/>
      <dgm:t>
        <a:bodyPr/>
        <a:lstStyle/>
        <a:p>
          <a:endParaRPr lang="en-US"/>
        </a:p>
      </dgm:t>
    </dgm:pt>
    <dgm:pt modelId="{50FBE6BD-57F9-4C83-8F27-1FAAFFFB1588}">
      <dgm:prSet phldrT="[Text]" custT="1"/>
      <dgm:spPr/>
      <dgm:t>
        <a:bodyPr/>
        <a:lstStyle/>
        <a:p>
          <a:pPr algn="l"/>
          <a:r>
            <a:rPr lang="en-US" sz="2000" dirty="0">
              <a:solidFill>
                <a:schemeClr val="bg2">
                  <a:lumMod val="25000"/>
                </a:schemeClr>
              </a:solidFill>
              <a:ea typeface="ヒラギノ角ゴ Pro W3" charset="-128"/>
            </a:rPr>
            <a:t>Employee must provide contact information </a:t>
          </a:r>
          <a:endParaRPr lang="en-US" sz="2000" dirty="0">
            <a:solidFill>
              <a:schemeClr val="bg2">
                <a:lumMod val="25000"/>
              </a:schemeClr>
            </a:solidFill>
          </a:endParaRPr>
        </a:p>
      </dgm:t>
    </dgm:pt>
    <dgm:pt modelId="{D2932196-F8CA-44B7-B14E-10E29AA9C3D4}" type="parTrans" cxnId="{391FBE22-A47B-446B-B915-2D75391E8739}">
      <dgm:prSet/>
      <dgm:spPr/>
      <dgm:t>
        <a:bodyPr/>
        <a:lstStyle/>
        <a:p>
          <a:endParaRPr lang="en-US"/>
        </a:p>
      </dgm:t>
    </dgm:pt>
    <dgm:pt modelId="{781A16F4-A43F-4A3B-9F58-5559AF2F89F8}" type="sibTrans" cxnId="{391FBE22-A47B-446B-B915-2D75391E8739}">
      <dgm:prSet/>
      <dgm:spPr/>
      <dgm:t>
        <a:bodyPr/>
        <a:lstStyle/>
        <a:p>
          <a:endParaRPr lang="en-US"/>
        </a:p>
      </dgm:t>
    </dgm:pt>
    <dgm:pt modelId="{7A90E748-FAFC-4397-B584-C05359712B96}">
      <dgm:prSet phldrT="[Text]" custT="1"/>
      <dgm:spPr/>
      <dgm:t>
        <a:bodyPr/>
        <a:lstStyle/>
        <a:p>
          <a:r>
            <a:rPr lang="en-US" sz="2000" strike="noStrike" dirty="0" smtClean="0">
              <a:solidFill>
                <a:schemeClr val="tx1"/>
              </a:solidFill>
            </a:rPr>
            <a:t>Can use time effectively for own purposes</a:t>
          </a:r>
          <a:endParaRPr lang="en-US" sz="2000" strike="noStrike" dirty="0">
            <a:solidFill>
              <a:schemeClr val="tx1"/>
            </a:solidFill>
          </a:endParaRPr>
        </a:p>
      </dgm:t>
    </dgm:pt>
    <dgm:pt modelId="{E4500B2E-B245-4CCE-891E-0FFA9643CFEA}" type="parTrans" cxnId="{571F674B-6323-45B1-B01E-68A631C876C4}">
      <dgm:prSet/>
      <dgm:spPr/>
      <dgm:t>
        <a:bodyPr/>
        <a:lstStyle/>
        <a:p>
          <a:endParaRPr lang="en-US"/>
        </a:p>
      </dgm:t>
    </dgm:pt>
    <dgm:pt modelId="{BEB5C930-6F1A-4BCA-9FA1-913F504AF9A2}" type="sibTrans" cxnId="{571F674B-6323-45B1-B01E-68A631C876C4}">
      <dgm:prSet/>
      <dgm:spPr/>
      <dgm:t>
        <a:bodyPr/>
        <a:lstStyle/>
        <a:p>
          <a:endParaRPr lang="en-US"/>
        </a:p>
      </dgm:t>
    </dgm:pt>
    <dgm:pt modelId="{E143ADB0-3BD8-4B56-81E5-D275FE0EDE14}" type="pres">
      <dgm:prSet presAssocID="{107FD0D6-51C7-47EF-A129-BA4D54F7078A}" presName="diagram" presStyleCnt="0">
        <dgm:presLayoutVars>
          <dgm:chPref val="1"/>
          <dgm:dir/>
          <dgm:animOne val="branch"/>
          <dgm:animLvl val="lvl"/>
          <dgm:resizeHandles/>
        </dgm:presLayoutVars>
      </dgm:prSet>
      <dgm:spPr/>
      <dgm:t>
        <a:bodyPr/>
        <a:lstStyle/>
        <a:p>
          <a:endParaRPr lang="en-US"/>
        </a:p>
      </dgm:t>
    </dgm:pt>
    <dgm:pt modelId="{588B391D-A494-4559-81A3-A76B447D5D86}" type="pres">
      <dgm:prSet presAssocID="{2CBF33EF-3AE5-4242-A502-A2880C5C5391}" presName="root" presStyleCnt="0"/>
      <dgm:spPr/>
    </dgm:pt>
    <dgm:pt modelId="{E9665B0E-53A8-4751-ABC2-8478D8FCD269}" type="pres">
      <dgm:prSet presAssocID="{2CBF33EF-3AE5-4242-A502-A2880C5C5391}" presName="rootComposite" presStyleCnt="0"/>
      <dgm:spPr/>
    </dgm:pt>
    <dgm:pt modelId="{3405A1D1-D9DF-449A-9BA3-4E328DB19C7B}" type="pres">
      <dgm:prSet presAssocID="{2CBF33EF-3AE5-4242-A502-A2880C5C5391}" presName="rootText" presStyleLbl="node1" presStyleIdx="0" presStyleCnt="2" custScaleX="178743" custScaleY="84301" custLinFactNeighborX="-3371" custLinFactNeighborY="-26"/>
      <dgm:spPr/>
      <dgm:t>
        <a:bodyPr/>
        <a:lstStyle/>
        <a:p>
          <a:endParaRPr lang="en-US"/>
        </a:p>
      </dgm:t>
    </dgm:pt>
    <dgm:pt modelId="{1B365C9F-D7E0-449F-A1E7-6034410961DF}" type="pres">
      <dgm:prSet presAssocID="{2CBF33EF-3AE5-4242-A502-A2880C5C5391}" presName="rootConnector" presStyleLbl="node1" presStyleIdx="0" presStyleCnt="2"/>
      <dgm:spPr/>
      <dgm:t>
        <a:bodyPr/>
        <a:lstStyle/>
        <a:p>
          <a:endParaRPr lang="en-US"/>
        </a:p>
      </dgm:t>
    </dgm:pt>
    <dgm:pt modelId="{4D045E52-3DA6-47B5-8005-D3D7208F636D}" type="pres">
      <dgm:prSet presAssocID="{2CBF33EF-3AE5-4242-A502-A2880C5C5391}" presName="childShape" presStyleCnt="0"/>
      <dgm:spPr/>
    </dgm:pt>
    <dgm:pt modelId="{3D2E20A0-EACD-4EB3-9E3C-D2B8520CB9F3}" type="pres">
      <dgm:prSet presAssocID="{F17E8C99-8D26-4A10-BEBA-0A16B5EF6E04}" presName="Name13" presStyleLbl="parChTrans1D2" presStyleIdx="0" presStyleCnt="4"/>
      <dgm:spPr/>
      <dgm:t>
        <a:bodyPr/>
        <a:lstStyle/>
        <a:p>
          <a:endParaRPr lang="en-US"/>
        </a:p>
      </dgm:t>
    </dgm:pt>
    <dgm:pt modelId="{C1B081BB-5BC1-481B-AF35-A76A18143B49}" type="pres">
      <dgm:prSet presAssocID="{AD62DE7D-67AA-4C2E-8F53-535B19A3E95B}" presName="childText" presStyleLbl="bgAcc1" presStyleIdx="0" presStyleCnt="4" custScaleX="172630" custScaleY="128409">
        <dgm:presLayoutVars>
          <dgm:bulletEnabled val="1"/>
        </dgm:presLayoutVars>
      </dgm:prSet>
      <dgm:spPr/>
      <dgm:t>
        <a:bodyPr/>
        <a:lstStyle/>
        <a:p>
          <a:endParaRPr lang="en-US"/>
        </a:p>
      </dgm:t>
    </dgm:pt>
    <dgm:pt modelId="{75C5BD8C-66C3-4E9A-9CD2-B8628C7BD89B}" type="pres">
      <dgm:prSet presAssocID="{5CC64841-DFA2-456B-9927-554407A8A83C}" presName="Name13" presStyleLbl="parChTrans1D2" presStyleIdx="1" presStyleCnt="4"/>
      <dgm:spPr/>
      <dgm:t>
        <a:bodyPr/>
        <a:lstStyle/>
        <a:p>
          <a:endParaRPr lang="en-US"/>
        </a:p>
      </dgm:t>
    </dgm:pt>
    <dgm:pt modelId="{C5AEAE19-BC3A-430F-8117-3C7B84ECFBAF}" type="pres">
      <dgm:prSet presAssocID="{C664B747-B422-4683-B762-90930B2B623B}" presName="childText" presStyleLbl="bgAcc1" presStyleIdx="1" presStyleCnt="4" custScaleX="187607" custScaleY="144485">
        <dgm:presLayoutVars>
          <dgm:bulletEnabled val="1"/>
        </dgm:presLayoutVars>
      </dgm:prSet>
      <dgm:spPr/>
      <dgm:t>
        <a:bodyPr/>
        <a:lstStyle/>
        <a:p>
          <a:endParaRPr lang="en-US"/>
        </a:p>
      </dgm:t>
    </dgm:pt>
    <dgm:pt modelId="{1F452479-5575-4C1D-89D7-6B9CD68EE02F}" type="pres">
      <dgm:prSet presAssocID="{8DDD403A-1D4B-4655-9582-0B0384F519D2}" presName="root" presStyleCnt="0"/>
      <dgm:spPr/>
    </dgm:pt>
    <dgm:pt modelId="{78E14B62-399A-4185-8E4F-020246E11F38}" type="pres">
      <dgm:prSet presAssocID="{8DDD403A-1D4B-4655-9582-0B0384F519D2}" presName="rootComposite" presStyleCnt="0"/>
      <dgm:spPr/>
    </dgm:pt>
    <dgm:pt modelId="{433671F2-49B1-420E-A640-FC63314E1BCE}" type="pres">
      <dgm:prSet presAssocID="{8DDD403A-1D4B-4655-9582-0B0384F519D2}" presName="rootText" presStyleLbl="node1" presStyleIdx="1" presStyleCnt="2" custScaleX="173457" custScaleY="86592"/>
      <dgm:spPr/>
      <dgm:t>
        <a:bodyPr/>
        <a:lstStyle/>
        <a:p>
          <a:endParaRPr lang="en-US"/>
        </a:p>
      </dgm:t>
    </dgm:pt>
    <dgm:pt modelId="{AB144328-8D9C-45D7-A8EB-882F88F6EBFC}" type="pres">
      <dgm:prSet presAssocID="{8DDD403A-1D4B-4655-9582-0B0384F519D2}" presName="rootConnector" presStyleLbl="node1" presStyleIdx="1" presStyleCnt="2"/>
      <dgm:spPr/>
      <dgm:t>
        <a:bodyPr/>
        <a:lstStyle/>
        <a:p>
          <a:endParaRPr lang="en-US"/>
        </a:p>
      </dgm:t>
    </dgm:pt>
    <dgm:pt modelId="{1572A868-966E-4F7E-8BD9-41CE6F8C29E7}" type="pres">
      <dgm:prSet presAssocID="{8DDD403A-1D4B-4655-9582-0B0384F519D2}" presName="childShape" presStyleCnt="0"/>
      <dgm:spPr/>
    </dgm:pt>
    <dgm:pt modelId="{4BE33FC8-0C95-4B15-996A-8EA22C96E35E}" type="pres">
      <dgm:prSet presAssocID="{D2932196-F8CA-44B7-B14E-10E29AA9C3D4}" presName="Name13" presStyleLbl="parChTrans1D2" presStyleIdx="2" presStyleCnt="4"/>
      <dgm:spPr/>
      <dgm:t>
        <a:bodyPr/>
        <a:lstStyle/>
        <a:p>
          <a:endParaRPr lang="en-US"/>
        </a:p>
      </dgm:t>
    </dgm:pt>
    <dgm:pt modelId="{883242F1-7CD1-4294-81D3-0E9B950FFAB8}" type="pres">
      <dgm:prSet presAssocID="{50FBE6BD-57F9-4C83-8F27-1FAAFFFB1588}" presName="childText" presStyleLbl="bgAcc1" presStyleIdx="2" presStyleCnt="4" custScaleX="185902" custScaleY="84336">
        <dgm:presLayoutVars>
          <dgm:bulletEnabled val="1"/>
        </dgm:presLayoutVars>
      </dgm:prSet>
      <dgm:spPr/>
      <dgm:t>
        <a:bodyPr/>
        <a:lstStyle/>
        <a:p>
          <a:endParaRPr lang="en-US"/>
        </a:p>
      </dgm:t>
    </dgm:pt>
    <dgm:pt modelId="{6705341B-A433-44E3-B773-CB29994CC941}" type="pres">
      <dgm:prSet presAssocID="{E4500B2E-B245-4CCE-891E-0FFA9643CFEA}" presName="Name13" presStyleLbl="parChTrans1D2" presStyleIdx="3" presStyleCnt="4"/>
      <dgm:spPr/>
      <dgm:t>
        <a:bodyPr/>
        <a:lstStyle/>
        <a:p>
          <a:endParaRPr lang="en-US"/>
        </a:p>
      </dgm:t>
    </dgm:pt>
    <dgm:pt modelId="{3C70B563-665A-4837-97F0-8CDC8731EE1A}" type="pres">
      <dgm:prSet presAssocID="{7A90E748-FAFC-4397-B584-C05359712B96}" presName="childText" presStyleLbl="bgAcc1" presStyleIdx="3" presStyleCnt="4" custScaleX="184288" custScaleY="146812">
        <dgm:presLayoutVars>
          <dgm:bulletEnabled val="1"/>
        </dgm:presLayoutVars>
      </dgm:prSet>
      <dgm:spPr/>
      <dgm:t>
        <a:bodyPr/>
        <a:lstStyle/>
        <a:p>
          <a:endParaRPr lang="en-US"/>
        </a:p>
      </dgm:t>
    </dgm:pt>
  </dgm:ptLst>
  <dgm:cxnLst>
    <dgm:cxn modelId="{F8E7F65C-CE95-47EB-B02A-E9ACB42816B3}" type="presOf" srcId="{7A90E748-FAFC-4397-B584-C05359712B96}" destId="{3C70B563-665A-4837-97F0-8CDC8731EE1A}" srcOrd="0" destOrd="0" presId="urn:microsoft.com/office/officeart/2005/8/layout/hierarchy3"/>
    <dgm:cxn modelId="{3B1B63E2-E155-4458-9200-7C1A7E8253A6}" srcId="{2CBF33EF-3AE5-4242-A502-A2880C5C5391}" destId="{C664B747-B422-4683-B762-90930B2B623B}" srcOrd="1" destOrd="0" parTransId="{5CC64841-DFA2-456B-9927-554407A8A83C}" sibTransId="{F7BA33E3-4944-4D22-B273-E7465AD7CEC9}"/>
    <dgm:cxn modelId="{391FBE22-A47B-446B-B915-2D75391E8739}" srcId="{8DDD403A-1D4B-4655-9582-0B0384F519D2}" destId="{50FBE6BD-57F9-4C83-8F27-1FAAFFFB1588}" srcOrd="0" destOrd="0" parTransId="{D2932196-F8CA-44B7-B14E-10E29AA9C3D4}" sibTransId="{781A16F4-A43F-4A3B-9F58-5559AF2F89F8}"/>
    <dgm:cxn modelId="{0896C2FA-4254-4B69-B9BA-C4CE884763B9}" type="presOf" srcId="{5CC64841-DFA2-456B-9927-554407A8A83C}" destId="{75C5BD8C-66C3-4E9A-9CD2-B8628C7BD89B}" srcOrd="0" destOrd="0" presId="urn:microsoft.com/office/officeart/2005/8/layout/hierarchy3"/>
    <dgm:cxn modelId="{7612C3F4-4B0B-452B-BA5A-7DD9CAC47B7A}" type="presOf" srcId="{F17E8C99-8D26-4A10-BEBA-0A16B5EF6E04}" destId="{3D2E20A0-EACD-4EB3-9E3C-D2B8520CB9F3}" srcOrd="0" destOrd="0" presId="urn:microsoft.com/office/officeart/2005/8/layout/hierarchy3"/>
    <dgm:cxn modelId="{FB9AAE7A-2121-4E93-B54C-5E6BD8707551}" type="presOf" srcId="{50FBE6BD-57F9-4C83-8F27-1FAAFFFB1588}" destId="{883242F1-7CD1-4294-81D3-0E9B950FFAB8}" srcOrd="0" destOrd="0" presId="urn:microsoft.com/office/officeart/2005/8/layout/hierarchy3"/>
    <dgm:cxn modelId="{2B738277-F565-45C5-8BC7-138F55F92D02}" type="presOf" srcId="{C664B747-B422-4683-B762-90930B2B623B}" destId="{C5AEAE19-BC3A-430F-8117-3C7B84ECFBAF}" srcOrd="0" destOrd="0" presId="urn:microsoft.com/office/officeart/2005/8/layout/hierarchy3"/>
    <dgm:cxn modelId="{C078425A-BBBF-4988-8730-F97F5C262E70}" srcId="{107FD0D6-51C7-47EF-A129-BA4D54F7078A}" destId="{8DDD403A-1D4B-4655-9582-0B0384F519D2}" srcOrd="1" destOrd="0" parTransId="{2EB1250E-28AD-448F-A083-AA2643D47E63}" sibTransId="{6F137F4B-532C-4ABA-8214-5684FD3C5D3D}"/>
    <dgm:cxn modelId="{F18925E4-0257-477B-8F24-578339D29075}" type="presOf" srcId="{8DDD403A-1D4B-4655-9582-0B0384F519D2}" destId="{AB144328-8D9C-45D7-A8EB-882F88F6EBFC}" srcOrd="1" destOrd="0" presId="urn:microsoft.com/office/officeart/2005/8/layout/hierarchy3"/>
    <dgm:cxn modelId="{14740B54-6F59-4701-BEC4-80EAE376487D}" type="presOf" srcId="{D2932196-F8CA-44B7-B14E-10E29AA9C3D4}" destId="{4BE33FC8-0C95-4B15-996A-8EA22C96E35E}" srcOrd="0" destOrd="0" presId="urn:microsoft.com/office/officeart/2005/8/layout/hierarchy3"/>
    <dgm:cxn modelId="{EAA7487D-D031-4C3A-A3EC-E59D94448358}" type="presOf" srcId="{2CBF33EF-3AE5-4242-A502-A2880C5C5391}" destId="{1B365C9F-D7E0-449F-A1E7-6034410961DF}" srcOrd="1" destOrd="0" presId="urn:microsoft.com/office/officeart/2005/8/layout/hierarchy3"/>
    <dgm:cxn modelId="{20551A24-42E2-4F6F-974A-A266A7B4E5FE}" type="presOf" srcId="{E4500B2E-B245-4CCE-891E-0FFA9643CFEA}" destId="{6705341B-A433-44E3-B773-CB29994CC941}" srcOrd="0" destOrd="0" presId="urn:microsoft.com/office/officeart/2005/8/layout/hierarchy3"/>
    <dgm:cxn modelId="{A79DF698-4376-460A-8163-5F034A141C42}" type="presOf" srcId="{107FD0D6-51C7-47EF-A129-BA4D54F7078A}" destId="{E143ADB0-3BD8-4B56-81E5-D275FE0EDE14}" srcOrd="0" destOrd="0" presId="urn:microsoft.com/office/officeart/2005/8/layout/hierarchy3"/>
    <dgm:cxn modelId="{571F674B-6323-45B1-B01E-68A631C876C4}" srcId="{8DDD403A-1D4B-4655-9582-0B0384F519D2}" destId="{7A90E748-FAFC-4397-B584-C05359712B96}" srcOrd="1" destOrd="0" parTransId="{E4500B2E-B245-4CCE-891E-0FFA9643CFEA}" sibTransId="{BEB5C930-6F1A-4BCA-9FA1-913F504AF9A2}"/>
    <dgm:cxn modelId="{3E67E6E6-4000-4DB9-95F7-A94C57BBDFF5}" srcId="{2CBF33EF-3AE5-4242-A502-A2880C5C5391}" destId="{AD62DE7D-67AA-4C2E-8F53-535B19A3E95B}" srcOrd="0" destOrd="0" parTransId="{F17E8C99-8D26-4A10-BEBA-0A16B5EF6E04}" sibTransId="{CEC7747E-D6FD-4727-8B4E-290D81ED55EC}"/>
    <dgm:cxn modelId="{2ACB48D7-2AAB-4234-A2F0-AA30365BA744}" type="presOf" srcId="{2CBF33EF-3AE5-4242-A502-A2880C5C5391}" destId="{3405A1D1-D9DF-449A-9BA3-4E328DB19C7B}" srcOrd="0" destOrd="0" presId="urn:microsoft.com/office/officeart/2005/8/layout/hierarchy3"/>
    <dgm:cxn modelId="{177BBD3B-2C3F-471A-9FDC-09EE24C3AD72}" type="presOf" srcId="{AD62DE7D-67AA-4C2E-8F53-535B19A3E95B}" destId="{C1B081BB-5BC1-481B-AF35-A76A18143B49}" srcOrd="0" destOrd="0" presId="urn:microsoft.com/office/officeart/2005/8/layout/hierarchy3"/>
    <dgm:cxn modelId="{C8C52AF0-DD83-4922-970B-713243AD5E19}" type="presOf" srcId="{8DDD403A-1D4B-4655-9582-0B0384F519D2}" destId="{433671F2-49B1-420E-A640-FC63314E1BCE}" srcOrd="0" destOrd="0" presId="urn:microsoft.com/office/officeart/2005/8/layout/hierarchy3"/>
    <dgm:cxn modelId="{B213CCC9-B513-4140-B7B3-959A73EAD1F0}" srcId="{107FD0D6-51C7-47EF-A129-BA4D54F7078A}" destId="{2CBF33EF-3AE5-4242-A502-A2880C5C5391}" srcOrd="0" destOrd="0" parTransId="{B75A04DA-9CC9-4EFE-9F62-8762C96ABA02}" sibTransId="{B4FD9149-FC15-4EC8-A065-73C37D90A2C5}"/>
    <dgm:cxn modelId="{4F836625-B1F6-4745-B67B-DF1104C19525}" type="presParOf" srcId="{E143ADB0-3BD8-4B56-81E5-D275FE0EDE14}" destId="{588B391D-A494-4559-81A3-A76B447D5D86}" srcOrd="0" destOrd="0" presId="urn:microsoft.com/office/officeart/2005/8/layout/hierarchy3"/>
    <dgm:cxn modelId="{3476E4F3-C801-438C-95C0-1340A88D8AB9}" type="presParOf" srcId="{588B391D-A494-4559-81A3-A76B447D5D86}" destId="{E9665B0E-53A8-4751-ABC2-8478D8FCD269}" srcOrd="0" destOrd="0" presId="urn:microsoft.com/office/officeart/2005/8/layout/hierarchy3"/>
    <dgm:cxn modelId="{039A691F-5FE0-4442-8A6A-86603C9C2D99}" type="presParOf" srcId="{E9665B0E-53A8-4751-ABC2-8478D8FCD269}" destId="{3405A1D1-D9DF-449A-9BA3-4E328DB19C7B}" srcOrd="0" destOrd="0" presId="urn:microsoft.com/office/officeart/2005/8/layout/hierarchy3"/>
    <dgm:cxn modelId="{79610675-7E46-41E3-BD40-33213DDD1CC7}" type="presParOf" srcId="{E9665B0E-53A8-4751-ABC2-8478D8FCD269}" destId="{1B365C9F-D7E0-449F-A1E7-6034410961DF}" srcOrd="1" destOrd="0" presId="urn:microsoft.com/office/officeart/2005/8/layout/hierarchy3"/>
    <dgm:cxn modelId="{993877A7-4373-4213-A5FD-AFB962CB7937}" type="presParOf" srcId="{588B391D-A494-4559-81A3-A76B447D5D86}" destId="{4D045E52-3DA6-47B5-8005-D3D7208F636D}" srcOrd="1" destOrd="0" presId="urn:microsoft.com/office/officeart/2005/8/layout/hierarchy3"/>
    <dgm:cxn modelId="{6E31ADE8-03B7-4DA0-ADCF-F81B71892F37}" type="presParOf" srcId="{4D045E52-3DA6-47B5-8005-D3D7208F636D}" destId="{3D2E20A0-EACD-4EB3-9E3C-D2B8520CB9F3}" srcOrd="0" destOrd="0" presId="urn:microsoft.com/office/officeart/2005/8/layout/hierarchy3"/>
    <dgm:cxn modelId="{8ABF9FA7-5F6F-4CF3-A8AA-F96F774E1472}" type="presParOf" srcId="{4D045E52-3DA6-47B5-8005-D3D7208F636D}" destId="{C1B081BB-5BC1-481B-AF35-A76A18143B49}" srcOrd="1" destOrd="0" presId="urn:microsoft.com/office/officeart/2005/8/layout/hierarchy3"/>
    <dgm:cxn modelId="{9E15D00F-C721-4E4F-A43F-66C94EB9E662}" type="presParOf" srcId="{4D045E52-3DA6-47B5-8005-D3D7208F636D}" destId="{75C5BD8C-66C3-4E9A-9CD2-B8628C7BD89B}" srcOrd="2" destOrd="0" presId="urn:microsoft.com/office/officeart/2005/8/layout/hierarchy3"/>
    <dgm:cxn modelId="{2954C9C9-6BA6-41AE-9BF8-DDC7CBD12C71}" type="presParOf" srcId="{4D045E52-3DA6-47B5-8005-D3D7208F636D}" destId="{C5AEAE19-BC3A-430F-8117-3C7B84ECFBAF}" srcOrd="3" destOrd="0" presId="urn:microsoft.com/office/officeart/2005/8/layout/hierarchy3"/>
    <dgm:cxn modelId="{E684E8B1-4B91-402E-BD1B-896183275E2F}" type="presParOf" srcId="{E143ADB0-3BD8-4B56-81E5-D275FE0EDE14}" destId="{1F452479-5575-4C1D-89D7-6B9CD68EE02F}" srcOrd="1" destOrd="0" presId="urn:microsoft.com/office/officeart/2005/8/layout/hierarchy3"/>
    <dgm:cxn modelId="{E06B4FED-A880-4DBF-B8D8-3408B4291F61}" type="presParOf" srcId="{1F452479-5575-4C1D-89D7-6B9CD68EE02F}" destId="{78E14B62-399A-4185-8E4F-020246E11F38}" srcOrd="0" destOrd="0" presId="urn:microsoft.com/office/officeart/2005/8/layout/hierarchy3"/>
    <dgm:cxn modelId="{B73F3737-25E8-4457-97C7-6962CB7C0C4B}" type="presParOf" srcId="{78E14B62-399A-4185-8E4F-020246E11F38}" destId="{433671F2-49B1-420E-A640-FC63314E1BCE}" srcOrd="0" destOrd="0" presId="urn:microsoft.com/office/officeart/2005/8/layout/hierarchy3"/>
    <dgm:cxn modelId="{C2F953C2-3845-4C3D-B83E-CBFD0174BADC}" type="presParOf" srcId="{78E14B62-399A-4185-8E4F-020246E11F38}" destId="{AB144328-8D9C-45D7-A8EB-882F88F6EBFC}" srcOrd="1" destOrd="0" presId="urn:microsoft.com/office/officeart/2005/8/layout/hierarchy3"/>
    <dgm:cxn modelId="{F633EAE5-6364-4ECA-BEC6-30139BBFEF08}" type="presParOf" srcId="{1F452479-5575-4C1D-89D7-6B9CD68EE02F}" destId="{1572A868-966E-4F7E-8BD9-41CE6F8C29E7}" srcOrd="1" destOrd="0" presId="urn:microsoft.com/office/officeart/2005/8/layout/hierarchy3"/>
    <dgm:cxn modelId="{89CBC9BC-5102-4362-B6BB-A0570D5810B3}" type="presParOf" srcId="{1572A868-966E-4F7E-8BD9-41CE6F8C29E7}" destId="{4BE33FC8-0C95-4B15-996A-8EA22C96E35E}" srcOrd="0" destOrd="0" presId="urn:microsoft.com/office/officeart/2005/8/layout/hierarchy3"/>
    <dgm:cxn modelId="{8ABD9043-62F9-4B46-B2EF-1D65A9508772}" type="presParOf" srcId="{1572A868-966E-4F7E-8BD9-41CE6F8C29E7}" destId="{883242F1-7CD1-4294-81D3-0E9B950FFAB8}" srcOrd="1" destOrd="0" presId="urn:microsoft.com/office/officeart/2005/8/layout/hierarchy3"/>
    <dgm:cxn modelId="{C0689863-5A6E-49DE-9D2C-BD7DD1B48BFD}" type="presParOf" srcId="{1572A868-966E-4F7E-8BD9-41CE6F8C29E7}" destId="{6705341B-A433-44E3-B773-CB29994CC941}" srcOrd="2" destOrd="0" presId="urn:microsoft.com/office/officeart/2005/8/layout/hierarchy3"/>
    <dgm:cxn modelId="{5065D011-DC40-469B-AE11-C524743FEC3C}" type="presParOf" srcId="{1572A868-966E-4F7E-8BD9-41CE6F8C29E7}" destId="{3C70B563-665A-4837-97F0-8CDC8731EE1A}"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DAA84-D376-4E0C-B9CD-3945504E336E}">
      <dsp:nvSpPr>
        <dsp:cNvPr id="0" name=""/>
        <dsp:cNvSpPr/>
      </dsp:nvSpPr>
      <dsp:spPr>
        <a:xfrm>
          <a:off x="638529" y="1164"/>
          <a:ext cx="3018381" cy="738637"/>
        </a:xfrm>
        <a:prstGeom prst="roundRect">
          <a:avLst>
            <a:gd name="adj" fmla="val 10000"/>
          </a:avLst>
        </a:prstGeom>
        <a:solidFill>
          <a:srgbClr val="0071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i="0" u="none" kern="1200" dirty="0">
              <a:solidFill>
                <a:schemeClr val="bg1"/>
              </a:solidFill>
              <a:latin typeface="+mj-lt"/>
              <a:ea typeface="ヒラギノ角ゴ Pro W3" charset="-128"/>
            </a:rPr>
            <a:t>Hours worked </a:t>
          </a:r>
          <a:endParaRPr lang="en-US" sz="2400" b="1" i="0" u="none" kern="1200" dirty="0">
            <a:solidFill>
              <a:schemeClr val="bg1"/>
            </a:solidFill>
            <a:latin typeface="+mj-lt"/>
          </a:endParaRPr>
        </a:p>
      </dsp:txBody>
      <dsp:txXfrm>
        <a:off x="660163" y="22798"/>
        <a:ext cx="2975113" cy="695369"/>
      </dsp:txXfrm>
    </dsp:sp>
    <dsp:sp modelId="{8FA3DCE9-9F60-40D6-81B9-9AEB419D29B2}">
      <dsp:nvSpPr>
        <dsp:cNvPr id="0" name=""/>
        <dsp:cNvSpPr/>
      </dsp:nvSpPr>
      <dsp:spPr>
        <a:xfrm>
          <a:off x="940367" y="739801"/>
          <a:ext cx="301838" cy="920649"/>
        </a:xfrm>
        <a:custGeom>
          <a:avLst/>
          <a:gdLst/>
          <a:ahLst/>
          <a:cxnLst/>
          <a:rect l="0" t="0" r="0" b="0"/>
          <a:pathLst>
            <a:path>
              <a:moveTo>
                <a:pt x="0" y="0"/>
              </a:moveTo>
              <a:lnTo>
                <a:pt x="0" y="920649"/>
              </a:lnTo>
              <a:lnTo>
                <a:pt x="301838" y="9206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721F8A-9A48-4EA6-BF8E-BD20839BFD5F}">
      <dsp:nvSpPr>
        <dsp:cNvPr id="0" name=""/>
        <dsp:cNvSpPr/>
      </dsp:nvSpPr>
      <dsp:spPr>
        <a:xfrm>
          <a:off x="1242206" y="1049674"/>
          <a:ext cx="2518188" cy="12215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kern="1200" dirty="0">
              <a:solidFill>
                <a:schemeClr val="bg2">
                  <a:lumMod val="25000"/>
                </a:schemeClr>
              </a:solidFill>
              <a:ea typeface="ヒラギノ角ゴ Pro W3" charset="-128"/>
            </a:rPr>
            <a:t>Employee unable to use “waiting time” </a:t>
          </a:r>
          <a:r>
            <a:rPr lang="en-US" sz="2000" kern="1200" dirty="0" smtClean="0">
              <a:solidFill>
                <a:srgbClr val="FF0000"/>
              </a:solidFill>
              <a:ea typeface="ヒラギノ角ゴ Pro W3" charset="-128"/>
            </a:rPr>
            <a:t> </a:t>
          </a:r>
          <a:r>
            <a:rPr lang="en-US" sz="2000" b="0" u="none" kern="1200" dirty="0">
              <a:solidFill>
                <a:schemeClr val="tx1"/>
              </a:solidFill>
              <a:ea typeface="ヒラギノ角ゴ Pro W3" charset="-128"/>
            </a:rPr>
            <a:t>effectively </a:t>
          </a:r>
          <a:r>
            <a:rPr lang="en-US" sz="2000" kern="1200" dirty="0">
              <a:solidFill>
                <a:schemeClr val="bg2">
                  <a:lumMod val="25000"/>
                </a:schemeClr>
              </a:solidFill>
              <a:ea typeface="ヒラギノ角ゴ Pro W3" charset="-128"/>
            </a:rPr>
            <a:t>for own purposes</a:t>
          </a:r>
          <a:endParaRPr lang="en-US" sz="2000" kern="1200" dirty="0">
            <a:solidFill>
              <a:schemeClr val="bg2">
                <a:lumMod val="25000"/>
              </a:schemeClr>
            </a:solidFill>
          </a:endParaRPr>
        </a:p>
      </dsp:txBody>
      <dsp:txXfrm>
        <a:off x="1277984" y="1085452"/>
        <a:ext cx="2446632" cy="1149998"/>
      </dsp:txXfrm>
    </dsp:sp>
    <dsp:sp modelId="{5B135C32-C71C-490A-825C-224083BB9DAA}">
      <dsp:nvSpPr>
        <dsp:cNvPr id="0" name=""/>
        <dsp:cNvSpPr/>
      </dsp:nvSpPr>
      <dsp:spPr>
        <a:xfrm>
          <a:off x="940367" y="739801"/>
          <a:ext cx="301838" cy="2461045"/>
        </a:xfrm>
        <a:custGeom>
          <a:avLst/>
          <a:gdLst/>
          <a:ahLst/>
          <a:cxnLst/>
          <a:rect l="0" t="0" r="0" b="0"/>
          <a:pathLst>
            <a:path>
              <a:moveTo>
                <a:pt x="0" y="0"/>
              </a:moveTo>
              <a:lnTo>
                <a:pt x="0" y="2461045"/>
              </a:lnTo>
              <a:lnTo>
                <a:pt x="301838" y="24610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ED3EC9-F2FD-40D3-86CE-653906358BDF}">
      <dsp:nvSpPr>
        <dsp:cNvPr id="0" name=""/>
        <dsp:cNvSpPr/>
      </dsp:nvSpPr>
      <dsp:spPr>
        <a:xfrm>
          <a:off x="1242206" y="2581101"/>
          <a:ext cx="1983184" cy="12394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kern="1200" dirty="0">
              <a:solidFill>
                <a:schemeClr val="bg2">
                  <a:lumMod val="25000"/>
                </a:schemeClr>
              </a:solidFill>
              <a:ea typeface="ヒラギノ角ゴ Pro W3" charset="-128"/>
            </a:rPr>
            <a:t>“Waiting time” controlled by employer</a:t>
          </a:r>
          <a:endParaRPr lang="en-US" sz="2000" kern="1200" dirty="0">
            <a:solidFill>
              <a:schemeClr val="bg2">
                <a:lumMod val="25000"/>
              </a:schemeClr>
            </a:solidFill>
          </a:endParaRPr>
        </a:p>
      </dsp:txBody>
      <dsp:txXfrm>
        <a:off x="1278509" y="2617404"/>
        <a:ext cx="1910578" cy="1166884"/>
      </dsp:txXfrm>
    </dsp:sp>
    <dsp:sp modelId="{BFFFBE1F-1311-414B-843C-8D8C83610D63}">
      <dsp:nvSpPr>
        <dsp:cNvPr id="0" name=""/>
        <dsp:cNvSpPr/>
      </dsp:nvSpPr>
      <dsp:spPr>
        <a:xfrm>
          <a:off x="4248073" y="0"/>
          <a:ext cx="2883401" cy="779341"/>
        </a:xfrm>
        <a:prstGeom prst="roundRect">
          <a:avLst>
            <a:gd name="adj" fmla="val 10000"/>
          </a:avLst>
        </a:prstGeom>
        <a:solidFill>
          <a:srgbClr val="0071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i="0" u="none" kern="1200" dirty="0">
              <a:solidFill>
                <a:schemeClr val="bg1"/>
              </a:solidFill>
              <a:latin typeface="+mj-lt"/>
              <a:ea typeface="ヒラギノ角ゴ Pro W3" charset="-128"/>
            </a:rPr>
            <a:t>NOT hours worked</a:t>
          </a:r>
          <a:endParaRPr lang="en-US" sz="2400" b="1" i="0" u="none" kern="1200" dirty="0">
            <a:solidFill>
              <a:schemeClr val="bg1"/>
            </a:solidFill>
            <a:latin typeface="+mj-lt"/>
          </a:endParaRPr>
        </a:p>
      </dsp:txBody>
      <dsp:txXfrm>
        <a:off x="4270899" y="22826"/>
        <a:ext cx="2837749" cy="733689"/>
      </dsp:txXfrm>
    </dsp:sp>
    <dsp:sp modelId="{816E8BFB-716C-42E1-A662-E4BFDF73B767}">
      <dsp:nvSpPr>
        <dsp:cNvPr id="0" name=""/>
        <dsp:cNvSpPr/>
      </dsp:nvSpPr>
      <dsp:spPr>
        <a:xfrm>
          <a:off x="4536414" y="779341"/>
          <a:ext cx="316922" cy="930782"/>
        </a:xfrm>
        <a:custGeom>
          <a:avLst/>
          <a:gdLst/>
          <a:ahLst/>
          <a:cxnLst/>
          <a:rect l="0" t="0" r="0" b="0"/>
          <a:pathLst>
            <a:path>
              <a:moveTo>
                <a:pt x="0" y="0"/>
              </a:moveTo>
              <a:lnTo>
                <a:pt x="0" y="930782"/>
              </a:lnTo>
              <a:lnTo>
                <a:pt x="316922" y="930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CFA467-D43F-4922-8309-4B3DD56FA709}">
      <dsp:nvSpPr>
        <dsp:cNvPr id="0" name=""/>
        <dsp:cNvSpPr/>
      </dsp:nvSpPr>
      <dsp:spPr>
        <a:xfrm>
          <a:off x="4853336" y="1090379"/>
          <a:ext cx="2630178" cy="12394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kern="1200" dirty="0">
              <a:solidFill>
                <a:schemeClr val="bg2">
                  <a:lumMod val="25000"/>
                </a:schemeClr>
              </a:solidFill>
              <a:ea typeface="ヒラギノ角ゴ Pro W3" charset="-128"/>
            </a:rPr>
            <a:t>Employee completely relieved from duty</a:t>
          </a:r>
          <a:endParaRPr lang="en-US" sz="2000" kern="1200" dirty="0">
            <a:solidFill>
              <a:schemeClr val="bg2">
                <a:lumMod val="25000"/>
              </a:schemeClr>
            </a:solidFill>
          </a:endParaRPr>
        </a:p>
      </dsp:txBody>
      <dsp:txXfrm>
        <a:off x="4889639" y="1126682"/>
        <a:ext cx="2557572" cy="1166884"/>
      </dsp:txXfrm>
    </dsp:sp>
    <dsp:sp modelId="{80642DD5-AD40-4A1E-B3B8-16C2033D3F5E}">
      <dsp:nvSpPr>
        <dsp:cNvPr id="0" name=""/>
        <dsp:cNvSpPr/>
      </dsp:nvSpPr>
      <dsp:spPr>
        <a:xfrm>
          <a:off x="4536414" y="779341"/>
          <a:ext cx="316922" cy="2480145"/>
        </a:xfrm>
        <a:custGeom>
          <a:avLst/>
          <a:gdLst/>
          <a:ahLst/>
          <a:cxnLst/>
          <a:rect l="0" t="0" r="0" b="0"/>
          <a:pathLst>
            <a:path>
              <a:moveTo>
                <a:pt x="0" y="0"/>
              </a:moveTo>
              <a:lnTo>
                <a:pt x="0" y="2480145"/>
              </a:lnTo>
              <a:lnTo>
                <a:pt x="316922" y="24801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A38255-BB7F-4815-A403-D11375572A9B}">
      <dsp:nvSpPr>
        <dsp:cNvPr id="0" name=""/>
        <dsp:cNvSpPr/>
      </dsp:nvSpPr>
      <dsp:spPr>
        <a:xfrm>
          <a:off x="4853336" y="2639741"/>
          <a:ext cx="2858383" cy="12394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kern="1200" dirty="0">
              <a:solidFill>
                <a:schemeClr val="bg2">
                  <a:lumMod val="25000"/>
                </a:schemeClr>
              </a:solidFill>
              <a:ea typeface="ヒラギノ角ゴ Pro W3" charset="-128"/>
            </a:rPr>
            <a:t>Break-time long enough for employee to use for own purposes</a:t>
          </a:r>
          <a:endParaRPr lang="en-US" sz="2000" kern="1200" dirty="0">
            <a:solidFill>
              <a:schemeClr val="bg2">
                <a:lumMod val="25000"/>
              </a:schemeClr>
            </a:solidFill>
          </a:endParaRPr>
        </a:p>
      </dsp:txBody>
      <dsp:txXfrm>
        <a:off x="4889639" y="2676044"/>
        <a:ext cx="2785777" cy="11668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5A1D1-D9DF-449A-9BA3-4E328DB19C7B}">
      <dsp:nvSpPr>
        <dsp:cNvPr id="0" name=""/>
        <dsp:cNvSpPr/>
      </dsp:nvSpPr>
      <dsp:spPr>
        <a:xfrm>
          <a:off x="135183" y="918"/>
          <a:ext cx="3536698" cy="834010"/>
        </a:xfrm>
        <a:prstGeom prst="roundRect">
          <a:avLst>
            <a:gd name="adj" fmla="val 10000"/>
          </a:avLst>
        </a:prstGeom>
        <a:solidFill>
          <a:srgbClr val="0071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i="0" u="none" kern="1200" dirty="0">
              <a:solidFill>
                <a:schemeClr val="bg1"/>
              </a:solidFill>
              <a:latin typeface="+mj-lt"/>
              <a:ea typeface="ヒラギノ角ゴ Pro W3" charset="-128"/>
            </a:rPr>
            <a:t>Hours worked </a:t>
          </a:r>
          <a:endParaRPr lang="en-US" sz="2400" b="1" i="0" u="none" kern="1200" dirty="0">
            <a:solidFill>
              <a:schemeClr val="bg1"/>
            </a:solidFill>
            <a:latin typeface="+mj-lt"/>
          </a:endParaRPr>
        </a:p>
      </dsp:txBody>
      <dsp:txXfrm>
        <a:off x="159610" y="25345"/>
        <a:ext cx="3487844" cy="785156"/>
      </dsp:txXfrm>
    </dsp:sp>
    <dsp:sp modelId="{3D2E20A0-EACD-4EB3-9E3C-D2B8520CB9F3}">
      <dsp:nvSpPr>
        <dsp:cNvPr id="0" name=""/>
        <dsp:cNvSpPr/>
      </dsp:nvSpPr>
      <dsp:spPr>
        <a:xfrm>
          <a:off x="488853" y="834929"/>
          <a:ext cx="420370" cy="882779"/>
        </a:xfrm>
        <a:custGeom>
          <a:avLst/>
          <a:gdLst/>
          <a:ahLst/>
          <a:cxnLst/>
          <a:rect l="0" t="0" r="0" b="0"/>
          <a:pathLst>
            <a:path>
              <a:moveTo>
                <a:pt x="0" y="0"/>
              </a:moveTo>
              <a:lnTo>
                <a:pt x="0" y="882779"/>
              </a:lnTo>
              <a:lnTo>
                <a:pt x="420370" y="8827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B081BB-5BC1-481B-AF35-A76A18143B49}">
      <dsp:nvSpPr>
        <dsp:cNvPr id="0" name=""/>
        <dsp:cNvSpPr/>
      </dsp:nvSpPr>
      <dsp:spPr>
        <a:xfrm>
          <a:off x="909223" y="1082518"/>
          <a:ext cx="2732595" cy="12703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kern="1200" dirty="0">
              <a:solidFill>
                <a:schemeClr val="bg2">
                  <a:lumMod val="25000"/>
                </a:schemeClr>
              </a:solidFill>
              <a:ea typeface="ヒラギノ角ゴ Pro W3" charset="-128"/>
            </a:rPr>
            <a:t>Employee must stay on employer premises</a:t>
          </a:r>
          <a:endParaRPr lang="en-US" sz="2000" kern="1200" dirty="0">
            <a:solidFill>
              <a:schemeClr val="bg2">
                <a:lumMod val="25000"/>
              </a:schemeClr>
            </a:solidFill>
          </a:endParaRPr>
        </a:p>
      </dsp:txBody>
      <dsp:txXfrm>
        <a:off x="946431" y="1119726"/>
        <a:ext cx="2658179" cy="1195966"/>
      </dsp:txXfrm>
    </dsp:sp>
    <dsp:sp modelId="{75C5BD8C-66C3-4E9A-9CD2-B8628C7BD89B}">
      <dsp:nvSpPr>
        <dsp:cNvPr id="0" name=""/>
        <dsp:cNvSpPr/>
      </dsp:nvSpPr>
      <dsp:spPr>
        <a:xfrm>
          <a:off x="488853" y="834929"/>
          <a:ext cx="420370" cy="2480015"/>
        </a:xfrm>
        <a:custGeom>
          <a:avLst/>
          <a:gdLst/>
          <a:ahLst/>
          <a:cxnLst/>
          <a:rect l="0" t="0" r="0" b="0"/>
          <a:pathLst>
            <a:path>
              <a:moveTo>
                <a:pt x="0" y="0"/>
              </a:moveTo>
              <a:lnTo>
                <a:pt x="0" y="2480015"/>
              </a:lnTo>
              <a:lnTo>
                <a:pt x="420370" y="24800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AEAE19-BC3A-430F-8117-3C7B84ECFBAF}">
      <dsp:nvSpPr>
        <dsp:cNvPr id="0" name=""/>
        <dsp:cNvSpPr/>
      </dsp:nvSpPr>
      <dsp:spPr>
        <a:xfrm>
          <a:off x="909223" y="2600231"/>
          <a:ext cx="2969668" cy="1429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kern="1200" dirty="0">
              <a:solidFill>
                <a:schemeClr val="bg2">
                  <a:lumMod val="25000"/>
                </a:schemeClr>
              </a:solidFill>
              <a:ea typeface="ヒラギノ角ゴ Pro W3" charset="-128"/>
            </a:rPr>
            <a:t>Or, must be so close time cannot be used effectively for own purposes</a:t>
          </a:r>
          <a:endParaRPr lang="en-US" sz="2000" kern="1200" dirty="0">
            <a:solidFill>
              <a:schemeClr val="bg2">
                <a:lumMod val="25000"/>
              </a:schemeClr>
            </a:solidFill>
          </a:endParaRPr>
        </a:p>
      </dsp:txBody>
      <dsp:txXfrm>
        <a:off x="951089" y="2642097"/>
        <a:ext cx="2885936" cy="1345694"/>
      </dsp:txXfrm>
    </dsp:sp>
    <dsp:sp modelId="{433671F2-49B1-420E-A640-FC63314E1BCE}">
      <dsp:nvSpPr>
        <dsp:cNvPr id="0" name=""/>
        <dsp:cNvSpPr/>
      </dsp:nvSpPr>
      <dsp:spPr>
        <a:xfrm>
          <a:off x="4233244" y="1175"/>
          <a:ext cx="3432107" cy="856676"/>
        </a:xfrm>
        <a:prstGeom prst="roundRect">
          <a:avLst>
            <a:gd name="adj" fmla="val 10000"/>
          </a:avLst>
        </a:prstGeom>
        <a:solidFill>
          <a:srgbClr val="0071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i="0" u="none" kern="1200" dirty="0">
              <a:solidFill>
                <a:schemeClr val="bg1"/>
              </a:solidFill>
              <a:latin typeface="+mj-lt"/>
              <a:ea typeface="ヒラギノ角ゴ Pro W3" charset="-128"/>
            </a:rPr>
            <a:t>NOT hours worked</a:t>
          </a:r>
          <a:endParaRPr lang="en-US" sz="2400" b="1" i="0" u="none" kern="1200" dirty="0">
            <a:solidFill>
              <a:schemeClr val="bg1"/>
            </a:solidFill>
            <a:latin typeface="+mj-lt"/>
          </a:endParaRPr>
        </a:p>
      </dsp:txBody>
      <dsp:txXfrm>
        <a:off x="4258335" y="26266"/>
        <a:ext cx="3381925" cy="806494"/>
      </dsp:txXfrm>
    </dsp:sp>
    <dsp:sp modelId="{4BE33FC8-0C95-4B15-996A-8EA22C96E35E}">
      <dsp:nvSpPr>
        <dsp:cNvPr id="0" name=""/>
        <dsp:cNvSpPr/>
      </dsp:nvSpPr>
      <dsp:spPr>
        <a:xfrm>
          <a:off x="4576455" y="857852"/>
          <a:ext cx="343210" cy="664509"/>
        </a:xfrm>
        <a:custGeom>
          <a:avLst/>
          <a:gdLst/>
          <a:ahLst/>
          <a:cxnLst/>
          <a:rect l="0" t="0" r="0" b="0"/>
          <a:pathLst>
            <a:path>
              <a:moveTo>
                <a:pt x="0" y="0"/>
              </a:moveTo>
              <a:lnTo>
                <a:pt x="0" y="664509"/>
              </a:lnTo>
              <a:lnTo>
                <a:pt x="343210" y="6645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3242F1-7CD1-4294-81D3-0E9B950FFAB8}">
      <dsp:nvSpPr>
        <dsp:cNvPr id="0" name=""/>
        <dsp:cNvSpPr/>
      </dsp:nvSpPr>
      <dsp:spPr>
        <a:xfrm>
          <a:off x="4919666" y="1105183"/>
          <a:ext cx="2942680" cy="8343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kern="1200" dirty="0">
              <a:solidFill>
                <a:schemeClr val="bg2">
                  <a:lumMod val="25000"/>
                </a:schemeClr>
              </a:solidFill>
              <a:ea typeface="ヒラギノ角ゴ Pro W3" charset="-128"/>
            </a:rPr>
            <a:t>Employee must provide contact information </a:t>
          </a:r>
          <a:endParaRPr lang="en-US" sz="2000" kern="1200" dirty="0">
            <a:solidFill>
              <a:schemeClr val="bg2">
                <a:lumMod val="25000"/>
              </a:schemeClr>
            </a:solidFill>
          </a:endParaRPr>
        </a:p>
      </dsp:txBody>
      <dsp:txXfrm>
        <a:off x="4944103" y="1129620"/>
        <a:ext cx="2893806" cy="785483"/>
      </dsp:txXfrm>
    </dsp:sp>
    <dsp:sp modelId="{6705341B-A433-44E3-B773-CB29994CC941}">
      <dsp:nvSpPr>
        <dsp:cNvPr id="0" name=""/>
        <dsp:cNvSpPr/>
      </dsp:nvSpPr>
      <dsp:spPr>
        <a:xfrm>
          <a:off x="4576455" y="857852"/>
          <a:ext cx="343210" cy="2055243"/>
        </a:xfrm>
        <a:custGeom>
          <a:avLst/>
          <a:gdLst/>
          <a:ahLst/>
          <a:cxnLst/>
          <a:rect l="0" t="0" r="0" b="0"/>
          <a:pathLst>
            <a:path>
              <a:moveTo>
                <a:pt x="0" y="0"/>
              </a:moveTo>
              <a:lnTo>
                <a:pt x="0" y="2055243"/>
              </a:lnTo>
              <a:lnTo>
                <a:pt x="343210" y="20552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70B563-665A-4837-97F0-8CDC8731EE1A}">
      <dsp:nvSpPr>
        <dsp:cNvPr id="0" name=""/>
        <dsp:cNvSpPr/>
      </dsp:nvSpPr>
      <dsp:spPr>
        <a:xfrm>
          <a:off x="4919666" y="2186871"/>
          <a:ext cx="2917131" cy="14524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strike="noStrike" kern="1200" dirty="0" smtClean="0">
              <a:solidFill>
                <a:schemeClr val="tx1"/>
              </a:solidFill>
            </a:rPr>
            <a:t>Can use time effectively for own purposes</a:t>
          </a:r>
          <a:endParaRPr lang="en-US" sz="2000" strike="noStrike" kern="1200" dirty="0">
            <a:solidFill>
              <a:schemeClr val="tx1"/>
            </a:solidFill>
          </a:endParaRPr>
        </a:p>
      </dsp:txBody>
      <dsp:txXfrm>
        <a:off x="4962207" y="2229412"/>
        <a:ext cx="2832049" cy="136736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13075" cy="461963"/>
          </a:xfrm>
          <a:prstGeom prst="rect">
            <a:avLst/>
          </a:prstGeom>
          <a:noFill/>
          <a:ln w="9525">
            <a:noFill/>
            <a:miter lim="800000"/>
            <a:headEnd/>
            <a:tailEnd/>
          </a:ln>
        </p:spPr>
        <p:txBody>
          <a:bodyPr vert="horz" wrap="square" lIns="92482" tIns="46241" rIns="92482" bIns="46241" numCol="1" anchor="t" anchorCtr="0" compatLnSpc="1">
            <a:prstTxWarp prst="textNoShape">
              <a:avLst/>
            </a:prstTxWarp>
          </a:bodyPr>
          <a:lstStyle>
            <a:lvl1pPr defTabSz="461671" eaLnBrk="1" hangingPunct="1">
              <a:defRPr sz="1200">
                <a:latin typeface="Calibri" pitchFamily="34" charset="0"/>
                <a:ea typeface="ヒラギノ角ゴ Pro W3" charset="-128"/>
                <a:cs typeface="+mn-cs"/>
              </a:defRPr>
            </a:lvl1pPr>
          </a:lstStyle>
          <a:p>
            <a:pPr>
              <a:defRPr/>
            </a:pPr>
            <a:endParaRPr lang="en-US" dirty="0"/>
          </a:p>
        </p:txBody>
      </p:sp>
      <p:sp>
        <p:nvSpPr>
          <p:cNvPr id="3" name="Date Placeholder 2"/>
          <p:cNvSpPr>
            <a:spLocks noGrp="1"/>
          </p:cNvSpPr>
          <p:nvPr>
            <p:ph type="dt" sz="quarter" idx="1"/>
          </p:nvPr>
        </p:nvSpPr>
        <p:spPr bwMode="auto">
          <a:xfrm>
            <a:off x="3935413" y="0"/>
            <a:ext cx="3013075" cy="461963"/>
          </a:xfrm>
          <a:prstGeom prst="rect">
            <a:avLst/>
          </a:prstGeom>
          <a:noFill/>
          <a:ln w="9525">
            <a:noFill/>
            <a:miter lim="800000"/>
            <a:headEnd/>
            <a:tailEnd/>
          </a:ln>
        </p:spPr>
        <p:txBody>
          <a:bodyPr vert="horz" wrap="square" lIns="92482" tIns="46241" rIns="92482" bIns="46241" numCol="1" anchor="t" anchorCtr="0" compatLnSpc="1">
            <a:prstTxWarp prst="textNoShape">
              <a:avLst/>
            </a:prstTxWarp>
          </a:bodyPr>
          <a:lstStyle>
            <a:lvl1pPr algn="r" defTabSz="461671" eaLnBrk="1" hangingPunct="1">
              <a:defRPr sz="1200">
                <a:latin typeface="Calibri" pitchFamily="34" charset="0"/>
                <a:ea typeface="ヒラギノ角ゴ Pro W3" charset="-128"/>
                <a:cs typeface="+mn-cs"/>
              </a:defRPr>
            </a:lvl1pPr>
          </a:lstStyle>
          <a:p>
            <a:pPr>
              <a:defRPr/>
            </a:pPr>
            <a:fld id="{358DA79D-CB6A-4B18-BB56-93D116CD0DDE}" type="datetime1">
              <a:rPr lang="en-US"/>
              <a:pPr>
                <a:defRPr/>
              </a:pPr>
              <a:t>11/9/2021</a:t>
            </a:fld>
            <a:endParaRPr lang="en-US" dirty="0"/>
          </a:p>
        </p:txBody>
      </p:sp>
      <p:sp>
        <p:nvSpPr>
          <p:cNvPr id="4" name="Footer Placeholder 3"/>
          <p:cNvSpPr>
            <a:spLocks noGrp="1"/>
          </p:cNvSpPr>
          <p:nvPr>
            <p:ph type="ftr" sz="quarter" idx="2"/>
          </p:nvPr>
        </p:nvSpPr>
        <p:spPr bwMode="auto">
          <a:xfrm>
            <a:off x="0" y="8772525"/>
            <a:ext cx="3013075" cy="461963"/>
          </a:xfrm>
          <a:prstGeom prst="rect">
            <a:avLst/>
          </a:prstGeom>
          <a:noFill/>
          <a:ln w="9525">
            <a:noFill/>
            <a:miter lim="800000"/>
            <a:headEnd/>
            <a:tailEnd/>
          </a:ln>
        </p:spPr>
        <p:txBody>
          <a:bodyPr vert="horz" wrap="square" lIns="92482" tIns="46241" rIns="92482" bIns="46241" numCol="1" anchor="b" anchorCtr="0" compatLnSpc="1">
            <a:prstTxWarp prst="textNoShape">
              <a:avLst/>
            </a:prstTxWarp>
          </a:bodyPr>
          <a:lstStyle>
            <a:lvl1pPr defTabSz="461671" eaLnBrk="1" hangingPunct="1">
              <a:defRPr sz="1200">
                <a:latin typeface="Calibri" pitchFamily="34" charset="0"/>
                <a:ea typeface="ヒラギノ角ゴ Pro W3" charset="-128"/>
                <a:cs typeface="+mn-cs"/>
              </a:defRPr>
            </a:lvl1pPr>
          </a:lstStyle>
          <a:p>
            <a:pPr>
              <a:defRPr/>
            </a:pPr>
            <a:endParaRPr lang="en-US" dirty="0"/>
          </a:p>
        </p:txBody>
      </p:sp>
      <p:sp>
        <p:nvSpPr>
          <p:cNvPr id="5" name="Slide Number Placeholder 4"/>
          <p:cNvSpPr>
            <a:spLocks noGrp="1"/>
          </p:cNvSpPr>
          <p:nvPr>
            <p:ph type="sldNum" sz="quarter" idx="3"/>
          </p:nvPr>
        </p:nvSpPr>
        <p:spPr bwMode="auto">
          <a:xfrm>
            <a:off x="3935413" y="8772525"/>
            <a:ext cx="3013075" cy="461963"/>
          </a:xfrm>
          <a:prstGeom prst="rect">
            <a:avLst/>
          </a:prstGeom>
          <a:noFill/>
          <a:ln w="9525">
            <a:noFill/>
            <a:miter lim="800000"/>
            <a:headEnd/>
            <a:tailEnd/>
          </a:ln>
        </p:spPr>
        <p:txBody>
          <a:bodyPr vert="horz" wrap="square" lIns="92482" tIns="46241" rIns="92482" bIns="46241" numCol="1" anchor="b" anchorCtr="0" compatLnSpc="1">
            <a:prstTxWarp prst="textNoShape">
              <a:avLst/>
            </a:prstTxWarp>
          </a:bodyPr>
          <a:lstStyle>
            <a:lvl1pPr algn="r" defTabSz="460120" eaLnBrk="1" hangingPunct="1">
              <a:defRPr sz="1200">
                <a:latin typeface="Calibri" panose="020F0502020204030204" pitchFamily="34" charset="0"/>
                <a:cs typeface="ヒラギノ角ゴ Pro W3"/>
              </a:defRPr>
            </a:lvl1pPr>
          </a:lstStyle>
          <a:p>
            <a:pPr>
              <a:defRPr/>
            </a:pPr>
            <a:fld id="{FE89EB73-B361-4D35-9820-CBBD93EA049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13075" cy="461963"/>
          </a:xfrm>
          <a:prstGeom prst="rect">
            <a:avLst/>
          </a:prstGeom>
          <a:noFill/>
          <a:ln w="9525">
            <a:noFill/>
            <a:miter lim="800000"/>
            <a:headEnd/>
            <a:tailEnd/>
          </a:ln>
        </p:spPr>
        <p:txBody>
          <a:bodyPr vert="horz" wrap="square" lIns="92482" tIns="46241" rIns="92482" bIns="46241" numCol="1" anchor="t" anchorCtr="0" compatLnSpc="1">
            <a:prstTxWarp prst="textNoShape">
              <a:avLst/>
            </a:prstTxWarp>
          </a:bodyPr>
          <a:lstStyle>
            <a:lvl1pPr defTabSz="461671" eaLnBrk="1" hangingPunct="1">
              <a:defRPr sz="1200">
                <a:latin typeface="Calibri" pitchFamily="34" charset="0"/>
                <a:ea typeface="ヒラギノ角ゴ Pro W3" charset="-128"/>
                <a:cs typeface="+mn-cs"/>
              </a:defRPr>
            </a:lvl1pPr>
          </a:lstStyle>
          <a:p>
            <a:pPr>
              <a:defRPr/>
            </a:pPr>
            <a:endParaRPr lang="en-US" dirty="0"/>
          </a:p>
        </p:txBody>
      </p:sp>
      <p:sp>
        <p:nvSpPr>
          <p:cNvPr id="3" name="Date Placeholder 2"/>
          <p:cNvSpPr>
            <a:spLocks noGrp="1"/>
          </p:cNvSpPr>
          <p:nvPr>
            <p:ph type="dt" idx="1"/>
          </p:nvPr>
        </p:nvSpPr>
        <p:spPr bwMode="auto">
          <a:xfrm>
            <a:off x="3935413" y="0"/>
            <a:ext cx="3013075" cy="461963"/>
          </a:xfrm>
          <a:prstGeom prst="rect">
            <a:avLst/>
          </a:prstGeom>
          <a:noFill/>
          <a:ln w="9525">
            <a:noFill/>
            <a:miter lim="800000"/>
            <a:headEnd/>
            <a:tailEnd/>
          </a:ln>
        </p:spPr>
        <p:txBody>
          <a:bodyPr vert="horz" wrap="square" lIns="92482" tIns="46241" rIns="92482" bIns="46241" numCol="1" anchor="t" anchorCtr="0" compatLnSpc="1">
            <a:prstTxWarp prst="textNoShape">
              <a:avLst/>
            </a:prstTxWarp>
          </a:bodyPr>
          <a:lstStyle>
            <a:lvl1pPr algn="r" defTabSz="461671" eaLnBrk="1" hangingPunct="1">
              <a:defRPr sz="1200">
                <a:latin typeface="Calibri" pitchFamily="34" charset="0"/>
                <a:ea typeface="ヒラギノ角ゴ Pro W3" charset="-128"/>
                <a:cs typeface="+mn-cs"/>
              </a:defRPr>
            </a:lvl1pPr>
          </a:lstStyle>
          <a:p>
            <a:pPr>
              <a:defRPr/>
            </a:pPr>
            <a:fld id="{C797A2D8-51AF-447A-8D19-0F6B4DD7F00C}" type="datetime1">
              <a:rPr lang="en-US"/>
              <a:pPr>
                <a:defRPr/>
              </a:pPr>
              <a:t>11/9/2021</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wrap="square" lIns="90758" tIns="45380" rIns="90758" bIns="4538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bwMode="auto">
          <a:xfrm>
            <a:off x="695325" y="4387850"/>
            <a:ext cx="5559425" cy="4156075"/>
          </a:xfrm>
          <a:prstGeom prst="rect">
            <a:avLst/>
          </a:prstGeom>
          <a:noFill/>
          <a:ln w="9525">
            <a:noFill/>
            <a:miter lim="800000"/>
            <a:headEnd/>
            <a:tailEnd/>
          </a:ln>
        </p:spPr>
        <p:txBody>
          <a:bodyPr vert="horz" wrap="square" lIns="92482" tIns="46241" rIns="92482" bIns="4624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772525"/>
            <a:ext cx="3013075" cy="461963"/>
          </a:xfrm>
          <a:prstGeom prst="rect">
            <a:avLst/>
          </a:prstGeom>
          <a:noFill/>
          <a:ln w="9525">
            <a:noFill/>
            <a:miter lim="800000"/>
            <a:headEnd/>
            <a:tailEnd/>
          </a:ln>
        </p:spPr>
        <p:txBody>
          <a:bodyPr vert="horz" wrap="square" lIns="92482" tIns="46241" rIns="92482" bIns="46241" numCol="1" anchor="b" anchorCtr="0" compatLnSpc="1">
            <a:prstTxWarp prst="textNoShape">
              <a:avLst/>
            </a:prstTxWarp>
          </a:bodyPr>
          <a:lstStyle>
            <a:lvl1pPr defTabSz="461671" eaLnBrk="1" hangingPunct="1">
              <a:defRPr sz="1200">
                <a:latin typeface="Calibri" pitchFamily="34" charset="0"/>
                <a:ea typeface="ヒラギノ角ゴ Pro W3" charset="-128"/>
                <a:cs typeface="+mn-cs"/>
              </a:defRPr>
            </a:lvl1pPr>
          </a:lstStyle>
          <a:p>
            <a:pPr>
              <a:defRPr/>
            </a:pPr>
            <a:endParaRPr lang="en-US" dirty="0"/>
          </a:p>
        </p:txBody>
      </p:sp>
      <p:sp>
        <p:nvSpPr>
          <p:cNvPr id="7" name="Slide Number Placeholder 6"/>
          <p:cNvSpPr>
            <a:spLocks noGrp="1"/>
          </p:cNvSpPr>
          <p:nvPr>
            <p:ph type="sldNum" sz="quarter" idx="5"/>
          </p:nvPr>
        </p:nvSpPr>
        <p:spPr bwMode="auto">
          <a:xfrm>
            <a:off x="3935413" y="8772525"/>
            <a:ext cx="3013075" cy="461963"/>
          </a:xfrm>
          <a:prstGeom prst="rect">
            <a:avLst/>
          </a:prstGeom>
          <a:noFill/>
          <a:ln w="9525">
            <a:noFill/>
            <a:miter lim="800000"/>
            <a:headEnd/>
            <a:tailEnd/>
          </a:ln>
        </p:spPr>
        <p:txBody>
          <a:bodyPr vert="horz" wrap="square" lIns="92482" tIns="46241" rIns="92482" bIns="46241" numCol="1" anchor="b" anchorCtr="0" compatLnSpc="1">
            <a:prstTxWarp prst="textNoShape">
              <a:avLst/>
            </a:prstTxWarp>
          </a:bodyPr>
          <a:lstStyle>
            <a:lvl1pPr algn="r" defTabSz="460120" eaLnBrk="1" hangingPunct="1">
              <a:defRPr sz="1200">
                <a:latin typeface="Calibri" panose="020F0502020204030204" pitchFamily="34" charset="0"/>
                <a:cs typeface="ヒラギノ角ゴ Pro W3"/>
              </a:defRPr>
            </a:lvl1pPr>
          </a:lstStyle>
          <a:p>
            <a:pPr>
              <a:defRPr/>
            </a:pPr>
            <a:fld id="{8D34B977-FA61-4D89-A4DD-7D0C68F8496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0B35CCAB-0469-4221-853D-5ABBE7844E6B}" type="slidenum">
              <a:rPr lang="en-US" altLang="en-US" smtClean="0"/>
              <a:pPr>
                <a:spcBef>
                  <a:spcPct val="0"/>
                </a:spcBef>
              </a:pPr>
              <a:t>1</a:t>
            </a:fld>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49BA6079-B21D-4B12-BBBC-CBC4B0A2926B}" type="slidenum">
              <a:rPr lang="en-US" altLang="en-US" smtClean="0"/>
              <a:pPr>
                <a:spcBef>
                  <a:spcPct val="0"/>
                </a:spcBef>
              </a:pPr>
              <a:t>10</a:t>
            </a:fld>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CB6D0155-0EC5-4F17-A74E-68D4900938A5}" type="slidenum">
              <a:rPr lang="en-US" altLang="en-US" smtClean="0"/>
              <a:pPr>
                <a:spcBef>
                  <a:spcPct val="0"/>
                </a:spcBef>
              </a:pPr>
              <a:t>11</a:t>
            </a:fld>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91A31877-C622-45BB-B578-35AB9F6A2576}" type="slidenum">
              <a:rPr lang="en-US" altLang="en-US" smtClean="0"/>
              <a:pPr>
                <a:spcBef>
                  <a:spcPct val="0"/>
                </a:spcBef>
              </a:pPr>
              <a:t>12</a:t>
            </a:fld>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01C455E3-93E5-4801-AEC7-96B9C5ED7655}" type="slidenum">
              <a:rPr lang="en-US" altLang="en-US" smtClean="0"/>
              <a:pPr>
                <a:spcBef>
                  <a:spcPct val="0"/>
                </a:spcBef>
              </a:pPr>
              <a:t>13</a:t>
            </a:fld>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725180F0-0845-4DB9-8FA7-D308453C2C03}" type="slidenum">
              <a:rPr lang="en-US" altLang="en-US" smtClean="0"/>
              <a:pPr>
                <a:spcBef>
                  <a:spcPct val="0"/>
                </a:spcBef>
              </a:pPr>
              <a:t>14</a:t>
            </a:fld>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34B939A9-94D4-4244-AEEE-D945BB76C66B}" type="slidenum">
              <a:rPr lang="en-US" altLang="en-US" smtClean="0"/>
              <a:pPr>
                <a:spcBef>
                  <a:spcPct val="0"/>
                </a:spcBef>
              </a:pPr>
              <a:t>15</a:t>
            </a:fld>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E6335D37-1EF4-4372-823F-3D01B93E2F24}" type="slidenum">
              <a:rPr lang="en-US" altLang="en-US" smtClean="0"/>
              <a:pPr>
                <a:spcBef>
                  <a:spcPct val="0"/>
                </a:spcBef>
              </a:pPr>
              <a:t>16</a:t>
            </a:fld>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33DC98BD-B82A-4D0C-9958-1258295D1C40}" type="slidenum">
              <a:rPr lang="en-US" altLang="en-US" smtClean="0"/>
              <a:pPr>
                <a:spcBef>
                  <a:spcPct val="0"/>
                </a:spcBef>
              </a:pPr>
              <a:t>17</a:t>
            </a:fld>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938BACE5-922D-4081-B80E-60E9DF74D5CB}" type="slidenum">
              <a:rPr lang="en-US" altLang="en-US" smtClean="0"/>
              <a:pPr>
                <a:spcBef>
                  <a:spcPct val="0"/>
                </a:spcBef>
              </a:pPr>
              <a:t>18</a:t>
            </a:fld>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CCE0005F-FA54-449B-9B2F-17133C21D325}" type="slidenum">
              <a:rPr lang="en-US" altLang="en-US" smtClean="0"/>
              <a:pPr>
                <a:spcBef>
                  <a:spcPct val="0"/>
                </a:spcBef>
              </a:pPr>
              <a:t>19</a:t>
            </a:fld>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DD818255-CB36-4223-A0C3-A38D5FFAED78}" type="slidenum">
              <a:rPr lang="en-US" altLang="en-US" smtClean="0"/>
              <a:pPr>
                <a:spcBef>
                  <a:spcPct val="0"/>
                </a:spcBef>
              </a:pPr>
              <a:t>2</a:t>
            </a:fld>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54DC7AA9-7AB4-4D14-95D0-D4D86AEFD2BD}" type="slidenum">
              <a:rPr lang="en-US" altLang="en-US" smtClean="0"/>
              <a:pPr>
                <a:spcBef>
                  <a:spcPct val="0"/>
                </a:spcBef>
              </a:pPr>
              <a:t>20</a:t>
            </a:fld>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8860BD2A-5AB2-4487-B83F-C8C51C595648}" type="slidenum">
              <a:rPr lang="en-US" altLang="en-US" smtClean="0"/>
              <a:pPr>
                <a:spcBef>
                  <a:spcPct val="0"/>
                </a:spcBef>
              </a:pPr>
              <a:t>21</a:t>
            </a:fld>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56CA18CA-5A38-461F-A094-4C4D0710F83C}" type="slidenum">
              <a:rPr lang="en-US" altLang="en-US" smtClean="0"/>
              <a:pPr>
                <a:spcBef>
                  <a:spcPct val="0"/>
                </a:spcBef>
              </a:pPr>
              <a:t>22</a:t>
            </a:fld>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EDED2A74-7253-4E1B-9A8D-F0343247D90E}" type="slidenum">
              <a:rPr lang="en-US" altLang="en-US" smtClean="0"/>
              <a:pPr>
                <a:spcBef>
                  <a:spcPct val="0"/>
                </a:spcBef>
              </a:pPr>
              <a:t>23</a:t>
            </a:fld>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B3043714-68E3-4203-87D7-CAEB06B7F232}" type="slidenum">
              <a:rPr lang="en-US" altLang="en-US" smtClean="0"/>
              <a:pPr>
                <a:spcBef>
                  <a:spcPct val="0"/>
                </a:spcBef>
              </a:pPr>
              <a:t>24</a:t>
            </a:fld>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5DD0E12E-CB25-470B-AA59-F956F914D9B2}" type="slidenum">
              <a:rPr lang="en-US" altLang="en-US" smtClean="0"/>
              <a:pPr>
                <a:spcBef>
                  <a:spcPct val="0"/>
                </a:spcBef>
              </a:pPr>
              <a:t>25</a:t>
            </a:fld>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25237565-C8B4-45BC-9A7D-0489D8F6D5D1}" type="slidenum">
              <a:rPr lang="en-US" altLang="en-US" smtClean="0"/>
              <a:pPr>
                <a:spcBef>
                  <a:spcPct val="0"/>
                </a:spcBef>
              </a:pPr>
              <a:t>26</a:t>
            </a:fld>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060F2119-DE9A-4F20-A4D3-AC71C5DA50F3}" type="slidenum">
              <a:rPr lang="en-US" altLang="en-US" smtClean="0"/>
              <a:pPr>
                <a:spcBef>
                  <a:spcPct val="0"/>
                </a:spcBef>
              </a:pPr>
              <a:t>27</a:t>
            </a:fld>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8275" indent="-168275">
              <a:buFontTx/>
              <a:buChar char="•"/>
            </a:pPr>
            <a:endParaRPr lang="en-US" altLang="en-US" dirty="0" smtClean="0">
              <a:ea typeface="ヒラギノ角ゴ Pro W3"/>
              <a:cs typeface="ヒラギノ角ゴ Pro W3"/>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CB065658-E39B-464E-9277-5F62D101E8AD}" type="slidenum">
              <a:rPr lang="en-US" altLang="en-US" smtClean="0"/>
              <a:pPr>
                <a:spcBef>
                  <a:spcPct val="0"/>
                </a:spcBef>
              </a:pPr>
              <a:t>28</a:t>
            </a:fld>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D655AB10-C23A-479D-B792-CA2EACCA19D2}" type="slidenum">
              <a:rPr lang="en-US" altLang="en-US" smtClean="0"/>
              <a:pPr>
                <a:spcBef>
                  <a:spcPct val="0"/>
                </a:spcBef>
              </a:pPr>
              <a:t>29</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F0025DD0-FD35-4BBE-9535-A50F2BB1D5C6}" type="slidenum">
              <a:rPr lang="en-US" altLang="en-US" smtClean="0"/>
              <a:pPr>
                <a:spcBef>
                  <a:spcPct val="0"/>
                </a:spcBef>
              </a:pPr>
              <a:t>3</a:t>
            </a:fld>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7A5EAAAF-7C20-4743-B51D-45A9F86BC452}" type="slidenum">
              <a:rPr lang="en-US" altLang="en-US" smtClean="0"/>
              <a:pPr>
                <a:spcBef>
                  <a:spcPct val="0"/>
                </a:spcBef>
              </a:pPr>
              <a:t>30</a:t>
            </a:fld>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1A9C4B00-2F92-4F0B-AE49-C98F950536D4}" type="slidenum">
              <a:rPr lang="en-US" altLang="en-US" smtClean="0"/>
              <a:pPr>
                <a:spcBef>
                  <a:spcPct val="0"/>
                </a:spcBef>
              </a:pPr>
              <a:t>31</a:t>
            </a:fld>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CF1F5D5E-4808-42BB-92BD-8CD21517F109}" type="slidenum">
              <a:rPr lang="en-US" altLang="en-US" smtClean="0"/>
              <a:pPr>
                <a:spcBef>
                  <a:spcPct val="0"/>
                </a:spcBef>
              </a:pPr>
              <a:t>32</a:t>
            </a:fld>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961239F5-7619-4B26-B3B6-64866EE6D06B}" type="slidenum">
              <a:rPr lang="en-US" altLang="en-US" smtClean="0"/>
              <a:pPr>
                <a:spcBef>
                  <a:spcPct val="0"/>
                </a:spcBef>
              </a:pPr>
              <a:t>33</a:t>
            </a:fld>
            <a:endParaRPr lang="en-US" altLang="en-US" dirty="0" smtClean="0"/>
          </a:p>
        </p:txBody>
      </p:sp>
    </p:spTree>
    <p:extLst>
      <p:ext uri="{BB962C8B-B14F-4D97-AF65-F5344CB8AC3E}">
        <p14:creationId xmlns:p14="http://schemas.microsoft.com/office/powerpoint/2010/main" val="34355323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961239F5-7619-4B26-B3B6-64866EE6D06B}" type="slidenum">
              <a:rPr lang="en-US" altLang="en-US" smtClean="0"/>
              <a:pPr>
                <a:spcBef>
                  <a:spcPct val="0"/>
                </a:spcBef>
              </a:pPr>
              <a:t>34</a:t>
            </a:fld>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961239F5-7619-4B26-B3B6-64866EE6D06B}" type="slidenum">
              <a:rPr lang="en-US" altLang="en-US" smtClean="0"/>
              <a:pPr>
                <a:spcBef>
                  <a:spcPct val="0"/>
                </a:spcBef>
              </a:pPr>
              <a:t>35</a:t>
            </a:fld>
            <a:endParaRPr lang="en-US" altLang="en-US" dirty="0" smtClean="0"/>
          </a:p>
        </p:txBody>
      </p:sp>
    </p:spTree>
    <p:extLst>
      <p:ext uri="{BB962C8B-B14F-4D97-AF65-F5344CB8AC3E}">
        <p14:creationId xmlns:p14="http://schemas.microsoft.com/office/powerpoint/2010/main" val="15859710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5095B74C-0409-418D-9723-8DD963D1D8EC}" type="slidenum">
              <a:rPr lang="en-US" altLang="en-US" smtClean="0"/>
              <a:pPr>
                <a:spcBef>
                  <a:spcPct val="0"/>
                </a:spcBef>
              </a:pPr>
              <a:t>36</a:t>
            </a:fld>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9CB98712-6220-4180-8731-77CE64E3DAF3}" type="slidenum">
              <a:rPr lang="en-US" altLang="en-US" smtClean="0"/>
              <a:pPr>
                <a:spcBef>
                  <a:spcPct val="0"/>
                </a:spcBef>
              </a:pPr>
              <a:t>37</a:t>
            </a:fld>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500"/>
              </a:spcBef>
              <a:spcAft>
                <a:spcPts val="500"/>
              </a:spcAft>
            </a:pPr>
            <a:endParaRPr lang="en-US" altLang="en-US" i="1" dirty="0" smtClean="0">
              <a:latin typeface="Tahoma" panose="020B0604030504040204" pitchFamily="34" charset="0"/>
              <a:ea typeface="ヒラギノ角ゴ Pro W3"/>
              <a:cs typeface="ヒラギノ角ゴ Pro W3"/>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866FA4C9-A554-4D8A-B80C-A32BDCB47AF0}" type="slidenum">
              <a:rPr lang="en-US" altLang="en-US" smtClean="0"/>
              <a:pPr>
                <a:spcBef>
                  <a:spcPct val="0"/>
                </a:spcBef>
              </a:pPr>
              <a:t>38</a:t>
            </a:fld>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38C3C28B-0C5C-416E-8388-F4B3E81FE081}" type="slidenum">
              <a:rPr lang="en-US" altLang="en-US" smtClean="0"/>
              <a:pPr>
                <a:spcBef>
                  <a:spcPct val="0"/>
                </a:spcBef>
              </a:pPr>
              <a:t>39</a:t>
            </a:fld>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5B9B10B7-06E7-4A0B-9129-BDC66C80814E}" type="slidenum">
              <a:rPr lang="en-US" altLang="en-US" smtClean="0"/>
              <a:pPr>
                <a:spcBef>
                  <a:spcPct val="0"/>
                </a:spcBef>
              </a:pPr>
              <a:t>4</a:t>
            </a:fld>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15F9FDD5-D133-42D2-AD3C-66F93BE1C012}" type="slidenum">
              <a:rPr lang="en-US" altLang="en-US" smtClean="0"/>
              <a:pPr>
                <a:spcBef>
                  <a:spcPct val="0"/>
                </a:spcBef>
              </a:pPr>
              <a:t>40</a:t>
            </a:fld>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CD5BB88F-8D77-4083-A230-AE26BF7D323B}" type="slidenum">
              <a:rPr lang="en-US" altLang="en-US" smtClean="0"/>
              <a:pPr>
                <a:spcBef>
                  <a:spcPct val="0"/>
                </a:spcBef>
              </a:pPr>
              <a:t>41</a:t>
            </a:fld>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7B899677-C6C1-4283-BBA6-D96919215234}" type="slidenum">
              <a:rPr lang="en-US" altLang="en-US" smtClean="0"/>
              <a:pPr>
                <a:spcBef>
                  <a:spcPct val="0"/>
                </a:spcBef>
              </a:pPr>
              <a:t>42</a:t>
            </a:fld>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0C18EA42-3C8A-4E0D-AD91-B045E470EF4B}" type="slidenum">
              <a:rPr lang="en-US" altLang="en-US" smtClean="0">
                <a:solidFill>
                  <a:srgbClr val="000000"/>
                </a:solidFill>
              </a:rPr>
              <a:pPr>
                <a:spcBef>
                  <a:spcPct val="0"/>
                </a:spcBef>
              </a:pPr>
              <a:t>43</a:t>
            </a:fld>
            <a:endParaRPr lang="en-US" altLang="en-US" dirty="0" smtClean="0">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325D854C-63F9-4BDD-BE2F-8234155A7081}" type="slidenum">
              <a:rPr lang="en-US" altLang="en-US" smtClean="0">
                <a:solidFill>
                  <a:srgbClr val="000000"/>
                </a:solidFill>
              </a:rPr>
              <a:pPr>
                <a:spcBef>
                  <a:spcPct val="0"/>
                </a:spcBef>
              </a:pPr>
              <a:t>44</a:t>
            </a:fld>
            <a:endParaRPr lang="en-US" altLang="en-US" dirty="0" smtClean="0">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ea typeface="ヒラギノ角ゴ Pro W3"/>
                <a:cs typeface="ヒラギノ角ゴ Pro W3"/>
              </a:rPr>
              <a:t>Section 13(a)(1) of the FLSA—the most commonly used FLSA exemption, often called the “EAP” or “white collar” exemption--exempts from minimum wage and overtime pay bona fide executive, administrative, and professional employees.  </a:t>
            </a:r>
            <a:endParaRPr lang="en-US" altLang="en-US" dirty="0" smtClean="0">
              <a:latin typeface="Tahoma" panose="020B0604030504040204" pitchFamily="34" charset="0"/>
              <a:ea typeface="ヒラギノ角ゴ Pro W3"/>
              <a:cs typeface="ヒラギノ角ゴ Pro W3"/>
            </a:endParaRPr>
          </a:p>
          <a:p>
            <a:endParaRPr lang="en-US" altLang="en-US" dirty="0" smtClean="0">
              <a:ea typeface="ヒラギノ角ゴ Pro W3"/>
              <a:cs typeface="ヒラギノ角ゴ Pro W3"/>
            </a:endParaRPr>
          </a:p>
          <a:p>
            <a:pPr eaLnBrk="1" hangingPunct="1"/>
            <a:endParaRPr lang="en-US" altLang="en-US" dirty="0" smtClean="0">
              <a:latin typeface="Arial" panose="020B0604020202020204" pitchFamily="34" charset="0"/>
              <a:ea typeface="ヒラギノ角ゴ Pro W3"/>
              <a:cs typeface="ヒラギノ角ゴ Pro W3"/>
            </a:endParaRPr>
          </a:p>
          <a:p>
            <a:pPr eaLnBrk="1" hangingPunct="1"/>
            <a:endParaRPr lang="en-US" altLang="en-US" dirty="0" smtClean="0">
              <a:latin typeface="Tahoma" panose="020B0604030504040204" pitchFamily="34" charset="0"/>
              <a:ea typeface="ヒラギノ角ゴ Pro W3"/>
              <a:cs typeface="ヒラギノ角ゴ Pro W3"/>
            </a:endParaRPr>
          </a:p>
          <a:p>
            <a:endParaRPr lang="en-US" altLang="en-US" dirty="0" smtClean="0">
              <a:ea typeface="ヒラギノ角ゴ Pro W3"/>
              <a:cs typeface="ヒラギノ角ゴ Pro W3"/>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AF0B6DC9-862C-42D3-98D7-FD59AD7762EC}" type="slidenum">
              <a:rPr lang="en-US" altLang="en-US" smtClean="0">
                <a:solidFill>
                  <a:srgbClr val="000000"/>
                </a:solidFill>
              </a:rPr>
              <a:pPr>
                <a:spcBef>
                  <a:spcPct val="0"/>
                </a:spcBef>
              </a:pPr>
              <a:t>45</a:t>
            </a:fld>
            <a:endParaRPr lang="en-US" altLang="en-US" dirty="0" smtClean="0">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smtClean="0">
                <a:latin typeface="Arial" panose="020B0604020202020204" pitchFamily="34" charset="0"/>
                <a:ea typeface="ヒラギノ角ゴ Pro W3"/>
                <a:cs typeface="ヒラギノ角ゴ Pro W3"/>
              </a:rPr>
              <a:t>To qualify for exemption t</a:t>
            </a:r>
            <a:r>
              <a:rPr lang="en-US" altLang="en-US" dirty="0" smtClean="0">
                <a:latin typeface="Arial" panose="020B0604020202020204" pitchFamily="34" charset="0"/>
                <a:ea typeface="ヒラギノ角ゴ Pro W3"/>
                <a:cs typeface="ヒラギノ角ゴ Pro W3"/>
              </a:rPr>
              <a:t>here are three tests that the Department has long held must be met for the exemption to apply.  An </a:t>
            </a:r>
            <a:r>
              <a:rPr lang="en-US" altLang="ja-JP" dirty="0" smtClean="0">
                <a:latin typeface="Arial" panose="020B0604020202020204" pitchFamily="34" charset="0"/>
                <a:ea typeface="ヒラギノ角ゴ Pro W3"/>
                <a:cs typeface="ヒラギノ角ゴ Pro W3"/>
              </a:rPr>
              <a:t>employee must be paid on a salary basis, and he/she must </a:t>
            </a:r>
            <a:r>
              <a:rPr lang="en-US" altLang="en-US" dirty="0" smtClean="0">
                <a:latin typeface="Arial" panose="020B0604020202020204" pitchFamily="34" charset="0"/>
                <a:ea typeface="ヒラギノ角ゴ Pro W3"/>
                <a:cs typeface="ヒラギノ角ゴ Pro W3"/>
              </a:rPr>
              <a:t>earn at least a certain minimum amount. </a:t>
            </a:r>
            <a:r>
              <a:rPr lang="en-US" altLang="en-US" b="0" dirty="0" smtClean="0">
                <a:latin typeface="Arial" panose="020B0604020202020204" pitchFamily="34" charset="0"/>
                <a:ea typeface="ヒラギノ角ゴ Pro W3"/>
                <a:cs typeface="ヒラギノ角ゴ Pro W3"/>
              </a:rPr>
              <a:t>The currently-enforced</a:t>
            </a:r>
            <a:r>
              <a:rPr lang="en-US" altLang="en-US" b="0" baseline="0" dirty="0" smtClean="0">
                <a:latin typeface="Arial" panose="020B0604020202020204" pitchFamily="34" charset="0"/>
                <a:ea typeface="ヒラギノ角ゴ Pro W3"/>
                <a:cs typeface="ヒラギノ角ゴ Pro W3"/>
              </a:rPr>
              <a:t> </a:t>
            </a:r>
            <a:r>
              <a:rPr lang="en-US" altLang="en-US" dirty="0" smtClean="0">
                <a:latin typeface="Arial" panose="020B0604020202020204" pitchFamily="34" charset="0"/>
                <a:ea typeface="ヒラギノ角ゴ Pro W3"/>
                <a:cs typeface="ヒラギノ角ゴ Pro W3"/>
              </a:rPr>
              <a:t>salary level is $455 </a:t>
            </a:r>
            <a:r>
              <a:rPr lang="en-US" altLang="en-US" b="0" dirty="0" smtClean="0">
                <a:latin typeface="Arial" panose="020B0604020202020204" pitchFamily="34" charset="0"/>
                <a:ea typeface="ヒラギノ角ゴ Pro W3"/>
                <a:cs typeface="ヒラギノ角ゴ Pro W3"/>
              </a:rPr>
              <a:t>per week through December 31, 2019.  However, beginning January 1, 2020, that level is $684 per</a:t>
            </a:r>
            <a:r>
              <a:rPr lang="en-US" altLang="en-US" b="0" baseline="0" dirty="0" smtClean="0">
                <a:latin typeface="Arial" panose="020B0604020202020204" pitchFamily="34" charset="0"/>
                <a:ea typeface="ヒラギノ角ゴ Pro W3"/>
                <a:cs typeface="ヒラギノ角ゴ Pro W3"/>
              </a:rPr>
              <a:t> week</a:t>
            </a:r>
            <a:r>
              <a:rPr lang="en-US" altLang="en-US" b="0" dirty="0" smtClean="0">
                <a:latin typeface="Arial" panose="020B0604020202020204" pitchFamily="34" charset="0"/>
                <a:ea typeface="ヒラギノ角ゴ Pro W3"/>
                <a:cs typeface="ヒラギノ角ゴ Pro W3"/>
              </a:rPr>
              <a:t>.  In addition, exempt employees must perform certain executive, administrative or professional job duties set forth in the regulation.</a:t>
            </a:r>
          </a:p>
          <a:p>
            <a:endParaRPr lang="en-US" altLang="en-US" dirty="0" smtClean="0">
              <a:latin typeface="Arial" panose="020B0604020202020204" pitchFamily="34" charset="0"/>
              <a:ea typeface="ヒラギノ角ゴ Pro W3"/>
              <a:cs typeface="ヒラギノ角ゴ Pro W3"/>
            </a:endParaRPr>
          </a:p>
          <a:p>
            <a:endParaRPr lang="en-US" altLang="en-US" dirty="0" smtClean="0">
              <a:ea typeface="ヒラギノ角ゴ Pro W3"/>
              <a:cs typeface="ヒラギノ角ゴ Pro W3"/>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96E43C2F-0F93-4214-9C2F-EDA640E2A8AF}" type="slidenum">
              <a:rPr lang="en-US" altLang="en-US" smtClean="0">
                <a:solidFill>
                  <a:srgbClr val="000000"/>
                </a:solidFill>
              </a:rPr>
              <a:pPr>
                <a:spcBef>
                  <a:spcPct val="0"/>
                </a:spcBef>
              </a:pPr>
              <a:t>46</a:t>
            </a:fld>
            <a:endParaRPr lang="en-US" altLang="en-US" dirty="0" smtClean="0">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0850"/>
            <a:endParaRPr lang="en-US" altLang="en-US" dirty="0" smtClean="0">
              <a:ea typeface="ヒラギノ角ゴ Pro W3"/>
              <a:cs typeface="ヒラギノ角ゴ Pro W3"/>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6D1871E4-C8CF-4652-B7DF-D9B392948CFD}" type="slidenum">
              <a:rPr lang="en-US" altLang="en-US" smtClean="0">
                <a:solidFill>
                  <a:srgbClr val="000000"/>
                </a:solidFill>
              </a:rPr>
              <a:pPr>
                <a:spcBef>
                  <a:spcPct val="0"/>
                </a:spcBef>
              </a:pPr>
              <a:t>47</a:t>
            </a:fld>
            <a:endParaRPr lang="en-US" altLang="en-US" dirty="0" smtClean="0">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E97866CD-713D-4BDE-B71D-A2B228D5C8AA}" type="slidenum">
              <a:rPr lang="en-US" altLang="en-US" smtClean="0">
                <a:solidFill>
                  <a:srgbClr val="000000"/>
                </a:solidFill>
              </a:rPr>
              <a:pPr>
                <a:spcBef>
                  <a:spcPct val="0"/>
                </a:spcBef>
              </a:pPr>
              <a:t>48</a:t>
            </a:fld>
            <a:endParaRPr lang="en-US" altLang="en-US" dirty="0" smtClean="0">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91E272BB-F794-4EE6-8FD1-514C4DBCCF2E}" type="slidenum">
              <a:rPr lang="en-US" altLang="en-US" smtClean="0">
                <a:solidFill>
                  <a:srgbClr val="000000"/>
                </a:solidFill>
              </a:rPr>
              <a:pPr>
                <a:spcBef>
                  <a:spcPct val="0"/>
                </a:spcBef>
              </a:pPr>
              <a:t>49</a:t>
            </a:fld>
            <a:endParaRPr lang="en-US" altLang="en-US" dirty="0"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7412CE0E-C7BC-4268-AB24-188E5181C842}" type="slidenum">
              <a:rPr lang="en-US" altLang="en-US" smtClean="0"/>
              <a:pPr>
                <a:spcBef>
                  <a:spcPct val="0"/>
                </a:spcBef>
              </a:pPr>
              <a:t>5</a:t>
            </a:fld>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42AAA541-9FC8-4319-886D-AA3C94A7AFB7}" type="slidenum">
              <a:rPr lang="en-US" altLang="en-US" smtClean="0">
                <a:solidFill>
                  <a:srgbClr val="000000"/>
                </a:solidFill>
              </a:rPr>
              <a:pPr>
                <a:spcBef>
                  <a:spcPct val="0"/>
                </a:spcBef>
              </a:pPr>
              <a:t>50</a:t>
            </a:fld>
            <a:endParaRPr lang="en-US" altLang="en-US" dirty="0" smtClean="0">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614AA4E6-F4D6-494D-9266-6C6117BCC2F4}" type="slidenum">
              <a:rPr lang="en-US" altLang="en-US" smtClean="0">
                <a:solidFill>
                  <a:srgbClr val="000000"/>
                </a:solidFill>
              </a:rPr>
              <a:pPr>
                <a:spcBef>
                  <a:spcPct val="0"/>
                </a:spcBef>
              </a:pPr>
              <a:t>51</a:t>
            </a:fld>
            <a:endParaRPr lang="en-US" altLang="en-US" dirty="0" smtClean="0">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55FA2E20-AC1E-4FCF-8C03-796FF7AF7465}" type="slidenum">
              <a:rPr lang="en-US" altLang="en-US" smtClean="0">
                <a:solidFill>
                  <a:srgbClr val="000000"/>
                </a:solidFill>
              </a:rPr>
              <a:pPr>
                <a:spcBef>
                  <a:spcPct val="0"/>
                </a:spcBef>
              </a:pPr>
              <a:t>52</a:t>
            </a:fld>
            <a:endParaRPr lang="en-US" altLang="en-US" dirty="0" smtClean="0">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6A6211BD-DA83-4D92-9BEC-D47D45D7CE09}" type="slidenum">
              <a:rPr lang="en-US" altLang="en-US" smtClean="0">
                <a:solidFill>
                  <a:srgbClr val="000000"/>
                </a:solidFill>
              </a:rPr>
              <a:pPr>
                <a:spcBef>
                  <a:spcPct val="0"/>
                </a:spcBef>
              </a:pPr>
              <a:t>53</a:t>
            </a:fld>
            <a:endParaRPr lang="en-US" altLang="en-US" dirty="0" smtClean="0">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860DFDBB-B1E2-4DC3-9426-D0A588A7892C}" type="slidenum">
              <a:rPr lang="en-US" altLang="en-US" smtClean="0">
                <a:solidFill>
                  <a:srgbClr val="000000"/>
                </a:solidFill>
              </a:rPr>
              <a:pPr>
                <a:spcBef>
                  <a:spcPct val="0"/>
                </a:spcBef>
              </a:pPr>
              <a:t>54</a:t>
            </a:fld>
            <a:endParaRPr lang="en-US" altLang="en-US" dirty="0" smtClean="0">
              <a:solidFill>
                <a:srgbClr val="00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0850"/>
            <a:endParaRPr lang="en-US" altLang="en-US" dirty="0" smtClean="0">
              <a:ea typeface="ヒラギノ角ゴ Pro W3"/>
              <a:cs typeface="ヒラギノ角ゴ Pro W3"/>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B744E1D1-3787-4779-BF71-A4875BB122AA}" type="slidenum">
              <a:rPr lang="en-US" altLang="en-US" smtClean="0">
                <a:solidFill>
                  <a:srgbClr val="000000"/>
                </a:solidFill>
              </a:rPr>
              <a:pPr>
                <a:spcBef>
                  <a:spcPct val="0"/>
                </a:spcBef>
              </a:pPr>
              <a:t>55</a:t>
            </a:fld>
            <a:endParaRPr lang="en-US" altLang="en-US" dirty="0" smtClean="0">
              <a:solidFill>
                <a:srgbClr val="000000"/>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A18E1EDF-0EBB-4AFD-AE3E-7BDF583AED44}" type="slidenum">
              <a:rPr lang="en-US" altLang="en-US" smtClean="0">
                <a:solidFill>
                  <a:srgbClr val="000000"/>
                </a:solidFill>
              </a:rPr>
              <a:pPr>
                <a:spcBef>
                  <a:spcPct val="0"/>
                </a:spcBef>
              </a:pPr>
              <a:t>56</a:t>
            </a:fld>
            <a:endParaRPr lang="en-US" altLang="en-US" dirty="0" smtClean="0">
              <a:solidFill>
                <a:srgbClr val="000000"/>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00"/>
              </a:spcBef>
              <a:spcAft>
                <a:spcPts val="500"/>
              </a:spcAft>
            </a:pPr>
            <a:endParaRPr lang="en-US" altLang="en-US" i="1" dirty="0" smtClean="0">
              <a:ea typeface="ヒラギノ角ゴ Pro W3"/>
              <a:cs typeface="ヒラギノ角ゴ Pro W3"/>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2EA4EAA3-10EF-4F7D-B8C4-03DB62A7DFAA}" type="slidenum">
              <a:rPr lang="en-US" altLang="en-US" smtClean="0">
                <a:solidFill>
                  <a:srgbClr val="000000"/>
                </a:solidFill>
              </a:rPr>
              <a:pPr>
                <a:spcBef>
                  <a:spcPct val="0"/>
                </a:spcBef>
              </a:pPr>
              <a:t>57</a:t>
            </a:fld>
            <a:endParaRPr lang="en-US" altLang="en-US" dirty="0" smtClean="0">
              <a:solidFill>
                <a:srgbClr val="000000"/>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ea typeface="ヒラギノ角ゴ Pro W3"/>
                <a:cs typeface="ヒラギノ角ゴ Pro W3"/>
              </a:rPr>
              <a:t>As noted above, the minimum weekly salary level will be $684</a:t>
            </a:r>
            <a:r>
              <a:rPr lang="en-US" altLang="en-US" baseline="0" dirty="0" smtClean="0">
                <a:latin typeface="Arial" panose="020B0604020202020204" pitchFamily="34" charset="0"/>
                <a:ea typeface="ヒラギノ角ゴ Pro W3"/>
                <a:cs typeface="ヒラギノ角ゴ Pro W3"/>
              </a:rPr>
              <a:t> beginning January 1, 2020; until then, it is $455.</a:t>
            </a:r>
            <a:endParaRPr lang="en-US" altLang="en-US" dirty="0" smtClean="0">
              <a:ea typeface="ヒラギノ角ゴ Pro W3"/>
              <a:cs typeface="ヒラギノ角ゴ Pro W3"/>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343DC815-C312-4B1A-A62A-A596A3D818C4}" type="slidenum">
              <a:rPr lang="en-US" altLang="en-US" smtClean="0">
                <a:solidFill>
                  <a:srgbClr val="000000"/>
                </a:solidFill>
              </a:rPr>
              <a:pPr>
                <a:spcBef>
                  <a:spcPct val="0"/>
                </a:spcBef>
              </a:pPr>
              <a:t>58</a:t>
            </a:fld>
            <a:endParaRPr lang="en-US" altLang="en-US" dirty="0" smtClean="0">
              <a:solidFill>
                <a:srgbClr val="000000"/>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0C7245A7-57A5-4CAD-9007-4D661351B6FD}" type="slidenum">
              <a:rPr lang="en-US" altLang="en-US" smtClean="0">
                <a:solidFill>
                  <a:srgbClr val="000000"/>
                </a:solidFill>
              </a:rPr>
              <a:pPr>
                <a:spcBef>
                  <a:spcPct val="0"/>
                </a:spcBef>
              </a:pPr>
              <a:t>59</a:t>
            </a:fld>
            <a:endParaRPr lang="en-US" altLang="en-US" dirty="0"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F9C4C967-0D50-4274-AC68-F87363217233}" type="slidenum">
              <a:rPr lang="en-US" altLang="en-US" smtClean="0"/>
              <a:pPr>
                <a:spcBef>
                  <a:spcPct val="0"/>
                </a:spcBef>
              </a:pPr>
              <a:t>6</a:t>
            </a:fld>
            <a:endParaRPr lang="en-US" alt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F96DCD32-2AC6-46E6-B395-929ADE010528}" type="slidenum">
              <a:rPr lang="en-US" altLang="en-US" smtClean="0"/>
              <a:pPr>
                <a:spcBef>
                  <a:spcPct val="0"/>
                </a:spcBef>
              </a:pPr>
              <a:t>60</a:t>
            </a:fld>
            <a:endParaRPr lang="en-US" alt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BB045452-92AE-4933-B350-575B647076D3}" type="slidenum">
              <a:rPr lang="en-US" altLang="en-US" smtClean="0"/>
              <a:pPr>
                <a:spcBef>
                  <a:spcPct val="0"/>
                </a:spcBef>
              </a:pPr>
              <a:t>61</a:t>
            </a:fld>
            <a:endParaRPr lang="en-US" alt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ahoma" panose="020B0604030504040204" pitchFamily="34" charset="0"/>
              <a:ea typeface="ヒラギノ角ゴ Pro W3"/>
              <a:cs typeface="ヒラギノ角ゴ Pro W3"/>
            </a:endParaRP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0BB9EE96-6784-4723-899E-4C361083582B}" type="slidenum">
              <a:rPr lang="en-US" altLang="en-US" smtClean="0"/>
              <a:pPr>
                <a:spcBef>
                  <a:spcPct val="0"/>
                </a:spcBef>
              </a:pPr>
              <a:t>62</a:t>
            </a:fld>
            <a:endParaRPr lang="en-US" alt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35E85985-DCED-4900-979A-5A04186CF18B}" type="slidenum">
              <a:rPr lang="en-US" altLang="en-US" smtClean="0"/>
              <a:pPr>
                <a:spcBef>
                  <a:spcPct val="0"/>
                </a:spcBef>
              </a:pPr>
              <a:t>63</a:t>
            </a:fld>
            <a:endParaRPr lang="en-US" alt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4ECC3276-438B-4B2A-910E-6B981C1B21B3}" type="slidenum">
              <a:rPr lang="en-US" altLang="en-US" smtClean="0"/>
              <a:pPr>
                <a:spcBef>
                  <a:spcPct val="0"/>
                </a:spcBef>
              </a:pPr>
              <a:t>64</a:t>
            </a:fld>
            <a:endParaRPr lang="en-US" alt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E93954FB-F793-4C14-83EB-F7C0F78A119F}" type="slidenum">
              <a:rPr lang="en-US" altLang="en-US" smtClean="0"/>
              <a:pPr>
                <a:spcBef>
                  <a:spcPct val="0"/>
                </a:spcBef>
              </a:pPr>
              <a:t>65</a:t>
            </a:fld>
            <a:endParaRPr lang="en-US" alt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380F592B-9229-428E-821F-3DBF3DBA66A1}" type="slidenum">
              <a:rPr lang="en-US" altLang="en-US" smtClean="0"/>
              <a:pPr>
                <a:spcBef>
                  <a:spcPct val="0"/>
                </a:spcBef>
              </a:pPr>
              <a:t>66</a:t>
            </a:fld>
            <a:endParaRPr lang="en-US" alt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C9A70032-5B5C-4E8F-BA34-C694EBD2B2A6}" type="slidenum">
              <a:rPr lang="en-US" altLang="en-US" smtClean="0"/>
              <a:pPr>
                <a:spcBef>
                  <a:spcPct val="0"/>
                </a:spcBef>
              </a:pPr>
              <a:t>67</a:t>
            </a:fld>
            <a:endParaRPr lang="en-US" alt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6DB1107B-3F4F-4F61-8A7A-7C839689D5BD}" type="slidenum">
              <a:rPr lang="en-US" altLang="en-US" smtClean="0"/>
              <a:pPr>
                <a:spcBef>
                  <a:spcPct val="0"/>
                </a:spcBef>
              </a:pPr>
              <a:t>68</a:t>
            </a:fld>
            <a:endParaRPr lang="en-US" alt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234FB6D7-F950-4F5A-9BAE-1CAE798EB4E3}" type="slidenum">
              <a:rPr lang="en-US" altLang="en-US" smtClean="0"/>
              <a:pPr>
                <a:spcBef>
                  <a:spcPct val="0"/>
                </a:spcBef>
              </a:pPr>
              <a:t>69</a:t>
            </a:fld>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Calibri" panose="020F0502020204030204" pitchFamily="34" charset="0"/>
              <a:cs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2DD20933-561F-412E-A01F-6B5F0F42BACD}" type="slidenum">
              <a:rPr lang="en-US" altLang="en-US" smtClean="0"/>
              <a:pPr>
                <a:spcBef>
                  <a:spcPct val="0"/>
                </a:spcBef>
              </a:pPr>
              <a:t>7</a:t>
            </a:fld>
            <a:endParaRPr lang="en-US" alt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B4D30A7B-6E8F-4F2F-AF0E-1CF995A51234}" type="slidenum">
              <a:rPr lang="en-US" altLang="en-US" smtClean="0"/>
              <a:pPr>
                <a:spcBef>
                  <a:spcPct val="0"/>
                </a:spcBef>
              </a:pPr>
              <a:t>70</a:t>
            </a:fld>
            <a:endParaRPr lang="en-US" alt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52987F07-6C27-4D3C-B58F-E0797FD64B10}" type="slidenum">
              <a:rPr lang="en-US" altLang="en-US" smtClean="0"/>
              <a:pPr>
                <a:spcBef>
                  <a:spcPct val="0"/>
                </a:spcBef>
              </a:pPr>
              <a:t>71</a:t>
            </a:fld>
            <a:endParaRPr lang="en-US" alt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DC61EAB1-E7EB-4FD0-A849-E239823F1D6F}" type="slidenum">
              <a:rPr lang="en-US" altLang="en-US" smtClean="0"/>
              <a:pPr>
                <a:spcBef>
                  <a:spcPct val="0"/>
                </a:spcBef>
              </a:pPr>
              <a:t>72</a:t>
            </a:fld>
            <a:endParaRPr lang="en-US" alt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8B269A2C-A7B9-4ACF-A960-20541E83C9B2}" type="slidenum">
              <a:rPr lang="en-US" altLang="en-US" smtClean="0"/>
              <a:pPr>
                <a:spcBef>
                  <a:spcPct val="0"/>
                </a:spcBef>
              </a:pPr>
              <a:t>73</a:t>
            </a:fld>
            <a:endParaRPr lang="en-US" alt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A1EE8A4D-940A-4161-A87F-6E4B43D4F293}" type="slidenum">
              <a:rPr lang="en-US" altLang="en-US" smtClean="0"/>
              <a:pPr>
                <a:spcBef>
                  <a:spcPct val="0"/>
                </a:spcBef>
              </a:pPr>
              <a:t>74</a:t>
            </a:fld>
            <a:endParaRPr lang="en-US" alt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481BD65E-2E30-42C4-A6B7-B0E6EDCAD85A}" type="slidenum">
              <a:rPr lang="en-US" altLang="en-US" smtClean="0"/>
              <a:pPr>
                <a:spcBef>
                  <a:spcPct val="0"/>
                </a:spcBef>
              </a:pPr>
              <a:t>75</a:t>
            </a:fld>
            <a:endParaRPr lang="en-US" alt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9DE219F9-039D-4038-A2A9-DE8FA087E13F}" type="slidenum">
              <a:rPr lang="en-US" altLang="en-US" smtClean="0"/>
              <a:pPr>
                <a:spcBef>
                  <a:spcPct val="0"/>
                </a:spcBef>
              </a:pPr>
              <a:t>76</a:t>
            </a:fld>
            <a:endParaRPr lang="en-US" altLang="en-U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EBEA363E-EFB1-4F2B-B226-9229C0AFA3DF}" type="slidenum">
              <a:rPr lang="en-US" altLang="en-US" smtClean="0"/>
              <a:pPr>
                <a:spcBef>
                  <a:spcPct val="0"/>
                </a:spcBef>
              </a:pPr>
              <a:t>77</a:t>
            </a:fld>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3D61A9CE-4FE3-4DD8-87D1-BDAA9F4D507F}" type="slidenum">
              <a:rPr lang="en-US" altLang="en-US" smtClean="0"/>
              <a:pPr>
                <a:spcBef>
                  <a:spcPct val="0"/>
                </a:spcBef>
              </a:pPr>
              <a:t>8</a:t>
            </a:fld>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67021" indent="-167021">
              <a:buFontTx/>
              <a:buChar char="•"/>
              <a:defRPr/>
            </a:pPr>
            <a:endParaRPr lang="en-US" altLang="en-US" dirty="0">
              <a:latin typeface="Arial" pitchFamily="34" charset="0"/>
              <a:ea typeface="Verdana" pitchFamily="34" charset="0"/>
              <a:cs typeface="Arial" pitchFamily="34" charset="0"/>
            </a:endParaRPr>
          </a:p>
          <a:p>
            <a:pPr>
              <a:defRPr/>
            </a:pPr>
            <a:endParaRPr lang="en-US" dirty="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spcBef>
                <a:spcPct val="30000"/>
              </a:spcBef>
              <a:defRPr sz="1200">
                <a:solidFill>
                  <a:schemeClr val="tx1"/>
                </a:solidFill>
                <a:latin typeface="Calibri" panose="020F0502020204030204" pitchFamily="34" charset="0"/>
                <a:ea typeface="ヒラギノ角ゴ Pro W3"/>
                <a:cs typeface="ヒラギノ角ゴ Pro W3"/>
              </a:defRPr>
            </a:lvl1pPr>
            <a:lvl2pPr marL="736600" indent="-282575" defTabSz="458788">
              <a:spcBef>
                <a:spcPct val="30000"/>
              </a:spcBef>
              <a:defRPr sz="1200">
                <a:solidFill>
                  <a:schemeClr val="tx1"/>
                </a:solidFill>
                <a:latin typeface="Calibri" panose="020F0502020204030204" pitchFamily="34" charset="0"/>
                <a:ea typeface="ヒラギノ角ゴ Pro W3"/>
                <a:cs typeface="ヒラギノ角ゴ Pro W3"/>
              </a:defRPr>
            </a:lvl2pPr>
            <a:lvl3pPr marL="1133475" indent="-225425" defTabSz="458788">
              <a:spcBef>
                <a:spcPct val="30000"/>
              </a:spcBef>
              <a:defRPr sz="1200">
                <a:solidFill>
                  <a:schemeClr val="tx1"/>
                </a:solidFill>
                <a:latin typeface="Calibri" panose="020F0502020204030204" pitchFamily="34" charset="0"/>
                <a:ea typeface="ヒラギノ角ゴ Pro W3"/>
                <a:cs typeface="ヒラギノ角ゴ Pro W3"/>
              </a:defRPr>
            </a:lvl3pPr>
            <a:lvl4pPr marL="1587500" indent="-225425" defTabSz="458788">
              <a:spcBef>
                <a:spcPct val="30000"/>
              </a:spcBef>
              <a:defRPr sz="1200">
                <a:solidFill>
                  <a:schemeClr val="tx1"/>
                </a:solidFill>
                <a:latin typeface="Calibri" panose="020F0502020204030204" pitchFamily="34" charset="0"/>
                <a:ea typeface="ヒラギノ角ゴ Pro W3"/>
                <a:cs typeface="ヒラギノ角ゴ Pro W3"/>
              </a:defRPr>
            </a:lvl4pPr>
            <a:lvl5pPr marL="2041525" indent="-225425" defTabSz="458788">
              <a:spcBef>
                <a:spcPct val="30000"/>
              </a:spcBef>
              <a:defRPr sz="1200">
                <a:solidFill>
                  <a:schemeClr val="tx1"/>
                </a:solidFill>
                <a:latin typeface="Calibri" panose="020F0502020204030204" pitchFamily="34" charset="0"/>
                <a:ea typeface="ヒラギノ角ゴ Pro W3"/>
                <a:cs typeface="ヒラギノ角ゴ Pro W3"/>
              </a:defRPr>
            </a:lvl5pPr>
            <a:lvl6pPr marL="24987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559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131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70325" indent="-225425" defTabSz="458788"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0D558619-B0D8-4873-A122-35AE0E910A10}" type="slidenum">
              <a:rPr lang="en-US" altLang="en-US" smtClean="0"/>
              <a:pPr>
                <a:spcBef>
                  <a:spcPct val="0"/>
                </a:spcBef>
              </a:pPr>
              <a:t>9</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ea typeface="ヒラギノ角ゴ Pro W3" charset="-128"/>
                <a:cs typeface="+mn-cs"/>
              </a:defRPr>
            </a:lvl1pPr>
          </a:lstStyle>
          <a:p>
            <a:pPr>
              <a:defRPr/>
            </a:pPr>
            <a:fld id="{B9C92603-5705-42F8-90A2-8333761306DD}" type="datetime1">
              <a:rPr lang="en-US"/>
              <a:pPr>
                <a:defRPr/>
              </a:pPr>
              <a:t>11/9/2021</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ea typeface="ヒラギノ角ゴ Pro W3" charset="-128"/>
                <a:cs typeface="+mn-cs"/>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cs typeface="ヒラギノ角ゴ Pro W3"/>
              </a:defRPr>
            </a:lvl1pPr>
          </a:lstStyle>
          <a:p>
            <a:pPr>
              <a:defRPr/>
            </a:pPr>
            <a:fld id="{B91D4234-3E58-4760-AA38-B2276E4FB15E}" type="slidenum">
              <a:rPr lang="en-US" altLang="en-US"/>
              <a:pPr>
                <a:defRPr/>
              </a:pPr>
              <a:t>‹#›</a:t>
            </a:fld>
            <a:endParaRPr lang="en-US" altLang="en-US" dirty="0"/>
          </a:p>
        </p:txBody>
      </p:sp>
    </p:spTree>
    <p:extLst>
      <p:ext uri="{BB962C8B-B14F-4D97-AF65-F5344CB8AC3E}">
        <p14:creationId xmlns:p14="http://schemas.microsoft.com/office/powerpoint/2010/main" val="3341789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ea typeface="ヒラギノ角ゴ Pro W3" charset="-128"/>
                <a:cs typeface="+mn-cs"/>
              </a:defRPr>
            </a:lvl1pPr>
          </a:lstStyle>
          <a:p>
            <a:pPr>
              <a:defRPr/>
            </a:pPr>
            <a:fld id="{774684CA-5D32-4D0F-92D5-360E432A956D}" type="datetimeFigureOut">
              <a:rPr lang="en-US"/>
              <a:pPr>
                <a:defRPr/>
              </a:pPr>
              <a:t>11/9/2021</a:t>
            </a:fld>
            <a:endParaRPr lang="en-US" dirty="0"/>
          </a:p>
        </p:txBody>
      </p:sp>
      <p:sp>
        <p:nvSpPr>
          <p:cNvPr id="4" name="Footer Placeholder 3"/>
          <p:cNvSpPr>
            <a:spLocks noGrp="1"/>
          </p:cNvSpPr>
          <p:nvPr>
            <p:ph type="ftr" sz="quarter" idx="11"/>
          </p:nvPr>
        </p:nvSpPr>
        <p:spPr>
          <a:xfrm>
            <a:off x="3124200" y="6356350"/>
            <a:ext cx="5562600" cy="365125"/>
          </a:xfrm>
          <a:prstGeom prst="rect">
            <a:avLst/>
          </a:prstGeom>
        </p:spPr>
        <p:txBody>
          <a:bodyPr/>
          <a:lstStyle>
            <a:lvl1pPr eaLnBrk="1" hangingPunct="1">
              <a:defRPr>
                <a:latin typeface="Arial" charset="0"/>
                <a:ea typeface="ヒラギノ角ゴ Pro W3" charset="-128"/>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ヒラギノ角ゴ Pro W3"/>
              </a:defRPr>
            </a:lvl1pPr>
          </a:lstStyle>
          <a:p>
            <a:pPr>
              <a:defRPr/>
            </a:pPr>
            <a:fld id="{8A6640BE-5F7B-4B77-B816-8904BE0DF3F7}" type="slidenum">
              <a:rPr lang="en-US" altLang="en-US"/>
              <a:pPr>
                <a:defRPr/>
              </a:pPr>
              <a:t>‹#›</a:t>
            </a:fld>
            <a:endParaRPr lang="en-US" altLang="en-US" dirty="0"/>
          </a:p>
        </p:txBody>
      </p:sp>
    </p:spTree>
    <p:extLst>
      <p:ext uri="{BB962C8B-B14F-4D97-AF65-F5344CB8AC3E}">
        <p14:creationId xmlns:p14="http://schemas.microsoft.com/office/powerpoint/2010/main" val="4140011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ea typeface="ヒラギノ角ゴ Pro W3" charset="-128"/>
                <a:cs typeface="+mn-cs"/>
              </a:defRPr>
            </a:lvl1pPr>
          </a:lstStyle>
          <a:p>
            <a:pPr>
              <a:defRPr/>
            </a:pPr>
            <a:fld id="{AEC61299-BB9F-452B-9D9E-AF252AA00CAC}" type="datetimeFigureOut">
              <a:rPr lang="en-US"/>
              <a:pPr>
                <a:defRPr/>
              </a:pPr>
              <a:t>11/9/2021</a:t>
            </a:fld>
            <a:endParaRPr lang="en-US" dirty="0"/>
          </a:p>
        </p:txBody>
      </p:sp>
      <p:sp>
        <p:nvSpPr>
          <p:cNvPr id="3" name="Footer Placeholder 2"/>
          <p:cNvSpPr>
            <a:spLocks noGrp="1"/>
          </p:cNvSpPr>
          <p:nvPr>
            <p:ph type="ftr" sz="quarter" idx="11"/>
          </p:nvPr>
        </p:nvSpPr>
        <p:spPr>
          <a:xfrm>
            <a:off x="3124200" y="6356350"/>
            <a:ext cx="5562600" cy="365125"/>
          </a:xfrm>
          <a:prstGeom prst="rect">
            <a:avLst/>
          </a:prstGeom>
        </p:spPr>
        <p:txBody>
          <a:bodyPr/>
          <a:lstStyle>
            <a:lvl1pPr eaLnBrk="1" hangingPunct="1">
              <a:defRPr>
                <a:latin typeface="Arial" charset="0"/>
                <a:ea typeface="ヒラギノ角ゴ Pro W3" charset="-128"/>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ヒラギノ角ゴ Pro W3"/>
              </a:defRPr>
            </a:lvl1pPr>
          </a:lstStyle>
          <a:p>
            <a:pPr>
              <a:defRPr/>
            </a:pPr>
            <a:fld id="{744EE259-C4E5-4430-A761-659CE0D6AB75}" type="slidenum">
              <a:rPr lang="en-US" altLang="en-US"/>
              <a:pPr>
                <a:defRPr/>
              </a:pPr>
              <a:t>‹#›</a:t>
            </a:fld>
            <a:endParaRPr lang="en-US" altLang="en-US" dirty="0"/>
          </a:p>
        </p:txBody>
      </p:sp>
    </p:spTree>
    <p:extLst>
      <p:ext uri="{BB962C8B-B14F-4D97-AF65-F5344CB8AC3E}">
        <p14:creationId xmlns:p14="http://schemas.microsoft.com/office/powerpoint/2010/main" val="387475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2329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VERTIME">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6642100" y="6211888"/>
            <a:ext cx="15494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a:cs typeface="ヒラギノ角ゴ Pro W3"/>
              </a:defRPr>
            </a:lvl1pPr>
            <a:lvl2pPr marL="742950" indent="-285750" eaLnBrk="0" hangingPunct="0">
              <a:defRPr sz="2400">
                <a:solidFill>
                  <a:schemeClr val="tx1"/>
                </a:solidFill>
                <a:latin typeface="Arial" panose="020B0604020202020204" pitchFamily="34" charset="0"/>
                <a:ea typeface="ヒラギノ角ゴ Pro W3"/>
                <a:cs typeface="ヒラギノ角ゴ Pro W3"/>
              </a:defRPr>
            </a:lvl2pPr>
            <a:lvl3pPr marL="1143000" indent="-228600" eaLnBrk="0" hangingPunct="0">
              <a:defRPr sz="2400">
                <a:solidFill>
                  <a:schemeClr val="tx1"/>
                </a:solidFill>
                <a:latin typeface="Arial" panose="020B0604020202020204" pitchFamily="34" charset="0"/>
                <a:ea typeface="ヒラギノ角ゴ Pro W3"/>
                <a:cs typeface="ヒラギノ角ゴ Pro W3"/>
              </a:defRPr>
            </a:lvl3pPr>
            <a:lvl4pPr marL="1600200" indent="-228600" eaLnBrk="0" hangingPunct="0">
              <a:defRPr sz="2400">
                <a:solidFill>
                  <a:schemeClr val="tx1"/>
                </a:solidFill>
                <a:latin typeface="Arial" panose="020B0604020202020204" pitchFamily="34" charset="0"/>
                <a:ea typeface="ヒラギノ角ゴ Pro W3"/>
                <a:cs typeface="ヒラギノ角ゴ Pro W3"/>
              </a:defRPr>
            </a:lvl4pPr>
            <a:lvl5pPr marL="2057400" indent="-228600" eaLnBrk="0" hangingPunct="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r" eaLnBrk="1" hangingPunct="1">
              <a:defRPr/>
            </a:pPr>
            <a:r>
              <a:rPr lang="en-US" altLang="en-US" sz="1100" dirty="0" smtClean="0">
                <a:solidFill>
                  <a:schemeClr val="bg1"/>
                </a:solidFill>
                <a:latin typeface="Calibri" panose="020F0502020204030204" pitchFamily="34" charset="0"/>
              </a:rPr>
              <a:t>Overtime</a:t>
            </a:r>
          </a:p>
        </p:txBody>
      </p:sp>
      <p:sp>
        <p:nvSpPr>
          <p:cNvPr id="3" name="Rectangle 2"/>
          <p:cNvSpPr txBox="1">
            <a:spLocks noChangeArrowheads="1"/>
          </p:cNvSpPr>
          <p:nvPr userDrawn="1"/>
        </p:nvSpPr>
        <p:spPr bwMode="auto">
          <a:xfrm>
            <a:off x="0" y="88900"/>
            <a:ext cx="9144000" cy="819150"/>
          </a:xfrm>
          <a:prstGeom prst="rect">
            <a:avLst/>
          </a:prstGeom>
          <a:noFill/>
          <a:ln>
            <a:miter lim="800000"/>
            <a:headEnd/>
            <a:tailEnd/>
          </a:ln>
        </p:spPr>
        <p:txBody>
          <a:bodyPr>
            <a:normAutofit fontScale="97500" lnSpcReduction="10000"/>
          </a:bodyPr>
          <a:lstStyle>
            <a:lvl1pPr algn="ctr" defTabSz="457200" rtl="0" eaLnBrk="1" latinLnBrk="0" hangingPunct="1">
              <a:spcBef>
                <a:spcPct val="0"/>
              </a:spcBef>
              <a:buNone/>
              <a:defRPr sz="4400" kern="1200" baseline="0">
                <a:solidFill>
                  <a:schemeClr val="bg2"/>
                </a:solidFill>
                <a:latin typeface="+mj-lt"/>
                <a:ea typeface="+mj-ea"/>
                <a:cs typeface="+mj-cs"/>
              </a:defRPr>
            </a:lvl1pPr>
          </a:lstStyle>
          <a:p>
            <a:pPr>
              <a:defRPr/>
            </a:pPr>
            <a:r>
              <a:rPr lang="en-US" sz="5000" b="1" dirty="0">
                <a:solidFill>
                  <a:schemeClr val="bg1"/>
                </a:solidFill>
                <a:effectLst>
                  <a:outerShdw blurRad="38100" dist="38100" dir="2700000" algn="tl">
                    <a:srgbClr val="000000">
                      <a:alpha val="43137"/>
                    </a:srgbClr>
                  </a:outerShdw>
                </a:effectLst>
                <a:ea typeface="ヒラギノ角ゴ Pro W3" charset="-128"/>
                <a:cs typeface="Arial" charset="0"/>
              </a:rPr>
              <a:t>Overtime</a:t>
            </a:r>
          </a:p>
        </p:txBody>
      </p:sp>
    </p:spTree>
    <p:extLst>
      <p:ext uri="{BB962C8B-B14F-4D97-AF65-F5344CB8AC3E}">
        <p14:creationId xmlns:p14="http://schemas.microsoft.com/office/powerpoint/2010/main" val="4042156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ea typeface="ヒラギノ角ゴ Pro W3" charset="-128"/>
                <a:cs typeface="+mn-cs"/>
              </a:defRPr>
            </a:lvl1pPr>
          </a:lstStyle>
          <a:p>
            <a:pPr>
              <a:defRPr/>
            </a:pPr>
            <a:fld id="{1A4BF41B-C069-4C64-9621-427D76B3AB94}" type="datetimeFigureOut">
              <a:rPr lang="en-US"/>
              <a:pPr>
                <a:defRPr/>
              </a:pPr>
              <a:t>11/9/2021</a:t>
            </a:fld>
            <a:endParaRPr lang="en-US" dirty="0"/>
          </a:p>
        </p:txBody>
      </p:sp>
      <p:sp>
        <p:nvSpPr>
          <p:cNvPr id="6" name="Footer Placeholder 5"/>
          <p:cNvSpPr>
            <a:spLocks noGrp="1"/>
          </p:cNvSpPr>
          <p:nvPr>
            <p:ph type="ftr" sz="quarter" idx="11"/>
          </p:nvPr>
        </p:nvSpPr>
        <p:spPr>
          <a:xfrm>
            <a:off x="3124200" y="6356350"/>
            <a:ext cx="5562600" cy="365125"/>
          </a:xfrm>
          <a:prstGeom prst="rect">
            <a:avLst/>
          </a:prstGeom>
        </p:spPr>
        <p:txBody>
          <a:bodyPr/>
          <a:lstStyle>
            <a:lvl1pPr eaLnBrk="1" hangingPunct="1">
              <a:defRPr>
                <a:latin typeface="Arial" charset="0"/>
                <a:ea typeface="ヒラギノ角ゴ Pro W3" charset="-128"/>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ヒラギノ角ゴ Pro W3"/>
              </a:defRPr>
            </a:lvl1pPr>
          </a:lstStyle>
          <a:p>
            <a:pPr>
              <a:defRPr/>
            </a:pPr>
            <a:fld id="{FAB22BD2-E75B-4FAC-BF93-002F8B794C85}" type="slidenum">
              <a:rPr lang="en-US" altLang="en-US"/>
              <a:pPr>
                <a:defRPr/>
              </a:pPr>
              <a:t>‹#›</a:t>
            </a:fld>
            <a:endParaRPr lang="en-US" altLang="en-US" dirty="0"/>
          </a:p>
        </p:txBody>
      </p:sp>
    </p:spTree>
    <p:extLst>
      <p:ext uri="{BB962C8B-B14F-4D97-AF65-F5344CB8AC3E}">
        <p14:creationId xmlns:p14="http://schemas.microsoft.com/office/powerpoint/2010/main" val="2986698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ea typeface="ヒラギノ角ゴ Pro W3" charset="-128"/>
                <a:cs typeface="+mn-cs"/>
              </a:defRPr>
            </a:lvl1pPr>
          </a:lstStyle>
          <a:p>
            <a:pPr>
              <a:defRPr/>
            </a:pPr>
            <a:fld id="{80738BC8-2469-4993-B24D-D34BF694493F}" type="datetimeFigureOut">
              <a:rPr lang="en-US"/>
              <a:pPr>
                <a:defRPr/>
              </a:pPr>
              <a:t>11/9/2021</a:t>
            </a:fld>
            <a:endParaRPr lang="en-US" dirty="0"/>
          </a:p>
        </p:txBody>
      </p:sp>
      <p:sp>
        <p:nvSpPr>
          <p:cNvPr id="5" name="Footer Placeholder 4"/>
          <p:cNvSpPr>
            <a:spLocks noGrp="1"/>
          </p:cNvSpPr>
          <p:nvPr>
            <p:ph type="ftr" sz="quarter" idx="11"/>
          </p:nvPr>
        </p:nvSpPr>
        <p:spPr>
          <a:xfrm>
            <a:off x="3124200" y="6356350"/>
            <a:ext cx="5562600" cy="365125"/>
          </a:xfrm>
          <a:prstGeom prst="rect">
            <a:avLst/>
          </a:prstGeom>
        </p:spPr>
        <p:txBody>
          <a:bodyPr/>
          <a:lstStyle>
            <a:lvl1pPr eaLnBrk="1" hangingPunct="1">
              <a:defRPr>
                <a:latin typeface="Arial" charset="0"/>
                <a:ea typeface="ヒラギノ角ゴ Pro W3" charset="-128"/>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ヒラギノ角ゴ Pro W3"/>
              </a:defRPr>
            </a:lvl1pPr>
          </a:lstStyle>
          <a:p>
            <a:pPr>
              <a:defRPr/>
            </a:pPr>
            <a:fld id="{1A4453AA-E271-45F3-9A6B-3F3E95813BA0}" type="slidenum">
              <a:rPr lang="en-US" altLang="en-US"/>
              <a:pPr>
                <a:defRPr/>
              </a:pPr>
              <a:t>‹#›</a:t>
            </a:fld>
            <a:endParaRPr lang="en-US" altLang="en-US" dirty="0"/>
          </a:p>
        </p:txBody>
      </p:sp>
    </p:spTree>
    <p:extLst>
      <p:ext uri="{BB962C8B-B14F-4D97-AF65-F5344CB8AC3E}">
        <p14:creationId xmlns:p14="http://schemas.microsoft.com/office/powerpoint/2010/main" val="3563715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6819900" y="6273800"/>
            <a:ext cx="1651000" cy="304800"/>
          </a:xfrm>
          <a:prstGeom prst="rect">
            <a:avLst/>
          </a:prstGeom>
          <a:solidFill>
            <a:srgbClr val="9369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DB1E31"/>
              </a:solidFill>
            </a:endParaRPr>
          </a:p>
        </p:txBody>
      </p: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91500" y="6061075"/>
            <a:ext cx="7620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p:cNvSpPr txBox="1">
            <a:spLocks noChangeArrowheads="1"/>
          </p:cNvSpPr>
          <p:nvPr userDrawn="1"/>
        </p:nvSpPr>
        <p:spPr bwMode="auto">
          <a:xfrm>
            <a:off x="6642100" y="6273800"/>
            <a:ext cx="1549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a:cs typeface="ヒラギノ角ゴ Pro W3"/>
              </a:defRPr>
            </a:lvl1pPr>
            <a:lvl2pPr marL="742950" indent="-285750" eaLnBrk="0" hangingPunct="0">
              <a:defRPr sz="2400">
                <a:solidFill>
                  <a:schemeClr val="tx1"/>
                </a:solidFill>
                <a:latin typeface="Arial" panose="020B0604020202020204" pitchFamily="34" charset="0"/>
                <a:ea typeface="ヒラギノ角ゴ Pro W3"/>
                <a:cs typeface="ヒラギノ角ゴ Pro W3"/>
              </a:defRPr>
            </a:lvl2pPr>
            <a:lvl3pPr marL="1143000" indent="-228600" eaLnBrk="0" hangingPunct="0">
              <a:defRPr sz="2400">
                <a:solidFill>
                  <a:schemeClr val="tx1"/>
                </a:solidFill>
                <a:latin typeface="Arial" panose="020B0604020202020204" pitchFamily="34" charset="0"/>
                <a:ea typeface="ヒラギノ角ゴ Pro W3"/>
                <a:cs typeface="ヒラギノ角ゴ Pro W3"/>
              </a:defRPr>
            </a:lvl3pPr>
            <a:lvl4pPr marL="1600200" indent="-228600" eaLnBrk="0" hangingPunct="0">
              <a:defRPr sz="2400">
                <a:solidFill>
                  <a:schemeClr val="tx1"/>
                </a:solidFill>
                <a:latin typeface="Arial" panose="020B0604020202020204" pitchFamily="34" charset="0"/>
                <a:ea typeface="ヒラギノ角ゴ Pro W3"/>
                <a:cs typeface="ヒラギノ角ゴ Pro W3"/>
              </a:defRPr>
            </a:lvl4pPr>
            <a:lvl5pPr marL="2057400" indent="-228600" eaLnBrk="0" hangingPunct="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r" eaLnBrk="1" hangingPunct="1">
              <a:defRPr/>
            </a:pPr>
            <a:r>
              <a:rPr lang="en-US" altLang="en-US" sz="1100" dirty="0" smtClean="0">
                <a:solidFill>
                  <a:schemeClr val="bg1"/>
                </a:solidFill>
                <a:latin typeface="Calibri" panose="020F0502020204030204" pitchFamily="34" charset="0"/>
              </a:rPr>
              <a:t>Overtime</a:t>
            </a:r>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lvel</a:t>
            </a:r>
            <a:endParaRPr lang="en-US" dirty="0"/>
          </a:p>
          <a:p>
            <a:pPr lvl="4"/>
            <a:r>
              <a:rPr lang="en-US" dirty="0"/>
              <a:t>Fifth level</a:t>
            </a:r>
          </a:p>
        </p:txBody>
      </p:sp>
      <p:sp>
        <p:nvSpPr>
          <p:cNvPr id="7" name="Footer Placeholder 4"/>
          <p:cNvSpPr>
            <a:spLocks noGrp="1"/>
          </p:cNvSpPr>
          <p:nvPr>
            <p:ph type="ftr" sz="quarter" idx="10"/>
          </p:nvPr>
        </p:nvSpPr>
        <p:spPr>
          <a:xfrm>
            <a:off x="3124200" y="6356350"/>
            <a:ext cx="5562600" cy="365125"/>
          </a:xfrm>
          <a:prstGeom prst="rect">
            <a:avLst/>
          </a:prstGeom>
        </p:spPr>
        <p:txBody>
          <a:bodyPr/>
          <a:lstStyle>
            <a:lvl1pPr eaLnBrk="1" hangingPunct="1">
              <a:defRPr>
                <a:latin typeface="Arial" charset="0"/>
                <a:ea typeface="ヒラギノ角ゴ Pro W3" charset="-128"/>
                <a:cs typeface="+mn-cs"/>
              </a:defRPr>
            </a:lvl1pPr>
          </a:lstStyle>
          <a:p>
            <a:pPr>
              <a:defRPr/>
            </a:pPr>
            <a:endParaRPr lang="en-US" dirty="0"/>
          </a:p>
        </p:txBody>
      </p:sp>
      <p:sp>
        <p:nvSpPr>
          <p:cNvPr id="8"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ヒラギノ角ゴ Pro W3"/>
              </a:defRPr>
            </a:lvl1pPr>
          </a:lstStyle>
          <a:p>
            <a:pPr>
              <a:defRPr/>
            </a:pPr>
            <a:fld id="{AAEA10AA-7026-4607-BCDC-B3E5F193E939}" type="slidenum">
              <a:rPr lang="en-US" altLang="en-US"/>
              <a:pPr>
                <a:defRPr/>
              </a:pPr>
              <a:t>‹#›</a:t>
            </a:fld>
            <a:endParaRPr lang="en-US" altLang="en-US" dirty="0"/>
          </a:p>
        </p:txBody>
      </p:sp>
    </p:spTree>
    <p:extLst>
      <p:ext uri="{BB962C8B-B14F-4D97-AF65-F5344CB8AC3E}">
        <p14:creationId xmlns:p14="http://schemas.microsoft.com/office/powerpoint/2010/main" val="3272064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71AE0E-52B4-4F39-8B65-E1EF1FAC15A3}" type="datetimeFigureOut">
              <a:rPr lang="en-US"/>
              <a:pPr>
                <a:defRPr/>
              </a:pPr>
              <a:t>11/9/2021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AECEC42-39CC-4F97-BB59-DC1F10318130}" type="slidenum">
              <a:rPr lang="en-US" altLang="en-US"/>
              <a:pPr>
                <a:defRPr/>
              </a:pPr>
              <a:t>‹#›</a:t>
            </a:fld>
            <a:endParaRPr lang="en-US" altLang="en-US" dirty="0"/>
          </a:p>
        </p:txBody>
      </p:sp>
    </p:spTree>
    <p:extLst>
      <p:ext uri="{BB962C8B-B14F-4D97-AF65-F5344CB8AC3E}">
        <p14:creationId xmlns:p14="http://schemas.microsoft.com/office/powerpoint/2010/main" val="1622804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E8264FD-0590-4F3E-B391-8F73C22E2647}" type="datetimeFigureOut">
              <a:rPr lang="en-US"/>
              <a:pPr>
                <a:defRPr/>
              </a:pPr>
              <a:t>11/9/2021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1637708-29DA-42B8-84F0-16C0F22A8B8E}" type="slidenum">
              <a:rPr lang="en-US" altLang="en-US"/>
              <a:pPr>
                <a:defRPr/>
              </a:pPr>
              <a:t>‹#›</a:t>
            </a:fld>
            <a:endParaRPr lang="en-US" altLang="en-US" dirty="0"/>
          </a:p>
        </p:txBody>
      </p:sp>
    </p:spTree>
    <p:extLst>
      <p:ext uri="{BB962C8B-B14F-4D97-AF65-F5344CB8AC3E}">
        <p14:creationId xmlns:p14="http://schemas.microsoft.com/office/powerpoint/2010/main" val="3328779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6A38368-752F-4249-8245-09AAFA079247}" type="datetimeFigureOut">
              <a:rPr lang="en-US"/>
              <a:pPr>
                <a:defRPr/>
              </a:pPr>
              <a:t>11/9/2021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D147A69-005D-44C3-BB1D-364878F1A6BC}" type="slidenum">
              <a:rPr lang="en-US" altLang="en-US"/>
              <a:pPr>
                <a:defRPr/>
              </a:pPr>
              <a:t>‹#›</a:t>
            </a:fld>
            <a:endParaRPr lang="en-US" altLang="en-US" dirty="0"/>
          </a:p>
        </p:txBody>
      </p:sp>
    </p:spTree>
    <p:extLst>
      <p:ext uri="{BB962C8B-B14F-4D97-AF65-F5344CB8AC3E}">
        <p14:creationId xmlns:p14="http://schemas.microsoft.com/office/powerpoint/2010/main" val="575740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94159"/>
      </p:ext>
    </p:extLst>
  </p:cSld>
  <p:clrMapOvr>
    <a:masterClrMapping/>
  </p:clrMapOvr>
  <p:transition>
    <p:blinds/>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F9F5EDF-59BA-4C27-991F-BFBF1C630F94}" type="datetimeFigureOut">
              <a:rPr lang="en-US"/>
              <a:pPr>
                <a:defRPr/>
              </a:pPr>
              <a:t>11/9/2021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A4B12CB-3BE9-4B16-B16F-EDDBB0289A1D}" type="slidenum">
              <a:rPr lang="en-US" altLang="en-US"/>
              <a:pPr>
                <a:defRPr/>
              </a:pPr>
              <a:t>‹#›</a:t>
            </a:fld>
            <a:endParaRPr lang="en-US" altLang="en-US" dirty="0"/>
          </a:p>
        </p:txBody>
      </p:sp>
    </p:spTree>
    <p:extLst>
      <p:ext uri="{BB962C8B-B14F-4D97-AF65-F5344CB8AC3E}">
        <p14:creationId xmlns:p14="http://schemas.microsoft.com/office/powerpoint/2010/main" val="2227489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770B1DB-C7A4-4A1C-BDAD-243DBD6CAA55}" type="datetimeFigureOut">
              <a:rPr lang="en-US"/>
              <a:pPr>
                <a:defRPr/>
              </a:pPr>
              <a:t>11/9/2021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4CE58AE-B48E-4DA8-AE83-527A566CB4A8}" type="slidenum">
              <a:rPr lang="en-US" altLang="en-US"/>
              <a:pPr>
                <a:defRPr/>
              </a:pPr>
              <a:t>‹#›</a:t>
            </a:fld>
            <a:endParaRPr lang="en-US" altLang="en-US" dirty="0"/>
          </a:p>
        </p:txBody>
      </p:sp>
    </p:spTree>
    <p:extLst>
      <p:ext uri="{BB962C8B-B14F-4D97-AF65-F5344CB8AC3E}">
        <p14:creationId xmlns:p14="http://schemas.microsoft.com/office/powerpoint/2010/main" val="2697222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6494656-1D2F-4C35-9C8C-488326593262}" type="datetimeFigureOut">
              <a:rPr lang="en-US"/>
              <a:pPr>
                <a:defRPr/>
              </a:pPr>
              <a:t>11/9/2021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70779B5-CE24-4309-B203-3571470253DB}" type="slidenum">
              <a:rPr lang="en-US" altLang="en-US"/>
              <a:pPr>
                <a:defRPr/>
              </a:pPr>
              <a:t>‹#›</a:t>
            </a:fld>
            <a:endParaRPr lang="en-US" altLang="en-US" dirty="0"/>
          </a:p>
        </p:txBody>
      </p:sp>
    </p:spTree>
    <p:extLst>
      <p:ext uri="{BB962C8B-B14F-4D97-AF65-F5344CB8AC3E}">
        <p14:creationId xmlns:p14="http://schemas.microsoft.com/office/powerpoint/2010/main" val="1886053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2EDB97-5B06-4058-8B3C-E857EAC714D7}" type="datetimeFigureOut">
              <a:rPr lang="en-US"/>
              <a:pPr>
                <a:defRPr/>
              </a:pPr>
              <a:t>11/9/2021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29EFCDF-11A9-4D86-A2AC-BC77C94FDC64}" type="slidenum">
              <a:rPr lang="en-US" altLang="en-US"/>
              <a:pPr>
                <a:defRPr/>
              </a:pPr>
              <a:t>‹#›</a:t>
            </a:fld>
            <a:endParaRPr lang="en-US" altLang="en-US" dirty="0"/>
          </a:p>
        </p:txBody>
      </p:sp>
    </p:spTree>
    <p:extLst>
      <p:ext uri="{BB962C8B-B14F-4D97-AF65-F5344CB8AC3E}">
        <p14:creationId xmlns:p14="http://schemas.microsoft.com/office/powerpoint/2010/main" val="754454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DC6855D-BFF4-4CF1-BBA4-216792FB8787}" type="datetimeFigureOut">
              <a:rPr lang="en-US"/>
              <a:pPr>
                <a:defRPr/>
              </a:pPr>
              <a:t>11/9/2021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BCEE311-F51D-42D8-86C3-4C23D5976FB4}" type="slidenum">
              <a:rPr lang="en-US" altLang="en-US"/>
              <a:pPr>
                <a:defRPr/>
              </a:pPr>
              <a:t>‹#›</a:t>
            </a:fld>
            <a:endParaRPr lang="en-US" altLang="en-US" dirty="0"/>
          </a:p>
        </p:txBody>
      </p:sp>
    </p:spTree>
    <p:extLst>
      <p:ext uri="{BB962C8B-B14F-4D97-AF65-F5344CB8AC3E}">
        <p14:creationId xmlns:p14="http://schemas.microsoft.com/office/powerpoint/2010/main" val="3615024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DB40B93-F9B7-44F5-B451-4D710A16065A}" type="datetimeFigureOut">
              <a:rPr lang="en-US"/>
              <a:pPr>
                <a:defRPr/>
              </a:pPr>
              <a:t>11/9/2021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59BF09C-F681-4A75-B8C3-EA8DB74838D1}" type="slidenum">
              <a:rPr lang="en-US" altLang="en-US"/>
              <a:pPr>
                <a:defRPr/>
              </a:pPr>
              <a:t>‹#›</a:t>
            </a:fld>
            <a:endParaRPr lang="en-US" altLang="en-US" dirty="0"/>
          </a:p>
        </p:txBody>
      </p:sp>
    </p:spTree>
    <p:extLst>
      <p:ext uri="{BB962C8B-B14F-4D97-AF65-F5344CB8AC3E}">
        <p14:creationId xmlns:p14="http://schemas.microsoft.com/office/powerpoint/2010/main" val="3441102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A88367C-0CDC-4D04-918A-1E43C59A92E1}" type="datetimeFigureOut">
              <a:rPr lang="en-US"/>
              <a:pPr>
                <a:defRPr/>
              </a:pPr>
              <a:t>11/9/2021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05570D3-30A9-433C-95C2-202A92935B06}" type="slidenum">
              <a:rPr lang="en-US" altLang="en-US"/>
              <a:pPr>
                <a:defRPr/>
              </a:pPr>
              <a:t>‹#›</a:t>
            </a:fld>
            <a:endParaRPr lang="en-US" altLang="en-US" dirty="0"/>
          </a:p>
        </p:txBody>
      </p:sp>
    </p:spTree>
    <p:extLst>
      <p:ext uri="{BB962C8B-B14F-4D97-AF65-F5344CB8AC3E}">
        <p14:creationId xmlns:p14="http://schemas.microsoft.com/office/powerpoint/2010/main" val="3187806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14358D-A080-4665-BA82-A0F716BFCD97}" type="datetimeFigureOut">
              <a:rPr lang="en-US"/>
              <a:pPr>
                <a:defRPr/>
              </a:pPr>
              <a:t>11/9/2021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A21CB68-2048-4689-BE94-E787305DF585}" type="slidenum">
              <a:rPr lang="en-US" altLang="en-US"/>
              <a:pPr>
                <a:defRPr/>
              </a:pPr>
              <a:t>‹#›</a:t>
            </a:fld>
            <a:endParaRPr lang="en-US" altLang="en-US" dirty="0"/>
          </a:p>
        </p:txBody>
      </p:sp>
    </p:spTree>
    <p:extLst>
      <p:ext uri="{BB962C8B-B14F-4D97-AF65-F5344CB8AC3E}">
        <p14:creationId xmlns:p14="http://schemas.microsoft.com/office/powerpoint/2010/main" val="19669479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2398A33-AE22-4849-A115-D58D9D823ECD}" type="datetimeFigureOut">
              <a:rPr lang="en-US"/>
              <a:pPr>
                <a:defRPr/>
              </a:pPr>
              <a:t>11/9/2021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51D32C4-1CB4-4B06-9B2D-0F42917E6F81}" type="slidenum">
              <a:rPr lang="en-US" altLang="en-US"/>
              <a:pPr>
                <a:defRPr/>
              </a:pPr>
              <a:t>‹#›</a:t>
            </a:fld>
            <a:endParaRPr lang="en-US" altLang="en-US" dirty="0"/>
          </a:p>
        </p:txBody>
      </p:sp>
    </p:spTree>
    <p:extLst>
      <p:ext uri="{BB962C8B-B14F-4D97-AF65-F5344CB8AC3E}">
        <p14:creationId xmlns:p14="http://schemas.microsoft.com/office/powerpoint/2010/main" val="3000670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D75C130-50E4-4603-8F15-57423D3A7179}" type="datetimeFigureOut">
              <a:rPr lang="en-US"/>
              <a:pPr>
                <a:defRPr/>
              </a:pPr>
              <a:t>11/9/2021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170B646-18A8-4C9C-AC25-CC18F70D6C08}" type="slidenum">
              <a:rPr lang="en-US" altLang="en-US"/>
              <a:pPr>
                <a:defRPr/>
              </a:pPr>
              <a:t>‹#›</a:t>
            </a:fld>
            <a:endParaRPr lang="en-US" altLang="en-US" dirty="0"/>
          </a:p>
        </p:txBody>
      </p:sp>
    </p:spTree>
    <p:extLst>
      <p:ext uri="{BB962C8B-B14F-4D97-AF65-F5344CB8AC3E}">
        <p14:creationId xmlns:p14="http://schemas.microsoft.com/office/powerpoint/2010/main" val="458100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529633934"/>
      </p:ext>
    </p:extLst>
  </p:cSld>
  <p:clrMapOvr>
    <a:masterClrMapping/>
  </p:clrMapOvr>
  <p:transition>
    <p:blinds/>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83C7B95-D916-46F7-9224-7D8AB37CF60B}" type="datetimeFigureOut">
              <a:rPr lang="en-US"/>
              <a:pPr>
                <a:defRPr/>
              </a:pPr>
              <a:t>11/9/2021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E7F720B-59DA-4B0E-86A7-8883AB27CC7A}" type="slidenum">
              <a:rPr lang="en-US" altLang="en-US"/>
              <a:pPr>
                <a:defRPr/>
              </a:pPr>
              <a:t>‹#›</a:t>
            </a:fld>
            <a:endParaRPr lang="en-US" altLang="en-US" dirty="0"/>
          </a:p>
        </p:txBody>
      </p:sp>
    </p:spTree>
    <p:extLst>
      <p:ext uri="{BB962C8B-B14F-4D97-AF65-F5344CB8AC3E}">
        <p14:creationId xmlns:p14="http://schemas.microsoft.com/office/powerpoint/2010/main" val="34605521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826F840-5614-408F-ABA8-08DBEF6BC2C2}" type="datetimeFigureOut">
              <a:rPr lang="en-US"/>
              <a:pPr>
                <a:defRPr/>
              </a:pPr>
              <a:t>11/9/2021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0DF042A-F509-4397-97EF-C2A15012F92F}" type="slidenum">
              <a:rPr lang="en-US" altLang="en-US"/>
              <a:pPr>
                <a:defRPr/>
              </a:pPr>
              <a:t>‹#›</a:t>
            </a:fld>
            <a:endParaRPr lang="en-US" altLang="en-US" dirty="0"/>
          </a:p>
        </p:txBody>
      </p:sp>
    </p:spTree>
    <p:extLst>
      <p:ext uri="{BB962C8B-B14F-4D97-AF65-F5344CB8AC3E}">
        <p14:creationId xmlns:p14="http://schemas.microsoft.com/office/powerpoint/2010/main" val="19377714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6EB2837-581E-45F6-8356-87C4516AA2BF}" type="datetimeFigureOut">
              <a:rPr lang="en-US"/>
              <a:pPr>
                <a:defRPr/>
              </a:pPr>
              <a:t>11/9/2021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7E3DB6A-604C-4E0D-A050-DABF989075C0}" type="slidenum">
              <a:rPr lang="en-US" altLang="en-US"/>
              <a:pPr>
                <a:defRPr/>
              </a:pPr>
              <a:t>‹#›</a:t>
            </a:fld>
            <a:endParaRPr lang="en-US" altLang="en-US" dirty="0"/>
          </a:p>
        </p:txBody>
      </p:sp>
    </p:spTree>
    <p:extLst>
      <p:ext uri="{BB962C8B-B14F-4D97-AF65-F5344CB8AC3E}">
        <p14:creationId xmlns:p14="http://schemas.microsoft.com/office/powerpoint/2010/main" val="9154624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9813CD6-D212-44B8-BC57-3D1583F648E5}" type="datetimeFigureOut">
              <a:rPr lang="en-US"/>
              <a:pPr>
                <a:defRPr/>
              </a:pPr>
              <a:t>11/9/2021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B9E99BC-9BE3-4333-AA9F-46EB04AFCD45}" type="slidenum">
              <a:rPr lang="en-US" altLang="en-US"/>
              <a:pPr>
                <a:defRPr/>
              </a:pPr>
              <a:t>‹#›</a:t>
            </a:fld>
            <a:endParaRPr lang="en-US" altLang="en-US" dirty="0"/>
          </a:p>
        </p:txBody>
      </p:sp>
    </p:spTree>
    <p:extLst>
      <p:ext uri="{BB962C8B-B14F-4D97-AF65-F5344CB8AC3E}">
        <p14:creationId xmlns:p14="http://schemas.microsoft.com/office/powerpoint/2010/main" val="21615903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1DB41-3DD5-4F99-B37A-E1D658C76F59}" type="datetimeFigureOut">
              <a:rPr lang="en-US"/>
              <a:pPr>
                <a:defRPr/>
              </a:pPr>
              <a:t>11/9/2021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BB35E48-6679-4F44-ACA1-8DB10A5DFE1F}" type="slidenum">
              <a:rPr lang="en-US" altLang="en-US"/>
              <a:pPr>
                <a:defRPr/>
              </a:pPr>
              <a:t>‹#›</a:t>
            </a:fld>
            <a:endParaRPr lang="en-US" altLang="en-US" dirty="0"/>
          </a:p>
        </p:txBody>
      </p:sp>
    </p:spTree>
    <p:extLst>
      <p:ext uri="{BB962C8B-B14F-4D97-AF65-F5344CB8AC3E}">
        <p14:creationId xmlns:p14="http://schemas.microsoft.com/office/powerpoint/2010/main" val="18497183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4F9D89A-09BB-41D4-AC8E-90F19B6B51C4}" type="datetimeFigureOut">
              <a:rPr lang="en-US"/>
              <a:pPr>
                <a:defRPr/>
              </a:pPr>
              <a:t>11/9/2021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8C5D40D-D21A-47B6-99BB-685F83A5557C}" type="slidenum">
              <a:rPr lang="en-US" altLang="en-US"/>
              <a:pPr>
                <a:defRPr/>
              </a:pPr>
              <a:t>‹#›</a:t>
            </a:fld>
            <a:endParaRPr lang="en-US" altLang="en-US" dirty="0"/>
          </a:p>
        </p:txBody>
      </p:sp>
    </p:spTree>
    <p:extLst>
      <p:ext uri="{BB962C8B-B14F-4D97-AF65-F5344CB8AC3E}">
        <p14:creationId xmlns:p14="http://schemas.microsoft.com/office/powerpoint/2010/main" val="33969334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1E88162-9271-486D-82F1-859597B5C32D}" type="datetimeFigureOut">
              <a:rPr lang="en-US"/>
              <a:pPr>
                <a:defRPr/>
              </a:pPr>
              <a:t>11/9/2021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2728176-A354-4780-A8A2-C0EDF6D6C34E}" type="slidenum">
              <a:rPr lang="en-US" altLang="en-US"/>
              <a:pPr>
                <a:defRPr/>
              </a:pPr>
              <a:t>‹#›</a:t>
            </a:fld>
            <a:endParaRPr lang="en-US" altLang="en-US" dirty="0"/>
          </a:p>
        </p:txBody>
      </p:sp>
    </p:spTree>
    <p:extLst>
      <p:ext uri="{BB962C8B-B14F-4D97-AF65-F5344CB8AC3E}">
        <p14:creationId xmlns:p14="http://schemas.microsoft.com/office/powerpoint/2010/main" val="29826054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E3E9946-E15C-431F-88D1-9C0808783662}" type="datetimeFigureOut">
              <a:rPr lang="en-US"/>
              <a:pPr>
                <a:defRPr/>
              </a:pPr>
              <a:t>11/9/2021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3939BF1-ABFD-4876-B44E-213A2EF4DB0E}" type="slidenum">
              <a:rPr lang="en-US" altLang="en-US"/>
              <a:pPr>
                <a:defRPr/>
              </a:pPr>
              <a:t>‹#›</a:t>
            </a:fld>
            <a:endParaRPr lang="en-US" altLang="en-US" dirty="0"/>
          </a:p>
        </p:txBody>
      </p:sp>
    </p:spTree>
    <p:extLst>
      <p:ext uri="{BB962C8B-B14F-4D97-AF65-F5344CB8AC3E}">
        <p14:creationId xmlns:p14="http://schemas.microsoft.com/office/powerpoint/2010/main" val="31509455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65E087-B7E4-4CB0-8E82-3C268C627718}" type="datetimeFigureOut">
              <a:rPr lang="en-US"/>
              <a:pPr>
                <a:defRPr/>
              </a:pPr>
              <a:t>11/9/2021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455B520-5DAE-4969-B9E2-A342954125A6}" type="slidenum">
              <a:rPr lang="en-US" altLang="en-US"/>
              <a:pPr>
                <a:defRPr/>
              </a:pPr>
              <a:t>‹#›</a:t>
            </a:fld>
            <a:endParaRPr lang="en-US" altLang="en-US" dirty="0"/>
          </a:p>
        </p:txBody>
      </p:sp>
    </p:spTree>
    <p:extLst>
      <p:ext uri="{BB962C8B-B14F-4D97-AF65-F5344CB8AC3E}">
        <p14:creationId xmlns:p14="http://schemas.microsoft.com/office/powerpoint/2010/main" val="9992315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426FEA0-CF16-49F5-ABF5-67667AAFC924}" type="datetimeFigureOut">
              <a:rPr lang="en-US"/>
              <a:pPr>
                <a:defRPr/>
              </a:pPr>
              <a:t>11/9/2021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39022D1-6962-4B90-AE7C-3C22A73BE263}" type="slidenum">
              <a:rPr lang="en-US" altLang="en-US"/>
              <a:pPr>
                <a:defRPr/>
              </a:pPr>
              <a:t>‹#›</a:t>
            </a:fld>
            <a:endParaRPr lang="en-US" altLang="en-US" dirty="0"/>
          </a:p>
        </p:txBody>
      </p:sp>
    </p:spTree>
    <p:extLst>
      <p:ext uri="{BB962C8B-B14F-4D97-AF65-F5344CB8AC3E}">
        <p14:creationId xmlns:p14="http://schemas.microsoft.com/office/powerpoint/2010/main" val="624662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7891665"/>
      </p:ext>
    </p:extLst>
  </p:cSld>
  <p:clrMapOvr>
    <a:masterClrMapping/>
  </p:clrMapOvr>
  <p:transition>
    <p:blinds/>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498295B-FE16-400B-910B-746A9C2820FC}" type="datetimeFigureOut">
              <a:rPr lang="en-US"/>
              <a:pPr>
                <a:defRPr/>
              </a:pPr>
              <a:t>11/9/2021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A13407E-5C27-45E6-99B8-83F388822696}" type="slidenum">
              <a:rPr lang="en-US" altLang="en-US"/>
              <a:pPr>
                <a:defRPr/>
              </a:pPr>
              <a:t>‹#›</a:t>
            </a:fld>
            <a:endParaRPr lang="en-US" altLang="en-US" dirty="0"/>
          </a:p>
        </p:txBody>
      </p:sp>
    </p:spTree>
    <p:extLst>
      <p:ext uri="{BB962C8B-B14F-4D97-AF65-F5344CB8AC3E}">
        <p14:creationId xmlns:p14="http://schemas.microsoft.com/office/powerpoint/2010/main" val="15313343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71A069A-B1FA-452C-A2CA-F72841A3D9FB}" type="datetimeFigureOut">
              <a:rPr lang="en-US"/>
              <a:pPr>
                <a:defRPr/>
              </a:pPr>
              <a:t>11/9/2021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153F65A-B9CF-4D7A-8B52-5F43D9E3DE41}" type="slidenum">
              <a:rPr lang="en-US" altLang="en-US"/>
              <a:pPr>
                <a:defRPr/>
              </a:pPr>
              <a:t>‹#›</a:t>
            </a:fld>
            <a:endParaRPr lang="en-US" altLang="en-US" dirty="0"/>
          </a:p>
        </p:txBody>
      </p:sp>
    </p:spTree>
    <p:extLst>
      <p:ext uri="{BB962C8B-B14F-4D97-AF65-F5344CB8AC3E}">
        <p14:creationId xmlns:p14="http://schemas.microsoft.com/office/powerpoint/2010/main" val="11159861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7C4DFC8-3101-4389-8542-8C515D047ABA}" type="datetimeFigureOut">
              <a:rPr lang="en-US"/>
              <a:pPr>
                <a:defRPr/>
              </a:pPr>
              <a:t>11/9/2021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FF4BE13-280C-4384-BC45-03E0A528D975}" type="slidenum">
              <a:rPr lang="en-US" altLang="en-US"/>
              <a:pPr>
                <a:defRPr/>
              </a:pPr>
              <a:t>‹#›</a:t>
            </a:fld>
            <a:endParaRPr lang="en-US" altLang="en-US" dirty="0"/>
          </a:p>
        </p:txBody>
      </p:sp>
    </p:spTree>
    <p:extLst>
      <p:ext uri="{BB962C8B-B14F-4D97-AF65-F5344CB8AC3E}">
        <p14:creationId xmlns:p14="http://schemas.microsoft.com/office/powerpoint/2010/main" val="9668148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A061BBB-D60B-479B-AC5F-739FF0D07C20}" type="datetimeFigureOut">
              <a:rPr lang="en-US"/>
              <a:pPr>
                <a:defRPr/>
              </a:pPr>
              <a:t>11/9/2021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1C734D2-B5C7-4F19-BFDF-D3BCA3908D43}" type="slidenum">
              <a:rPr lang="en-US" altLang="en-US"/>
              <a:pPr>
                <a:defRPr/>
              </a:pPr>
              <a:t>‹#›</a:t>
            </a:fld>
            <a:endParaRPr lang="en-US" altLang="en-US" dirty="0"/>
          </a:p>
        </p:txBody>
      </p:sp>
    </p:spTree>
    <p:extLst>
      <p:ext uri="{BB962C8B-B14F-4D97-AF65-F5344CB8AC3E}">
        <p14:creationId xmlns:p14="http://schemas.microsoft.com/office/powerpoint/2010/main" val="18686217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2A978D3-1667-4042-9E9C-5E89AAAD9B84}" type="datetimeFigureOut">
              <a:rPr lang="en-US"/>
              <a:pPr>
                <a:defRPr/>
              </a:pPr>
              <a:t>11/9/2021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7F5CBF4-F987-4B52-A5CF-C71B53E286E1}" type="slidenum">
              <a:rPr lang="en-US" altLang="en-US"/>
              <a:pPr>
                <a:defRPr/>
              </a:pPr>
              <a:t>‹#›</a:t>
            </a:fld>
            <a:endParaRPr lang="en-US" altLang="en-US" dirty="0"/>
          </a:p>
        </p:txBody>
      </p:sp>
    </p:spTree>
    <p:extLst>
      <p:ext uri="{BB962C8B-B14F-4D97-AF65-F5344CB8AC3E}">
        <p14:creationId xmlns:p14="http://schemas.microsoft.com/office/powerpoint/2010/main" val="27998367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EB6BB8-6D40-485C-8F08-B34E6FC6575B}" type="datetimeFigureOut">
              <a:rPr lang="en-US"/>
              <a:pPr>
                <a:defRPr/>
              </a:pPr>
              <a:t>11/9/2021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0EFEB63-7D7E-415E-970D-9021F42E90AE}" type="slidenum">
              <a:rPr lang="en-US" altLang="en-US"/>
              <a:pPr>
                <a:defRPr/>
              </a:pPr>
              <a:t>‹#›</a:t>
            </a:fld>
            <a:endParaRPr lang="en-US" altLang="en-US" dirty="0"/>
          </a:p>
        </p:txBody>
      </p:sp>
    </p:spTree>
    <p:extLst>
      <p:ext uri="{BB962C8B-B14F-4D97-AF65-F5344CB8AC3E}">
        <p14:creationId xmlns:p14="http://schemas.microsoft.com/office/powerpoint/2010/main" val="3228145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F4F58EB-E3D6-45D5-AB59-51884808D084}" type="datetimeFigureOut">
              <a:rPr lang="en-US"/>
              <a:pPr>
                <a:defRPr/>
              </a:pPr>
              <a:t>11/9/2021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6851442-3B80-4BE2-BD1D-84156F09E5D4}" type="slidenum">
              <a:rPr lang="en-US" altLang="en-US"/>
              <a:pPr>
                <a:defRPr/>
              </a:pPr>
              <a:t>‹#›</a:t>
            </a:fld>
            <a:endParaRPr lang="en-US" altLang="en-US" dirty="0"/>
          </a:p>
        </p:txBody>
      </p:sp>
    </p:spTree>
    <p:extLst>
      <p:ext uri="{BB962C8B-B14F-4D97-AF65-F5344CB8AC3E}">
        <p14:creationId xmlns:p14="http://schemas.microsoft.com/office/powerpoint/2010/main" val="312090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977A806-EF3C-4EE8-9FDA-4117CF0D0A89}" type="datetimeFigureOut">
              <a:rPr lang="en-US"/>
              <a:pPr>
                <a:defRPr/>
              </a:pPr>
              <a:t>11/9/2021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E40FC6C-9C4E-47A5-90A0-2A13EE7ED740}" type="slidenum">
              <a:rPr lang="en-US" altLang="en-US"/>
              <a:pPr>
                <a:defRPr/>
              </a:pPr>
              <a:t>‹#›</a:t>
            </a:fld>
            <a:endParaRPr lang="en-US" altLang="en-US" dirty="0"/>
          </a:p>
        </p:txBody>
      </p:sp>
    </p:spTree>
    <p:extLst>
      <p:ext uri="{BB962C8B-B14F-4D97-AF65-F5344CB8AC3E}">
        <p14:creationId xmlns:p14="http://schemas.microsoft.com/office/powerpoint/2010/main" val="4308750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4102DD2-B515-4821-9758-76BD70FB4673}" type="datetimeFigureOut">
              <a:rPr lang="en-US"/>
              <a:pPr>
                <a:defRPr/>
              </a:pPr>
              <a:t>11/9/2021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2946C8C-4EF8-4601-AABA-D11BE4769873}" type="slidenum">
              <a:rPr lang="en-US" altLang="en-US"/>
              <a:pPr>
                <a:defRPr/>
              </a:pPr>
              <a:t>‹#›</a:t>
            </a:fld>
            <a:endParaRPr lang="en-US" altLang="en-US" dirty="0"/>
          </a:p>
        </p:txBody>
      </p:sp>
    </p:spTree>
    <p:extLst>
      <p:ext uri="{BB962C8B-B14F-4D97-AF65-F5344CB8AC3E}">
        <p14:creationId xmlns:p14="http://schemas.microsoft.com/office/powerpoint/2010/main" val="42207721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DE44020-4686-46C5-A841-14CAFFFB9E62}" type="datetimeFigureOut">
              <a:rPr lang="en-US"/>
              <a:pPr>
                <a:defRPr/>
              </a:pPr>
              <a:t>11/9/2021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8E40812-737A-4A43-97B5-0E36D494120A}" type="slidenum">
              <a:rPr lang="en-US" altLang="en-US"/>
              <a:pPr>
                <a:defRPr/>
              </a:pPr>
              <a:t>‹#›</a:t>
            </a:fld>
            <a:endParaRPr lang="en-US" altLang="en-US" dirty="0"/>
          </a:p>
        </p:txBody>
      </p:sp>
    </p:spTree>
    <p:extLst>
      <p:ext uri="{BB962C8B-B14F-4D97-AF65-F5344CB8AC3E}">
        <p14:creationId xmlns:p14="http://schemas.microsoft.com/office/powerpoint/2010/main" val="2935597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9267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7B07B7D-C21B-42B2-8E8E-37F9332D62C2}" type="datetimeFigureOut">
              <a:rPr lang="en-US"/>
              <a:pPr>
                <a:defRPr/>
              </a:pPr>
              <a:t>11/9/2021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8F05428-F68F-422C-B195-00E0966D6677}" type="slidenum">
              <a:rPr lang="en-US" altLang="en-US"/>
              <a:pPr>
                <a:defRPr/>
              </a:pPr>
              <a:t>‹#›</a:t>
            </a:fld>
            <a:endParaRPr lang="en-US" altLang="en-US" dirty="0"/>
          </a:p>
        </p:txBody>
      </p:sp>
    </p:spTree>
    <p:extLst>
      <p:ext uri="{BB962C8B-B14F-4D97-AF65-F5344CB8AC3E}">
        <p14:creationId xmlns:p14="http://schemas.microsoft.com/office/powerpoint/2010/main" val="3936691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ea typeface="ヒラギノ角ゴ Pro W3" charset="-128"/>
                <a:cs typeface="+mn-cs"/>
              </a:defRPr>
            </a:lvl1pPr>
          </a:lstStyle>
          <a:p>
            <a:pPr>
              <a:defRPr/>
            </a:pPr>
            <a:fld id="{45EA1466-9A98-4CC8-AC95-6FD4746688EA}" type="datetimeFigureOut">
              <a:rPr lang="en-US"/>
              <a:pPr>
                <a:defRPr/>
              </a:pPr>
              <a:t>11/9/2021</a:t>
            </a:fld>
            <a:endParaRPr lang="en-US" dirty="0"/>
          </a:p>
        </p:txBody>
      </p:sp>
      <p:sp>
        <p:nvSpPr>
          <p:cNvPr id="5" name="Footer Placeholder 4"/>
          <p:cNvSpPr>
            <a:spLocks noGrp="1"/>
          </p:cNvSpPr>
          <p:nvPr>
            <p:ph type="ftr" sz="quarter" idx="11"/>
          </p:nvPr>
        </p:nvSpPr>
        <p:spPr>
          <a:xfrm>
            <a:off x="3124200" y="6356350"/>
            <a:ext cx="5562600" cy="365125"/>
          </a:xfrm>
          <a:prstGeom prst="rect">
            <a:avLst/>
          </a:prstGeom>
        </p:spPr>
        <p:txBody>
          <a:bodyPr/>
          <a:lstStyle>
            <a:lvl1pPr eaLnBrk="1" hangingPunct="1">
              <a:defRPr>
                <a:latin typeface="Arial" charset="0"/>
                <a:ea typeface="ヒラギノ角ゴ Pro W3" charset="-128"/>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ヒラギノ角ゴ Pro W3"/>
              </a:defRPr>
            </a:lvl1pPr>
          </a:lstStyle>
          <a:p>
            <a:pPr>
              <a:defRPr/>
            </a:pPr>
            <a:fld id="{5D597A1B-F4D4-4A14-9476-8DBAA59C046A}" type="slidenum">
              <a:rPr lang="en-US" altLang="en-US"/>
              <a:pPr>
                <a:defRPr/>
              </a:pPr>
              <a:t>‹#›</a:t>
            </a:fld>
            <a:endParaRPr lang="en-US" altLang="en-US" dirty="0"/>
          </a:p>
        </p:txBody>
      </p:sp>
    </p:spTree>
    <p:extLst>
      <p:ext uri="{BB962C8B-B14F-4D97-AF65-F5344CB8AC3E}">
        <p14:creationId xmlns:p14="http://schemas.microsoft.com/office/powerpoint/2010/main" val="28812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ea typeface="ヒラギノ角ゴ Pro W3" charset="-128"/>
                <a:cs typeface="+mn-cs"/>
              </a:defRPr>
            </a:lvl1pPr>
          </a:lstStyle>
          <a:p>
            <a:pPr>
              <a:defRPr/>
            </a:pPr>
            <a:fld id="{EB7434A3-C8BD-4FEB-95AE-DFF5584473B9}" type="datetimeFigureOut">
              <a:rPr lang="en-US"/>
              <a:pPr>
                <a:defRPr/>
              </a:pPr>
              <a:t>11/9/2021</a:t>
            </a:fld>
            <a:endParaRPr lang="en-US" dirty="0"/>
          </a:p>
        </p:txBody>
      </p:sp>
      <p:sp>
        <p:nvSpPr>
          <p:cNvPr id="5" name="Footer Placeholder 4"/>
          <p:cNvSpPr>
            <a:spLocks noGrp="1"/>
          </p:cNvSpPr>
          <p:nvPr>
            <p:ph type="ftr" sz="quarter" idx="11"/>
          </p:nvPr>
        </p:nvSpPr>
        <p:spPr>
          <a:xfrm>
            <a:off x="3124200" y="6356350"/>
            <a:ext cx="5562600" cy="365125"/>
          </a:xfrm>
          <a:prstGeom prst="rect">
            <a:avLst/>
          </a:prstGeom>
        </p:spPr>
        <p:txBody>
          <a:bodyPr/>
          <a:lstStyle>
            <a:lvl1pPr eaLnBrk="1" hangingPunct="1">
              <a:defRPr>
                <a:latin typeface="Arial" charset="0"/>
                <a:ea typeface="ヒラギノ角ゴ Pro W3" charset="-128"/>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ヒラギノ角ゴ Pro W3"/>
              </a:defRPr>
            </a:lvl1pPr>
          </a:lstStyle>
          <a:p>
            <a:pPr>
              <a:defRPr/>
            </a:pPr>
            <a:fld id="{2733C0AC-D8EB-43C9-BBC6-57212823D733}" type="slidenum">
              <a:rPr lang="en-US" altLang="en-US"/>
              <a:pPr>
                <a:defRPr/>
              </a:pPr>
              <a:t>‹#›</a:t>
            </a:fld>
            <a:endParaRPr lang="en-US" altLang="en-US" dirty="0"/>
          </a:p>
        </p:txBody>
      </p:sp>
    </p:spTree>
    <p:extLst>
      <p:ext uri="{BB962C8B-B14F-4D97-AF65-F5344CB8AC3E}">
        <p14:creationId xmlns:p14="http://schemas.microsoft.com/office/powerpoint/2010/main" val="459204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ea typeface="ヒラギノ角ゴ Pro W3" charset="-128"/>
                <a:cs typeface="+mn-cs"/>
              </a:defRPr>
            </a:lvl1pPr>
          </a:lstStyle>
          <a:p>
            <a:pPr>
              <a:defRPr/>
            </a:pPr>
            <a:fld id="{493B57F8-E5E7-434F-B508-FC213920AA22}" type="datetimeFigureOut">
              <a:rPr lang="en-US"/>
              <a:pPr>
                <a:defRPr/>
              </a:pPr>
              <a:t>11/9/2021</a:t>
            </a:fld>
            <a:endParaRPr lang="en-US" dirty="0"/>
          </a:p>
        </p:txBody>
      </p:sp>
      <p:sp>
        <p:nvSpPr>
          <p:cNvPr id="6" name="Footer Placeholder 5"/>
          <p:cNvSpPr>
            <a:spLocks noGrp="1"/>
          </p:cNvSpPr>
          <p:nvPr>
            <p:ph type="ftr" sz="quarter" idx="11"/>
          </p:nvPr>
        </p:nvSpPr>
        <p:spPr>
          <a:xfrm>
            <a:off x="3124200" y="6356350"/>
            <a:ext cx="5562600" cy="365125"/>
          </a:xfrm>
          <a:prstGeom prst="rect">
            <a:avLst/>
          </a:prstGeom>
        </p:spPr>
        <p:txBody>
          <a:bodyPr/>
          <a:lstStyle>
            <a:lvl1pPr eaLnBrk="1" hangingPunct="1">
              <a:defRPr>
                <a:latin typeface="Arial" charset="0"/>
                <a:ea typeface="ヒラギノ角ゴ Pro W3" charset="-128"/>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ヒラギノ角ゴ Pro W3"/>
              </a:defRPr>
            </a:lvl1pPr>
          </a:lstStyle>
          <a:p>
            <a:pPr>
              <a:defRPr/>
            </a:pPr>
            <a:fld id="{77F0B94F-61FE-4253-A4DF-A6CC0D5697E0}" type="slidenum">
              <a:rPr lang="en-US" altLang="en-US"/>
              <a:pPr>
                <a:defRPr/>
              </a:pPr>
              <a:t>‹#›</a:t>
            </a:fld>
            <a:endParaRPr lang="en-US" altLang="en-US" dirty="0"/>
          </a:p>
        </p:txBody>
      </p:sp>
    </p:spTree>
    <p:extLst>
      <p:ext uri="{BB962C8B-B14F-4D97-AF65-F5344CB8AC3E}">
        <p14:creationId xmlns:p14="http://schemas.microsoft.com/office/powerpoint/2010/main" val="2565222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ea typeface="ヒラギノ角ゴ Pro W3" charset="-128"/>
                <a:cs typeface="+mn-cs"/>
              </a:defRPr>
            </a:lvl1pPr>
          </a:lstStyle>
          <a:p>
            <a:pPr>
              <a:defRPr/>
            </a:pPr>
            <a:fld id="{5E739B23-03B9-4271-A39D-E27389558ADB}" type="datetimeFigureOut">
              <a:rPr lang="en-US"/>
              <a:pPr>
                <a:defRPr/>
              </a:pPr>
              <a:t>11/9/2021</a:t>
            </a:fld>
            <a:endParaRPr lang="en-US" dirty="0"/>
          </a:p>
        </p:txBody>
      </p:sp>
      <p:sp>
        <p:nvSpPr>
          <p:cNvPr id="8" name="Footer Placeholder 7"/>
          <p:cNvSpPr>
            <a:spLocks noGrp="1"/>
          </p:cNvSpPr>
          <p:nvPr>
            <p:ph type="ftr" sz="quarter" idx="11"/>
          </p:nvPr>
        </p:nvSpPr>
        <p:spPr>
          <a:xfrm>
            <a:off x="3124200" y="6356350"/>
            <a:ext cx="5562600" cy="365125"/>
          </a:xfrm>
          <a:prstGeom prst="rect">
            <a:avLst/>
          </a:prstGeom>
        </p:spPr>
        <p:txBody>
          <a:bodyPr/>
          <a:lstStyle>
            <a:lvl1pPr eaLnBrk="1" hangingPunct="1">
              <a:defRPr>
                <a:latin typeface="Arial" charset="0"/>
                <a:ea typeface="ヒラギノ角ゴ Pro W3" charset="-128"/>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ヒラギノ角ゴ Pro W3"/>
              </a:defRPr>
            </a:lvl1pPr>
          </a:lstStyle>
          <a:p>
            <a:pPr>
              <a:defRPr/>
            </a:pPr>
            <a:fld id="{CE406088-16F5-45BE-AC0A-FBF74DBCA400}" type="slidenum">
              <a:rPr lang="en-US" altLang="en-US"/>
              <a:pPr>
                <a:defRPr/>
              </a:pPr>
              <a:t>‹#›</a:t>
            </a:fld>
            <a:endParaRPr lang="en-US" altLang="en-US" dirty="0"/>
          </a:p>
        </p:txBody>
      </p:sp>
    </p:spTree>
    <p:extLst>
      <p:ext uri="{BB962C8B-B14F-4D97-AF65-F5344CB8AC3E}">
        <p14:creationId xmlns:p14="http://schemas.microsoft.com/office/powerpoint/2010/main" val="792449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pic>
        <p:nvPicPr>
          <p:cNvPr id="1026" name="Picture 6" descr="DOL_PowerpointTemplate_Master_v2.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638" y="-112713"/>
            <a:ext cx="9305926" cy="708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FooterText.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4163" y="6237288"/>
            <a:ext cx="2878137"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Lst>
  <p:transition>
    <p:blinds/>
  </p:transition>
  <p:txStyles>
    <p:titleStyle>
      <a:lvl1pPr algn="ctr" defTabSz="457200" rtl="0" eaLnBrk="0" fontAlgn="base" hangingPunct="0">
        <a:spcBef>
          <a:spcPct val="0"/>
        </a:spcBef>
        <a:spcAft>
          <a:spcPct val="0"/>
        </a:spcAft>
        <a:defRPr sz="4400" kern="1200">
          <a:solidFill>
            <a:schemeClr val="tx1"/>
          </a:solidFill>
          <a:latin typeface="+mj-lt"/>
          <a:ea typeface="ヒラギノ角ゴ Pro W3" pitchFamily="-111" charset="-128"/>
          <a:cs typeface="ヒラギノ角ゴ Pro W3" pitchFamily="-111"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pitchFamily="-111" charset="-128"/>
          <a:cs typeface="ヒラギノ角ゴ Pro W3" pitchFamily="-11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pitchFamily="-111" charset="-128"/>
          <a:cs typeface="ヒラギノ角ゴ Pro W3" pitchFamily="-111"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111" charset="-128"/>
          <a:cs typeface="ヒラギノ角ゴ Pro W3" pitchFamily="-111"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111" charset="-128"/>
          <a:cs typeface="ヒラギノ角ゴ Pro W3" pitchFamily="-111"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457200" y="12192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userDrawn="1"/>
        </p:nvSpPr>
        <p:spPr>
          <a:xfrm>
            <a:off x="-160338" y="-71438"/>
            <a:ext cx="9434513" cy="1163638"/>
          </a:xfrm>
          <a:prstGeom prst="rect">
            <a:avLst/>
          </a:prstGeom>
          <a:solidFill>
            <a:srgbClr val="111B72"/>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pic>
        <p:nvPicPr>
          <p:cNvPr id="2052" name="Picture 7" descr="logos_1.eps"/>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27000" y="5880100"/>
            <a:ext cx="7315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itle Placeholder 1"/>
          <p:cNvSpPr>
            <a:spLocks noGrp="1"/>
          </p:cNvSpPr>
          <p:nvPr>
            <p:ph type="title"/>
          </p:nvPr>
        </p:nvSpPr>
        <p:spPr bwMode="auto">
          <a:xfrm>
            <a:off x="457200" y="88900"/>
            <a:ext cx="82296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Fair Labor Standards Act</a:t>
            </a:r>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txStyles>
    <p:titleStyle>
      <a:lvl1pPr algn="ctr" defTabSz="457200" rtl="0" eaLnBrk="0" fontAlgn="base" hangingPunct="0">
        <a:spcBef>
          <a:spcPct val="0"/>
        </a:spcBef>
        <a:spcAft>
          <a:spcPct val="0"/>
        </a:spcAft>
        <a:defRPr sz="4400" kern="1200">
          <a:solidFill>
            <a:schemeClr val="bg2"/>
          </a:solidFill>
          <a:latin typeface="+mj-lt"/>
          <a:ea typeface="+mj-ea"/>
          <a:cs typeface="+mj-cs"/>
        </a:defRPr>
      </a:lvl1pPr>
      <a:lvl2pPr algn="ctr" defTabSz="457200" rtl="0" eaLnBrk="0" fontAlgn="base" hangingPunct="0">
        <a:spcBef>
          <a:spcPct val="0"/>
        </a:spcBef>
        <a:spcAft>
          <a:spcPct val="0"/>
        </a:spcAft>
        <a:defRPr sz="4400">
          <a:solidFill>
            <a:schemeClr val="bg2"/>
          </a:solidFill>
          <a:latin typeface="Calibri" panose="020F0502020204030204" pitchFamily="34" charset="0"/>
        </a:defRPr>
      </a:lvl2pPr>
      <a:lvl3pPr algn="ctr" defTabSz="457200" rtl="0" eaLnBrk="0" fontAlgn="base" hangingPunct="0">
        <a:spcBef>
          <a:spcPct val="0"/>
        </a:spcBef>
        <a:spcAft>
          <a:spcPct val="0"/>
        </a:spcAft>
        <a:defRPr sz="4400">
          <a:solidFill>
            <a:schemeClr val="bg2"/>
          </a:solidFill>
          <a:latin typeface="Calibri" panose="020F0502020204030204" pitchFamily="34" charset="0"/>
        </a:defRPr>
      </a:lvl3pPr>
      <a:lvl4pPr algn="ctr" defTabSz="457200" rtl="0" eaLnBrk="0" fontAlgn="base" hangingPunct="0">
        <a:spcBef>
          <a:spcPct val="0"/>
        </a:spcBef>
        <a:spcAft>
          <a:spcPct val="0"/>
        </a:spcAft>
        <a:defRPr sz="4400">
          <a:solidFill>
            <a:schemeClr val="bg2"/>
          </a:solidFill>
          <a:latin typeface="Calibri" panose="020F0502020204030204" pitchFamily="34" charset="0"/>
        </a:defRPr>
      </a:lvl4pPr>
      <a:lvl5pPr algn="ctr" defTabSz="457200" rtl="0" eaLnBrk="0" fontAlgn="base" hangingPunct="0">
        <a:spcBef>
          <a:spcPct val="0"/>
        </a:spcBef>
        <a:spcAft>
          <a:spcPct val="0"/>
        </a:spcAft>
        <a:defRPr sz="4400">
          <a:solidFill>
            <a:schemeClr val="bg2"/>
          </a:solidFill>
          <a:latin typeface="Calibri" panose="020F0502020204030204" pitchFamily="34" charset="0"/>
        </a:defRPr>
      </a:lvl5pPr>
      <a:lvl6pPr marL="457200" algn="ctr" defTabSz="457200" rtl="0" fontAlgn="base">
        <a:spcBef>
          <a:spcPct val="0"/>
        </a:spcBef>
        <a:spcAft>
          <a:spcPct val="0"/>
        </a:spcAft>
        <a:defRPr sz="4400">
          <a:solidFill>
            <a:schemeClr val="bg2"/>
          </a:solidFill>
          <a:latin typeface="Calibri" panose="020F0502020204030204" pitchFamily="34" charset="0"/>
        </a:defRPr>
      </a:lvl6pPr>
      <a:lvl7pPr marL="914400" algn="ctr" defTabSz="457200" rtl="0" fontAlgn="base">
        <a:spcBef>
          <a:spcPct val="0"/>
        </a:spcBef>
        <a:spcAft>
          <a:spcPct val="0"/>
        </a:spcAft>
        <a:defRPr sz="4400">
          <a:solidFill>
            <a:schemeClr val="bg2"/>
          </a:solidFill>
          <a:latin typeface="Calibri" panose="020F0502020204030204" pitchFamily="34" charset="0"/>
        </a:defRPr>
      </a:lvl7pPr>
      <a:lvl8pPr marL="1371600" algn="ctr" defTabSz="457200" rtl="0" fontAlgn="base">
        <a:spcBef>
          <a:spcPct val="0"/>
        </a:spcBef>
        <a:spcAft>
          <a:spcPct val="0"/>
        </a:spcAft>
        <a:defRPr sz="4400">
          <a:solidFill>
            <a:schemeClr val="bg2"/>
          </a:solidFill>
          <a:latin typeface="Calibri" panose="020F0502020204030204" pitchFamily="34" charset="0"/>
        </a:defRPr>
      </a:lvl8pPr>
      <a:lvl9pPr marL="1828800" algn="ctr" defTabSz="457200" rtl="0" fontAlgn="base">
        <a:spcBef>
          <a:spcPct val="0"/>
        </a:spcBef>
        <a:spcAft>
          <a:spcPct val="0"/>
        </a:spcAft>
        <a:defRPr sz="4400">
          <a:solidFill>
            <a:schemeClr val="bg2"/>
          </a:solidFill>
          <a:latin typeface="Calibri" panose="020F0502020204030204" pitchFamily="34" charset="0"/>
        </a:defRPr>
      </a:lvl9pPr>
    </p:titleStyle>
    <p:bodyStyle>
      <a:lvl1pPr algn="l" defTabSz="457200" rtl="0" eaLnBrk="0" fontAlgn="base" hangingPunct="0">
        <a:spcBef>
          <a:spcPct val="20000"/>
        </a:spcBef>
        <a:spcAft>
          <a:spcPct val="0"/>
        </a:spcAft>
        <a:buFont typeface="Arial" panose="020B0604020202020204" pitchFamily="34" charset="0"/>
        <a:defRPr sz="3200" kern="1200">
          <a:solidFill>
            <a:schemeClr val="tx1"/>
          </a:solidFill>
          <a:latin typeface="+mn-lt"/>
          <a:ea typeface="+mn-ea"/>
          <a:cs typeface="+mn-cs"/>
        </a:defRPr>
      </a:lvl1pPr>
      <a:lvl2pPr marL="457200" algn="l" defTabSz="457200" rtl="0" eaLnBrk="0" fontAlgn="base" hangingPunct="0">
        <a:spcBef>
          <a:spcPct val="20000"/>
        </a:spcBef>
        <a:spcAft>
          <a:spcPct val="0"/>
        </a:spcAft>
        <a:buFont typeface="Arial" panose="020B0604020202020204" pitchFamily="34" charset="0"/>
        <a:defRPr sz="2800" kern="1200">
          <a:solidFill>
            <a:schemeClr val="tx1"/>
          </a:solidFill>
          <a:latin typeface="+mn-lt"/>
          <a:ea typeface="+mn-ea"/>
          <a:cs typeface="+mn-cs"/>
        </a:defRPr>
      </a:lvl2pPr>
      <a:lvl3pPr marL="914400" algn="l" defTabSz="457200" rtl="0" eaLnBrk="0" fontAlgn="base" hangingPunct="0">
        <a:spcBef>
          <a:spcPct val="20000"/>
        </a:spcBef>
        <a:spcAft>
          <a:spcPct val="0"/>
        </a:spcAft>
        <a:buFont typeface="Arial" panose="020B0604020202020204" pitchFamily="34" charset="0"/>
        <a:defRPr sz="2400" kern="1200">
          <a:solidFill>
            <a:schemeClr val="tx1"/>
          </a:solidFill>
          <a:latin typeface="+mn-lt"/>
          <a:ea typeface="+mn-ea"/>
          <a:cs typeface="+mn-cs"/>
        </a:defRPr>
      </a:lvl3pPr>
      <a:lvl4pPr marL="1371600" algn="l" defTabSz="457200" rtl="0" eaLnBrk="0" fontAlgn="base" hangingPunct="0">
        <a:spcBef>
          <a:spcPct val="20000"/>
        </a:spcBef>
        <a:spcAft>
          <a:spcPct val="0"/>
        </a:spcAft>
        <a:buFont typeface="Arial" panose="020B0604020202020204" pitchFamily="34" charset="0"/>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panose="020B0604020202020204"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ヒラギノ角ゴ Pro W3" charset="-128"/>
                <a:cs typeface="+mn-cs"/>
              </a:defRPr>
            </a:lvl1pPr>
          </a:lstStyle>
          <a:p>
            <a:pPr>
              <a:defRPr/>
            </a:pPr>
            <a:fld id="{3398816E-D40A-4386-A78A-0DF3DFA9E589}" type="datetimeFigureOut">
              <a:rPr lang="en-US"/>
              <a:pPr>
                <a:defRPr/>
              </a:pPr>
              <a:t>11/9/2021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ヒラギノ角ゴ Pro W3" charset="-128"/>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ヒラギノ角ゴ Pro W3"/>
              </a:defRPr>
            </a:lvl1pPr>
          </a:lstStyle>
          <a:p>
            <a:pPr>
              <a:defRPr/>
            </a:pPr>
            <a:fld id="{C6F4C28C-23D7-42E4-A808-4BADC6C64DB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ヒラギノ角ゴ Pro W3" charset="-128"/>
                <a:cs typeface="+mn-cs"/>
              </a:defRPr>
            </a:lvl1pPr>
          </a:lstStyle>
          <a:p>
            <a:pPr>
              <a:defRPr/>
            </a:pPr>
            <a:fld id="{1DC68826-19AE-4FD7-B07B-18BACD963454}" type="datetimeFigureOut">
              <a:rPr lang="en-US"/>
              <a:pPr>
                <a:defRPr/>
              </a:pPr>
              <a:t>11/9/2021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ヒラギノ角ゴ Pro W3" charset="-128"/>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ヒラギノ角ゴ Pro W3"/>
              </a:defRPr>
            </a:lvl1pPr>
          </a:lstStyle>
          <a:p>
            <a:pPr>
              <a:defRPr/>
            </a:pPr>
            <a:fld id="{51ACD2B0-A758-4F90-AE1A-DB6A46350C2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ヒラギノ角ゴ Pro W3" charset="-128"/>
                <a:cs typeface="+mn-cs"/>
              </a:defRPr>
            </a:lvl1pPr>
          </a:lstStyle>
          <a:p>
            <a:pPr>
              <a:defRPr/>
            </a:pPr>
            <a:fld id="{2ED5CD55-4B4E-4795-A397-BF295E2FF496}" type="datetimeFigureOut">
              <a:rPr lang="en-US"/>
              <a:pPr>
                <a:defRPr/>
              </a:pPr>
              <a:t>11/9/2021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ヒラギノ角ゴ Pro W3" charset="-128"/>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ヒラギノ角ゴ Pro W3"/>
              </a:defRPr>
            </a:lvl1pPr>
          </a:lstStyle>
          <a:p>
            <a:pPr>
              <a:defRPr/>
            </a:pPr>
            <a:fld id="{78B549F2-5429-41C4-93C2-186B9FCF7E0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hyperlink" Target="https://www.dol.gov/sites/dolgov/files/WHD/legacy/files/whdfs16.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hyperlink" Target="https://www.dol.gov/sites/dolgov/files/WHD/legacy/files/whdfs15.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4.xml"/><Relationship Id="rId7" Type="http://schemas.openxmlformats.org/officeDocument/2006/relationships/slide" Target="slide68.xml"/><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slide" Target="slide66.xml"/><Relationship Id="rId11" Type="http://schemas.openxmlformats.org/officeDocument/2006/relationships/image" Target="../media/image12.png"/><Relationship Id="rId5" Type="http://schemas.openxmlformats.org/officeDocument/2006/relationships/slide" Target="slide30.xml"/><Relationship Id="rId10" Type="http://schemas.openxmlformats.org/officeDocument/2006/relationships/image" Target="../media/image11.png"/><Relationship Id="rId4" Type="http://schemas.openxmlformats.org/officeDocument/2006/relationships/slide" Target="slide13.xml"/><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hyperlink" Target="https://www.dol.gov/sites/dolgov/files/WHD/legacy/files/whdfs22.pdf" TargetMode="Externa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hyperlink" Target="https://www.dol.gov/sites/dolgov/files/WHD/legacy/files/whdfs23.pdf" TargetMode="Externa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hyperlink" Target="https://www.dol.gov/sites/dolgov/files/WHD/fact-sheets/56a-regular-rate.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hyperlink" Target="https://www.dol.gov/sites/dolgov/files/WHD/fact-sheets/56a-regular-rate.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hyperlink" Target="https://www.dol.gov/sites/dolgov/files/WHD/fact-sheets/56a-regular-rate.pdf"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hyperlink" Target="https://www.dol.gov/agencies/whd/fact-sheets/14-flsa-coverage" TargetMode="Externa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hyperlink" Target="https://www.dol.gov/sites/dolgov/files/WHD/legacy/files/fs17b_executive.pdf"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hyperlink" Target="https://www.dol.gov/sites/dolgov/files/WHD/legacy/files/fs17c_administrative.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hyperlink" Target="https://www.dol.gov/sites/dolgov/files/WHD/legacy/files/fs17d_professional.pdf"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13.xml"/><Relationship Id="rId4" Type="http://schemas.openxmlformats.org/officeDocument/2006/relationships/hyperlink" Target="https://www.dol.gov/sites/dolgov/files/WHD/legacy/files/fs17o_technicians.pdf"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hyperlink" Target="https://www.dol.gov/sites/dolgov/files/WHD/legacy/files/fs17e_computer.pdf"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hyperlink" Target="https://www.dol.gov/sites/dolgov/files/WHD/legacy/files/fs17f_outsidesales.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hyperlink" Target="https://www.dol.gov/sites/dolgov/files/WHD/legacy/files/whdfs20.pdf"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6.xml"/><Relationship Id="rId1" Type="http://schemas.openxmlformats.org/officeDocument/2006/relationships/slideLayout" Target="../slideLayouts/slideLayout5.xml"/><Relationship Id="rId5" Type="http://schemas.openxmlformats.org/officeDocument/2006/relationships/hyperlink" Target="https://www.dol.gov/sites/dolgov/files/WHD/legacy/files/whdfs43.pdf" TargetMode="External"/><Relationship Id="rId4" Type="http://schemas.openxmlformats.org/officeDocument/2006/relationships/image" Target="../media/image12.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8.xml"/><Relationship Id="rId1" Type="http://schemas.openxmlformats.org/officeDocument/2006/relationships/slideLayout" Target="../slideLayouts/slideLayout5.xml"/><Relationship Id="rId5" Type="http://schemas.openxmlformats.org/officeDocument/2006/relationships/hyperlink" Target="https://www.dol.gov/sites/dolgov/files/WHD/legacy/files/whdfs21.pdf" TargetMode="External"/><Relationship Id="rId4" Type="http://schemas.openxmlformats.org/officeDocument/2006/relationships/image" Target="../media/image13.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2.xml"/><Relationship Id="rId1" Type="http://schemas.openxmlformats.org/officeDocument/2006/relationships/slideLayout" Target="../slideLayouts/slideLayout5.xml"/><Relationship Id="rId5" Type="http://schemas.openxmlformats.org/officeDocument/2006/relationships/hyperlink" Target="https://www.dol.gov/sites/dolgov/files/WHD/legacy/files/whdfs44.pdf" TargetMode="External"/><Relationship Id="rId4" Type="http://schemas.openxmlformats.org/officeDocument/2006/relationships/image" Target="../media/image30.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hyperlink" Target="https://www.dol.gov/agencies/whd/resources/penalties" TargetMode="External"/><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8" Type="http://schemas.openxmlformats.org/officeDocument/2006/relationships/hyperlink" Target="https://www.dol.gov/agencies/whd/fact-sheets-numeric" TargetMode="External"/><Relationship Id="rId3" Type="http://schemas.openxmlformats.org/officeDocument/2006/relationships/hyperlink" Target="https://uscode.house.gov/view.xhtml?path=/prelim@title29/chapter8&amp;edition=prelim" TargetMode="External"/><Relationship Id="rId7" Type="http://schemas.openxmlformats.org/officeDocument/2006/relationships/hyperlink" Target="https://webapps.dol.gov/dolfaq/dolfaq.asp" TargetMode="External"/><Relationship Id="rId2" Type="http://schemas.openxmlformats.org/officeDocument/2006/relationships/notesSlide" Target="../notesSlides/notesSlide75.xml"/><Relationship Id="rId1" Type="http://schemas.openxmlformats.org/officeDocument/2006/relationships/slideLayout" Target="../slideLayouts/slideLayout5.xml"/><Relationship Id="rId6" Type="http://schemas.openxmlformats.org/officeDocument/2006/relationships/hyperlink" Target="https://www.dol.gov/agencies/whd/compliance-assistance/handy-reference-guide-flsa" TargetMode="External"/><Relationship Id="rId5" Type="http://schemas.openxmlformats.org/officeDocument/2006/relationships/hyperlink" Target="https://www.dol.gov/agencies/whd/posters/flsa" TargetMode="External"/><Relationship Id="rId10" Type="http://schemas.openxmlformats.org/officeDocument/2006/relationships/hyperlink" Target="http://www.dol.gov/agencies/whd" TargetMode="External"/><Relationship Id="rId4" Type="http://schemas.openxmlformats.org/officeDocument/2006/relationships/hyperlink" Target="https://www.dol.gov/dol/cfr/Title_29/Chapter_V.htm" TargetMode="External"/><Relationship Id="rId9" Type="http://schemas.openxmlformats.org/officeDocument/2006/relationships/hyperlink" Target="https://www.dol.gov/agencies/whd/opinion-letters/search"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www.dol.gov/agencies/whd/contact/local-offices" TargetMode="External"/><Relationship Id="rId2" Type="http://schemas.openxmlformats.org/officeDocument/2006/relationships/notesSlide" Target="../notesSlides/notesSlide76.xml"/><Relationship Id="rId1" Type="http://schemas.openxmlformats.org/officeDocument/2006/relationships/slideLayout" Target="../slideLayouts/slideLayout5.xml"/><Relationship Id="rId4" Type="http://schemas.openxmlformats.org/officeDocument/2006/relationships/hyperlink" Target="https://webapps.dol.gov/elaws/"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0"/>
            <a:ext cx="9144000" cy="5391150"/>
          </a:xfrm>
          <a:prstGeom prst="rect">
            <a:avLst/>
          </a:prstGeom>
          <a:solidFill>
            <a:srgbClr val="003399"/>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7" name="TextBox 6"/>
          <p:cNvSpPr txBox="1"/>
          <p:nvPr/>
        </p:nvSpPr>
        <p:spPr>
          <a:xfrm>
            <a:off x="0" y="2813050"/>
            <a:ext cx="9144000" cy="1587500"/>
          </a:xfrm>
          <a:prstGeom prst="rect">
            <a:avLst/>
          </a:prstGeom>
          <a:noFill/>
        </p:spPr>
        <p:txBody>
          <a:bodyPr>
            <a:spAutoFit/>
          </a:bodyPr>
          <a:lstStyle/>
          <a:p>
            <a:pPr algn="ctr" eaLnBrk="1" hangingPunct="1">
              <a:lnSpc>
                <a:spcPct val="80000"/>
              </a:lnSpc>
              <a:defRPr/>
            </a:pPr>
            <a:r>
              <a:rPr lang="en-US" sz="6000" b="1" spc="300" dirty="0">
                <a:solidFill>
                  <a:schemeClr val="bg1"/>
                </a:solidFill>
                <a:latin typeface="+mj-lt"/>
                <a:ea typeface="ヒラギノ角ゴ Pro W3" charset="-128"/>
                <a:cs typeface="Arial" panose="020B0604020202020204" pitchFamily="34" charset="0"/>
              </a:rPr>
              <a:t>FAIR LABOR </a:t>
            </a:r>
            <a:br>
              <a:rPr lang="en-US" sz="6000" b="1" spc="300" dirty="0">
                <a:solidFill>
                  <a:schemeClr val="bg1"/>
                </a:solidFill>
                <a:latin typeface="+mj-lt"/>
                <a:ea typeface="ヒラギノ角ゴ Pro W3" charset="-128"/>
                <a:cs typeface="Arial" panose="020B0604020202020204" pitchFamily="34" charset="0"/>
              </a:rPr>
            </a:br>
            <a:r>
              <a:rPr lang="en-US" sz="6000" b="1" spc="300" dirty="0">
                <a:solidFill>
                  <a:schemeClr val="bg1"/>
                </a:solidFill>
                <a:latin typeface="+mj-lt"/>
                <a:ea typeface="ヒラギノ角ゴ Pro W3" charset="-128"/>
                <a:cs typeface="Arial" panose="020B0604020202020204" pitchFamily="34" charset="0"/>
              </a:rPr>
              <a:t>STANDARDS ACT</a:t>
            </a:r>
            <a:endParaRPr lang="en-US" sz="4000" b="1" spc="300" dirty="0">
              <a:solidFill>
                <a:schemeClr val="bg1"/>
              </a:solidFill>
              <a:latin typeface="+mj-lt"/>
              <a:ea typeface="ヒラギノ角ゴ Pro W3" charset="-128"/>
              <a:cs typeface="Arial" panose="020B0604020202020204" pitchFamily="34" charset="0"/>
            </a:endParaRPr>
          </a:p>
        </p:txBody>
      </p:sp>
      <p:pic>
        <p:nvPicPr>
          <p:cNvPr id="21508"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488" y="5868988"/>
            <a:ext cx="4989512"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78713" y="5969000"/>
            <a:ext cx="1066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3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48013" y="1339850"/>
            <a:ext cx="2846387"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85938" y="1836738"/>
            <a:ext cx="5572125" cy="3276600"/>
          </a:xfrm>
          <a:prstGeom prst="rect">
            <a:avLst/>
          </a:prstGeom>
        </p:spPr>
        <p:txBody>
          <a:bodyPr>
            <a:spAutoFit/>
          </a:bodyPr>
          <a:lstStyle/>
          <a:p>
            <a:pPr eaLnBrk="1" hangingPunct="1">
              <a:spcAft>
                <a:spcPts val="600"/>
              </a:spcAft>
              <a:defRPr/>
            </a:pPr>
            <a:r>
              <a:rPr lang="en-US" dirty="0">
                <a:solidFill>
                  <a:schemeClr val="bg2">
                    <a:lumMod val="25000"/>
                  </a:schemeClr>
                </a:solidFill>
                <a:latin typeface="+mn-lt"/>
                <a:ea typeface="ヒラギノ角ゴ Pro W3" charset="-128"/>
                <a:cs typeface="+mn-cs"/>
              </a:rPr>
              <a:t>Includes workers engaged in:</a:t>
            </a:r>
          </a:p>
          <a:p>
            <a:pPr marL="342900" indent="-342900" eaLnBrk="1" hangingPunct="1">
              <a:spcAft>
                <a:spcPts val="600"/>
              </a:spcAft>
              <a:buFont typeface="Arial"/>
              <a:buChar char="•"/>
              <a:defRPr/>
            </a:pPr>
            <a:r>
              <a:rPr lang="en-US" dirty="0">
                <a:solidFill>
                  <a:schemeClr val="bg2">
                    <a:lumMod val="25000"/>
                  </a:schemeClr>
                </a:solidFill>
                <a:latin typeface="+mn-lt"/>
                <a:ea typeface="ヒラギノ角ゴ Pro W3" charset="-128"/>
                <a:cs typeface="+mn-cs"/>
              </a:rPr>
              <a:t>Interstate commerce</a:t>
            </a:r>
            <a:r>
              <a:rPr lang="en-US" dirty="0">
                <a:latin typeface="+mn-lt"/>
                <a:ea typeface="ヒラギノ角ゴ Pro W3" charset="-128"/>
                <a:cs typeface="+mn-cs"/>
              </a:rPr>
              <a:t>,</a:t>
            </a:r>
            <a:r>
              <a:rPr lang="en-US" dirty="0">
                <a:solidFill>
                  <a:schemeClr val="bg2">
                    <a:lumMod val="25000"/>
                  </a:schemeClr>
                </a:solidFill>
                <a:latin typeface="+mn-lt"/>
                <a:ea typeface="ヒラギノ角ゴ Pro W3" charset="-128"/>
                <a:cs typeface="+mn-cs"/>
              </a:rPr>
              <a:t> the production of goods for interstate commerce</a:t>
            </a:r>
            <a:r>
              <a:rPr lang="en-US" dirty="0">
                <a:latin typeface="+mn-lt"/>
                <a:ea typeface="ヒラギノ角ゴ Pro W3" charset="-128"/>
                <a:cs typeface="+mn-cs"/>
              </a:rPr>
              <a:t>, or an activity that is closely related and directly essential to such production</a:t>
            </a:r>
          </a:p>
          <a:p>
            <a:pPr marL="342900" indent="-342900" eaLnBrk="1" hangingPunct="1">
              <a:spcAft>
                <a:spcPts val="600"/>
              </a:spcAft>
              <a:buFont typeface="Arial"/>
              <a:buChar char="•"/>
              <a:defRPr/>
            </a:pPr>
            <a:r>
              <a:rPr lang="en-US" dirty="0">
                <a:solidFill>
                  <a:schemeClr val="bg2">
                    <a:lumMod val="25000"/>
                  </a:schemeClr>
                </a:solidFill>
                <a:latin typeface="+mn-lt"/>
                <a:ea typeface="ヒラギノ角ゴ Pro W3" charset="-128"/>
                <a:cs typeface="+mn-cs"/>
              </a:rPr>
              <a:t>Domestic service, including home care</a:t>
            </a:r>
          </a:p>
          <a:p>
            <a:pPr marL="342900" indent="-342900" eaLnBrk="1" hangingPunct="1">
              <a:spcAft>
                <a:spcPts val="600"/>
              </a:spcAft>
              <a:buFont typeface="Arial"/>
              <a:buChar char="•"/>
              <a:defRPr/>
            </a:pPr>
            <a:r>
              <a:rPr lang="en-US" dirty="0">
                <a:solidFill>
                  <a:schemeClr val="bg2">
                    <a:lumMod val="25000"/>
                  </a:schemeClr>
                </a:solidFill>
                <a:latin typeface="+mn-lt"/>
                <a:ea typeface="ヒラギノ角ゴ Pro W3" charset="-128"/>
                <a:cs typeface="+mn-cs"/>
              </a:rPr>
              <a:t>Employees of non-profits may also be covered individually</a:t>
            </a:r>
          </a:p>
        </p:txBody>
      </p:sp>
      <p:sp>
        <p:nvSpPr>
          <p:cNvPr id="39939" name="Title 3"/>
          <p:cNvSpPr>
            <a:spLocks noGrp="1"/>
          </p:cNvSpPr>
          <p:nvPr>
            <p:ph type="title"/>
          </p:nvPr>
        </p:nvSpPr>
        <p:spPr/>
        <p:txBody>
          <a:bodyPr/>
          <a:lstStyle/>
          <a:p>
            <a:pPr eaLnBrk="1" hangingPunct="1"/>
            <a:endParaRPr lang="en-US" altLang="en-US" dirty="0" smtClean="0"/>
          </a:p>
        </p:txBody>
      </p:sp>
      <p:sp>
        <p:nvSpPr>
          <p:cNvPr id="17" name="Rectangle 16">
            <a:extLst/>
          </p:cNvPr>
          <p:cNvSpPr/>
          <p:nvPr/>
        </p:nvSpPr>
        <p:spPr>
          <a:xfrm>
            <a:off x="0" y="0"/>
            <a:ext cx="9144000" cy="1371600"/>
          </a:xfrm>
          <a:prstGeom prst="rect">
            <a:avLst/>
          </a:prstGeom>
          <a:solidFill>
            <a:srgbClr val="00ADEE"/>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39941"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Individual Coverage</a:t>
            </a:r>
            <a:endParaRPr lang="en-US" altLang="en-US" sz="5400" dirty="0">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441450" y="1876425"/>
            <a:ext cx="6654800" cy="3354388"/>
          </a:xfrm>
          <a:prstGeom prst="rect">
            <a:avLst/>
          </a:prstGeom>
        </p:spPr>
        <p:txBody>
          <a:bodyPr>
            <a:spAutoFit/>
          </a:bodyPr>
          <a:lstStyle/>
          <a:p>
            <a:pPr eaLnBrk="1" hangingPunct="1">
              <a:spcAft>
                <a:spcPts val="600"/>
              </a:spcAft>
              <a:defRPr/>
            </a:pPr>
            <a:r>
              <a:rPr lang="en-US" b="1" dirty="0">
                <a:solidFill>
                  <a:schemeClr val="bg2">
                    <a:lumMod val="25000"/>
                  </a:schemeClr>
                </a:solidFill>
                <a:latin typeface="Arial" charset="0"/>
                <a:ea typeface="ヒラギノ角ゴ Pro W3" charset="-128"/>
                <a:cs typeface="+mn-cs"/>
              </a:rPr>
              <a:t>Interstate commerce </a:t>
            </a:r>
            <a:r>
              <a:rPr lang="en-US" dirty="0">
                <a:solidFill>
                  <a:schemeClr val="bg2">
                    <a:lumMod val="25000"/>
                  </a:schemeClr>
                </a:solidFill>
                <a:latin typeface="Arial" charset="0"/>
                <a:ea typeface="ヒラギノ角ゴ Pro W3" charset="-128"/>
                <a:cs typeface="+mn-cs"/>
              </a:rPr>
              <a:t>includes:</a:t>
            </a:r>
            <a:endParaRPr lang="en-US" dirty="0">
              <a:solidFill>
                <a:schemeClr val="bg2">
                  <a:lumMod val="25000"/>
                </a:schemeClr>
              </a:solidFill>
              <a:latin typeface="+mn-lt"/>
              <a:ea typeface="ヒラギノ角ゴ Pro W3" charset="-128"/>
              <a:cs typeface="+mn-cs"/>
            </a:endParaRPr>
          </a:p>
          <a:p>
            <a:pPr marL="457200" indent="-457200" eaLnBrk="1" hangingPunct="1">
              <a:spcAft>
                <a:spcPts val="600"/>
              </a:spcAft>
              <a:buFont typeface="Arial" panose="020B0604020202020204" pitchFamily="34" charset="0"/>
              <a:buChar char="•"/>
              <a:defRPr/>
            </a:pPr>
            <a:r>
              <a:rPr lang="en-US" dirty="0">
                <a:solidFill>
                  <a:schemeClr val="bg2">
                    <a:lumMod val="25000"/>
                  </a:schemeClr>
                </a:solidFill>
                <a:latin typeface="+mn-lt"/>
                <a:ea typeface="ヒラギノ角ゴ Pro W3" charset="-128"/>
                <a:cs typeface="+mn-cs"/>
              </a:rPr>
              <a:t>Making out-of-state phone calls, or</a:t>
            </a:r>
          </a:p>
          <a:p>
            <a:pPr marL="457200" indent="-457200" eaLnBrk="1" hangingPunct="1">
              <a:spcAft>
                <a:spcPts val="600"/>
              </a:spcAft>
              <a:buFont typeface="Arial" panose="020B0604020202020204" pitchFamily="34" charset="0"/>
              <a:buChar char="•"/>
              <a:defRPr/>
            </a:pPr>
            <a:r>
              <a:rPr lang="en-US" dirty="0">
                <a:solidFill>
                  <a:schemeClr val="bg2">
                    <a:lumMod val="25000"/>
                  </a:schemeClr>
                </a:solidFill>
                <a:latin typeface="+mn-lt"/>
                <a:ea typeface="ヒラギノ角ゴ Pro W3" charset="-128"/>
                <a:cs typeface="+mn-cs"/>
              </a:rPr>
              <a:t>Receiving, sending interstate mail or electronic communications, or</a:t>
            </a:r>
          </a:p>
          <a:p>
            <a:pPr marL="457200" indent="-457200" eaLnBrk="1" hangingPunct="1">
              <a:spcAft>
                <a:spcPts val="600"/>
              </a:spcAft>
              <a:buFont typeface="Arial" panose="020B0604020202020204" pitchFamily="34" charset="0"/>
              <a:buChar char="•"/>
              <a:defRPr/>
            </a:pPr>
            <a:r>
              <a:rPr lang="en-US" dirty="0">
                <a:solidFill>
                  <a:schemeClr val="bg2">
                    <a:lumMod val="25000"/>
                  </a:schemeClr>
                </a:solidFill>
                <a:latin typeface="+mn-lt"/>
                <a:ea typeface="ヒラギノ角ゴ Pro W3" charset="-128"/>
                <a:cs typeface="+mn-cs"/>
              </a:rPr>
              <a:t>Ordering, receiving goods from out-of-state suppliers, or</a:t>
            </a:r>
          </a:p>
          <a:p>
            <a:pPr marL="457200" indent="-457200" eaLnBrk="1" hangingPunct="1">
              <a:spcAft>
                <a:spcPts val="600"/>
              </a:spcAft>
              <a:buFont typeface="Arial" panose="020B0604020202020204" pitchFamily="34" charset="0"/>
              <a:buChar char="•"/>
              <a:defRPr/>
            </a:pPr>
            <a:r>
              <a:rPr lang="en-US" dirty="0">
                <a:solidFill>
                  <a:schemeClr val="bg2">
                    <a:lumMod val="25000"/>
                  </a:schemeClr>
                </a:solidFill>
                <a:latin typeface="+mn-lt"/>
                <a:ea typeface="ヒラギノ角ゴ Pro W3" charset="-128"/>
                <a:cs typeface="+mn-cs"/>
              </a:rPr>
              <a:t>Handling credit card transactions, performing accounting or bookkeeping for such activities</a:t>
            </a:r>
          </a:p>
        </p:txBody>
      </p:sp>
      <p:sp>
        <p:nvSpPr>
          <p:cNvPr id="9" name="Rectangle 8">
            <a:extLst/>
          </p:cNvPr>
          <p:cNvSpPr/>
          <p:nvPr/>
        </p:nvSpPr>
        <p:spPr>
          <a:xfrm>
            <a:off x="0" y="0"/>
            <a:ext cx="9144000" cy="1371600"/>
          </a:xfrm>
          <a:prstGeom prst="rect">
            <a:avLst/>
          </a:prstGeom>
          <a:solidFill>
            <a:srgbClr val="00ADEE"/>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41988"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Individual Coverage</a:t>
            </a:r>
            <a:endParaRPr lang="en-US" altLang="en-US" sz="5400" dirty="0">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263" y="2243138"/>
            <a:ext cx="40338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011738" y="1846263"/>
            <a:ext cx="3213100" cy="3416300"/>
          </a:xfrm>
          <a:prstGeom prst="rect">
            <a:avLst/>
          </a:prstGeom>
        </p:spPr>
        <p:txBody>
          <a:bodyPr>
            <a:spAutoFit/>
          </a:bodyPr>
          <a:lstStyle/>
          <a:p>
            <a:pPr eaLnBrk="1" hangingPunct="1">
              <a:defRPr/>
            </a:pPr>
            <a:r>
              <a:rPr lang="en-US" dirty="0">
                <a:solidFill>
                  <a:schemeClr val="bg2">
                    <a:lumMod val="25000"/>
                  </a:schemeClr>
                </a:solidFill>
                <a:latin typeface="+mn-lt"/>
                <a:ea typeface="ヒラギノ角ゴ Pro W3" charset="-128"/>
                <a:cs typeface="+mn-cs"/>
              </a:rPr>
              <a:t>Employees who </a:t>
            </a:r>
            <a:r>
              <a:rPr lang="en-US" i="1" dirty="0">
                <a:solidFill>
                  <a:schemeClr val="bg2">
                    <a:lumMod val="25000"/>
                  </a:schemeClr>
                </a:solidFill>
                <a:latin typeface="+mn-lt"/>
                <a:ea typeface="ヒラギノ角ゴ Pro W3" charset="-128"/>
                <a:cs typeface="+mn-cs"/>
              </a:rPr>
              <a:t>may</a:t>
            </a:r>
            <a:r>
              <a:rPr lang="en-US" dirty="0">
                <a:solidFill>
                  <a:schemeClr val="bg2">
                    <a:lumMod val="25000"/>
                  </a:schemeClr>
                </a:solidFill>
                <a:latin typeface="+mn-lt"/>
                <a:ea typeface="ヒラギノ角ゴ Pro W3" charset="-128"/>
                <a:cs typeface="+mn-cs"/>
              </a:rPr>
              <a:t> not be covered include those employed by:</a:t>
            </a:r>
          </a:p>
          <a:p>
            <a:pPr eaLnBrk="1" hangingPunct="1">
              <a:defRPr/>
            </a:pPr>
            <a:endParaRPr lang="en-US" dirty="0">
              <a:solidFill>
                <a:schemeClr val="bg2">
                  <a:lumMod val="25000"/>
                </a:schemeClr>
              </a:solidFill>
              <a:latin typeface="+mn-lt"/>
              <a:ea typeface="ヒラギノ角ゴ Pro W3" charset="-128"/>
              <a:cs typeface="+mn-cs"/>
            </a:endParaRPr>
          </a:p>
          <a:p>
            <a:pPr marL="457200" indent="-457200" eaLnBrk="1" hangingPunct="1">
              <a:buFont typeface="Arial" panose="020B0604020202020204" pitchFamily="34" charset="0"/>
              <a:buChar char="•"/>
              <a:defRPr/>
            </a:pPr>
            <a:r>
              <a:rPr lang="en-US" dirty="0">
                <a:solidFill>
                  <a:schemeClr val="bg2">
                    <a:lumMod val="25000"/>
                  </a:schemeClr>
                </a:solidFill>
                <a:latin typeface="+mn-lt"/>
                <a:ea typeface="ヒラギノ角ゴ Pro W3" charset="-128"/>
                <a:cs typeface="+mn-cs"/>
              </a:rPr>
              <a:t>Small construction companies</a:t>
            </a:r>
          </a:p>
          <a:p>
            <a:pPr marL="457200" indent="-457200" eaLnBrk="1" hangingPunct="1">
              <a:buFont typeface="Arial" panose="020B0604020202020204" pitchFamily="34" charset="0"/>
              <a:buChar char="•"/>
              <a:defRPr/>
            </a:pPr>
            <a:r>
              <a:rPr lang="en-US" dirty="0">
                <a:solidFill>
                  <a:schemeClr val="bg2">
                    <a:lumMod val="25000"/>
                  </a:schemeClr>
                </a:solidFill>
                <a:latin typeface="+mn-lt"/>
                <a:ea typeface="ヒラギノ角ゴ Pro W3" charset="-128"/>
                <a:cs typeface="+mn-cs"/>
              </a:rPr>
              <a:t>Small independently owned retail or service businesses</a:t>
            </a:r>
          </a:p>
        </p:txBody>
      </p:sp>
      <p:sp>
        <p:nvSpPr>
          <p:cNvPr id="14" name="Rectangle 13">
            <a:extLst/>
          </p:cNvPr>
          <p:cNvSpPr/>
          <p:nvPr/>
        </p:nvSpPr>
        <p:spPr>
          <a:xfrm>
            <a:off x="0" y="0"/>
            <a:ext cx="9144000" cy="1371600"/>
          </a:xfrm>
          <a:prstGeom prst="rect">
            <a:avLst/>
          </a:prstGeom>
          <a:solidFill>
            <a:srgbClr val="00ADEE"/>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44037"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Coverage</a:t>
            </a:r>
            <a:endParaRPr lang="en-US" altLang="en-US" sz="5400" dirty="0">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4381500" y="1858963"/>
            <a:ext cx="3465513" cy="2443162"/>
          </a:xfrm>
          <a:ln>
            <a:miter lim="800000"/>
            <a:headEnd/>
            <a:tailEnd/>
          </a:ln>
        </p:spPr>
        <p:txBody>
          <a:bodyPr rtlCol="0">
            <a:normAutofit/>
          </a:bodyPr>
          <a:lstStyle/>
          <a:p>
            <a:pPr eaLnBrk="1" fontAlgn="auto" hangingPunct="1">
              <a:spcBef>
                <a:spcPct val="0"/>
              </a:spcBef>
              <a:spcAft>
                <a:spcPts val="0"/>
              </a:spcAft>
              <a:buFont typeface="Arial"/>
              <a:buNone/>
              <a:defRPr/>
            </a:pPr>
            <a:r>
              <a:rPr lang="en-US" sz="2400" dirty="0">
                <a:solidFill>
                  <a:schemeClr val="bg2">
                    <a:lumMod val="25000"/>
                  </a:schemeClr>
                </a:solidFill>
                <a:ea typeface="ヒラギノ角ゴ Pro W3" charset="-128"/>
              </a:rPr>
              <a:t>Covered, non-exempt employees must be paid at least the federal minimum wage, </a:t>
            </a:r>
            <a:r>
              <a:rPr lang="en-US" sz="2400" dirty="0" smtClean="0">
                <a:solidFill>
                  <a:schemeClr val="bg2">
                    <a:lumMod val="25000"/>
                  </a:schemeClr>
                </a:solidFill>
                <a:ea typeface="ヒラギノ角ゴ Pro W3" charset="-128"/>
              </a:rPr>
              <a:t>in cash </a:t>
            </a:r>
            <a:r>
              <a:rPr lang="en-US" sz="2400" dirty="0">
                <a:solidFill>
                  <a:schemeClr val="bg2">
                    <a:lumMod val="25000"/>
                  </a:schemeClr>
                </a:solidFill>
                <a:ea typeface="ヒラギノ角ゴ Pro W3" charset="-128"/>
              </a:rPr>
              <a:t>or </a:t>
            </a:r>
            <a:r>
              <a:rPr lang="en-US" sz="2400" dirty="0" smtClean="0">
                <a:solidFill>
                  <a:schemeClr val="bg2">
                    <a:lumMod val="25000"/>
                  </a:schemeClr>
                </a:solidFill>
                <a:ea typeface="ヒラギノ角ゴ Pro W3" charset="-128"/>
              </a:rPr>
              <a:t>the equivalent, </a:t>
            </a:r>
            <a:r>
              <a:rPr lang="en-US" sz="2400" dirty="0">
                <a:solidFill>
                  <a:schemeClr val="bg2">
                    <a:lumMod val="25000"/>
                  </a:schemeClr>
                </a:solidFill>
                <a:ea typeface="ヒラギノ角ゴ Pro W3" charset="-128"/>
              </a:rPr>
              <a:t>free and clear, for all hours worked</a:t>
            </a:r>
          </a:p>
        </p:txBody>
      </p:sp>
      <p:pic>
        <p:nvPicPr>
          <p:cNvPr id="4608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3325" y="1412875"/>
            <a:ext cx="3178175"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30700" y="4791075"/>
            <a:ext cx="25844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p:cNvPr>
          <p:cNvSpPr/>
          <p:nvPr/>
        </p:nvSpPr>
        <p:spPr>
          <a:xfrm>
            <a:off x="0" y="0"/>
            <a:ext cx="9144000" cy="1371600"/>
          </a:xfrm>
          <a:prstGeom prst="rect">
            <a:avLst/>
          </a:prstGeom>
          <a:solidFill>
            <a:srgbClr val="F16522"/>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46086"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Minimum Wage</a:t>
            </a:r>
            <a:endParaRPr lang="en-US" altLang="en-US" sz="5400" dirty="0">
              <a:solidFill>
                <a:schemeClr val="bg2"/>
              </a:solidFill>
              <a:latin typeface="Calibri" panose="020F0502020204030204" pitchFamily="34" charset="0"/>
            </a:endParaRPr>
          </a:p>
        </p:txBody>
      </p:sp>
      <p:sp>
        <p:nvSpPr>
          <p:cNvPr id="13" name="Rectangle 12">
            <a:extLst/>
          </p:cNvPr>
          <p:cNvSpPr/>
          <p:nvPr/>
        </p:nvSpPr>
        <p:spPr>
          <a:xfrm>
            <a:off x="1776413" y="4948238"/>
            <a:ext cx="2295525" cy="831850"/>
          </a:xfrm>
          <a:prstGeom prst="rect">
            <a:avLst/>
          </a:prstGeom>
        </p:spPr>
        <p:txBody>
          <a:bodyPr>
            <a:spAutoFit/>
          </a:bodyPr>
          <a:lstStyle/>
          <a:p>
            <a:pPr eaLnBrk="1" hangingPunct="1">
              <a:defRPr/>
            </a:pPr>
            <a:r>
              <a:rPr lang="en-US" dirty="0">
                <a:solidFill>
                  <a:schemeClr val="bg2">
                    <a:lumMod val="25000"/>
                  </a:schemeClr>
                </a:solidFill>
                <a:latin typeface="+mn-lt"/>
                <a:ea typeface="ヒラギノ角ゴ Pro W3" charset="-128"/>
                <a:cs typeface="+mn-cs"/>
              </a:rPr>
              <a:t>Current federal minimum wage</a:t>
            </a:r>
          </a:p>
        </p:txBody>
      </p:sp>
      <p:pic>
        <p:nvPicPr>
          <p:cNvPr id="46088"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65438" y="3390900"/>
            <a:ext cx="874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2033588" y="1833563"/>
            <a:ext cx="5653087" cy="4140200"/>
          </a:xfrm>
          <a:ln>
            <a:miter lim="800000"/>
            <a:headEnd/>
            <a:tailEnd/>
          </a:ln>
        </p:spPr>
        <p:txBody>
          <a:bodyPr rtlCol="0">
            <a:normAutofit lnSpcReduction="10000"/>
          </a:bodyPr>
          <a:lstStyle/>
          <a:p>
            <a:pPr algn="ctr" eaLnBrk="1" fontAlgn="auto" hangingPunct="1">
              <a:spcBef>
                <a:spcPct val="0"/>
              </a:spcBef>
              <a:spcAft>
                <a:spcPts val="0"/>
              </a:spcAft>
              <a:buFont typeface="Arial"/>
              <a:buNone/>
              <a:defRPr/>
            </a:pPr>
            <a:r>
              <a:rPr lang="en-US" sz="2800" b="1" dirty="0">
                <a:solidFill>
                  <a:schemeClr val="bg2">
                    <a:lumMod val="25000"/>
                  </a:schemeClr>
                </a:solidFill>
                <a:ea typeface="ヒラギノ角ゴ Pro W3" charset="-128"/>
              </a:rPr>
              <a:t>Compensation includes:</a:t>
            </a:r>
          </a:p>
          <a:p>
            <a:pPr marL="285750" indent="-285750" eaLnBrk="1" fontAlgn="auto" hangingPunct="1">
              <a:spcBef>
                <a:spcPct val="0"/>
              </a:spcBef>
              <a:spcAft>
                <a:spcPts val="0"/>
              </a:spcAft>
              <a:buFont typeface="Arial" panose="020B0604020202020204" pitchFamily="34" charset="0"/>
              <a:buChar char="•"/>
              <a:defRPr/>
            </a:pPr>
            <a:endParaRPr lang="en-US" sz="1600" dirty="0">
              <a:solidFill>
                <a:schemeClr val="bg2">
                  <a:lumMod val="25000"/>
                </a:schemeClr>
              </a:solidFill>
              <a:ea typeface="ヒラギノ角ゴ Pro W3" charset="-128"/>
            </a:endParaRPr>
          </a:p>
          <a:p>
            <a:pPr marL="457200" indent="-4572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Wages (salary, hourly and piece rates)</a:t>
            </a:r>
          </a:p>
          <a:p>
            <a:pPr marL="457200" indent="-4572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Commissions</a:t>
            </a:r>
          </a:p>
          <a:p>
            <a:pPr marL="457200" indent="-4572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Certain bonuses</a:t>
            </a:r>
          </a:p>
          <a:p>
            <a:pPr marL="457200" indent="-4572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Tips received by eligible employees up </a:t>
            </a:r>
            <a:br>
              <a:rPr lang="en-US" sz="2400" dirty="0">
                <a:solidFill>
                  <a:schemeClr val="bg2">
                    <a:lumMod val="25000"/>
                  </a:schemeClr>
                </a:solidFill>
                <a:ea typeface="ヒラギノ角ゴ Pro W3" charset="-128"/>
              </a:rPr>
            </a:br>
            <a:r>
              <a:rPr lang="en-US" sz="2400" dirty="0">
                <a:solidFill>
                  <a:schemeClr val="bg2">
                    <a:lumMod val="25000"/>
                  </a:schemeClr>
                </a:solidFill>
                <a:ea typeface="ヒラギノ角ゴ Pro W3" charset="-128"/>
              </a:rPr>
              <a:t>to $5.12 per </a:t>
            </a:r>
            <a:r>
              <a:rPr lang="en-US" sz="2400" dirty="0" smtClean="0">
                <a:ea typeface="ヒラギノ角ゴ Pro W3" charset="-128"/>
              </a:rPr>
              <a:t>hour </a:t>
            </a:r>
            <a:r>
              <a:rPr lang="en-US" sz="2400" dirty="0">
                <a:ea typeface="ヒラギノ角ゴ Pro W3" charset="-128"/>
              </a:rPr>
              <a:t>(where the employer takes a tip credit)</a:t>
            </a:r>
          </a:p>
          <a:p>
            <a:pPr marL="457200" indent="-4572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Reasonable cost of room, board, other “facilities” provided by employer </a:t>
            </a:r>
            <a:br>
              <a:rPr lang="en-US" sz="2400" dirty="0">
                <a:solidFill>
                  <a:schemeClr val="bg2">
                    <a:lumMod val="25000"/>
                  </a:schemeClr>
                </a:solidFill>
                <a:ea typeface="ヒラギノ角ゴ Pro W3" charset="-128"/>
              </a:rPr>
            </a:br>
            <a:r>
              <a:rPr lang="en-US" sz="2400" dirty="0">
                <a:solidFill>
                  <a:schemeClr val="bg2">
                    <a:lumMod val="25000"/>
                  </a:schemeClr>
                </a:solidFill>
                <a:ea typeface="ヒラギノ角ゴ Pro W3" charset="-128"/>
              </a:rPr>
              <a:t>for employee’s benefit</a:t>
            </a:r>
          </a:p>
        </p:txBody>
      </p:sp>
      <p:sp>
        <p:nvSpPr>
          <p:cNvPr id="10" name="Rectangle 2">
            <a:extLst/>
          </p:cNvPr>
          <p:cNvSpPr>
            <a:spLocks noGrp="1" noChangeArrowheads="1"/>
          </p:cNvSpPr>
          <p:nvPr>
            <p:ph type="title"/>
          </p:nvPr>
        </p:nvSpPr>
        <p:spPr>
          <a:ln>
            <a:miter lim="800000"/>
            <a:headEnd/>
            <a:tailEnd/>
          </a:ln>
        </p:spPr>
        <p:txBody>
          <a:bodyPr rtlCol="0" anchor="t">
            <a:normAutofit fontScale="90000"/>
          </a:bodyPr>
          <a:lstStyle/>
          <a:p>
            <a:pPr eaLnBrk="1" fontAlgn="auto" hangingPunct="1">
              <a:spcAft>
                <a:spcPts val="0"/>
              </a:spcAft>
              <a:defRPr/>
            </a:pPr>
            <a:r>
              <a:rPr lang="en-US" sz="5000" b="1" dirty="0">
                <a:solidFill>
                  <a:schemeClr val="bg1"/>
                </a:solidFill>
                <a:effectLst>
                  <a:outerShdw blurRad="38100" dist="38100" dir="2700000" algn="tl">
                    <a:srgbClr val="000000">
                      <a:alpha val="43137"/>
                    </a:srgbClr>
                  </a:outerShdw>
                </a:effectLst>
                <a:ea typeface="ヒラギノ角ゴ Pro W3" charset="-128"/>
                <a:cs typeface="Arial" charset="0"/>
              </a:rPr>
              <a:t>Minimum Wage</a:t>
            </a:r>
          </a:p>
        </p:txBody>
      </p:sp>
      <p:sp>
        <p:nvSpPr>
          <p:cNvPr id="11" name="Rectangle 10">
            <a:extLst/>
          </p:cNvPr>
          <p:cNvSpPr/>
          <p:nvPr/>
        </p:nvSpPr>
        <p:spPr>
          <a:xfrm>
            <a:off x="0" y="0"/>
            <a:ext cx="9144000" cy="1371600"/>
          </a:xfrm>
          <a:prstGeom prst="rect">
            <a:avLst/>
          </a:prstGeom>
          <a:solidFill>
            <a:srgbClr val="F16522"/>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48133"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Minimum Wage</a:t>
            </a:r>
            <a:endParaRPr lang="en-US" altLang="en-US" sz="5400" dirty="0">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1001713" y="2063750"/>
            <a:ext cx="7327900" cy="4211638"/>
          </a:xfrm>
          <a:ln>
            <a:miter lim="800000"/>
            <a:headEnd/>
            <a:tailEnd/>
          </a:ln>
        </p:spPr>
        <p:txBody>
          <a:bodyPr rtlCol="0">
            <a:normAutofit fontScale="85000" lnSpcReduction="20000"/>
          </a:bodyPr>
          <a:lstStyle/>
          <a:p>
            <a:pPr algn="ctr" eaLnBrk="1" fontAlgn="auto" hangingPunct="1">
              <a:spcBef>
                <a:spcPct val="0"/>
              </a:spcBef>
              <a:spcAft>
                <a:spcPts val="0"/>
              </a:spcAft>
              <a:buFont typeface="Arial"/>
              <a:buNone/>
              <a:defRPr/>
            </a:pPr>
            <a:r>
              <a:rPr lang="en-US" sz="2800" b="1" dirty="0">
                <a:ea typeface="ヒラギノ角ゴ Pro W3" charset="-128"/>
              </a:rPr>
              <a:t>Lodging and </a:t>
            </a:r>
            <a:r>
              <a:rPr lang="en-US" sz="2800" b="1" dirty="0" smtClean="0">
                <a:ea typeface="ヒラギノ角ゴ Pro W3" charset="-128"/>
              </a:rPr>
              <a:t>Board – credit toward wages</a:t>
            </a:r>
            <a:endParaRPr lang="en-US" sz="2800" b="1" dirty="0">
              <a:ea typeface="ヒラギノ角ゴ Pro W3" charset="-128"/>
            </a:endParaRPr>
          </a:p>
          <a:p>
            <a:pPr algn="ctr" eaLnBrk="1" fontAlgn="auto" hangingPunct="1">
              <a:spcBef>
                <a:spcPct val="0"/>
              </a:spcBef>
              <a:spcAft>
                <a:spcPts val="0"/>
              </a:spcAft>
              <a:buFont typeface="Arial"/>
              <a:buNone/>
              <a:defRPr/>
            </a:pPr>
            <a:r>
              <a:rPr lang="en-US" sz="2800" b="1" dirty="0">
                <a:ea typeface="ヒラギノ角ゴ Pro W3" charset="-128"/>
              </a:rPr>
              <a:t>(known as the 3(m) credit</a:t>
            </a:r>
            <a:r>
              <a:rPr lang="en-US" sz="2800" b="1" dirty="0" smtClean="0">
                <a:ea typeface="ヒラギノ角ゴ Pro W3" charset="-128"/>
              </a:rPr>
              <a:t>)</a:t>
            </a:r>
          </a:p>
          <a:p>
            <a:pPr eaLnBrk="1" fontAlgn="auto" hangingPunct="1">
              <a:spcBef>
                <a:spcPct val="0"/>
              </a:spcBef>
              <a:spcAft>
                <a:spcPts val="0"/>
              </a:spcAft>
              <a:buFont typeface="Arial"/>
              <a:buNone/>
              <a:defRPr/>
            </a:pPr>
            <a:endParaRPr lang="en-US" sz="2800" b="1" dirty="0" smtClean="0">
              <a:ea typeface="ヒラギノ角ゴ Pro W3" charset="-128"/>
            </a:endParaRPr>
          </a:p>
          <a:p>
            <a:pPr eaLnBrk="1" fontAlgn="auto" hangingPunct="1">
              <a:spcBef>
                <a:spcPct val="0"/>
              </a:spcBef>
              <a:spcAft>
                <a:spcPts val="0"/>
              </a:spcAft>
              <a:buFont typeface="Arial"/>
              <a:buNone/>
              <a:defRPr/>
            </a:pPr>
            <a:r>
              <a:rPr lang="en-US" sz="2400" i="1" u="sng" dirty="0" smtClean="0">
                <a:ea typeface="ヒラギノ角ゴ Pro W3" charset="-128"/>
              </a:rPr>
              <a:t>The following five requirements must be met</a:t>
            </a:r>
            <a:r>
              <a:rPr lang="en-US" sz="2400" b="1" dirty="0" smtClean="0">
                <a:ea typeface="ヒラギノ角ゴ Pro W3" charset="-128"/>
              </a:rPr>
              <a:t>: </a:t>
            </a:r>
          </a:p>
          <a:p>
            <a:pPr eaLnBrk="1" fontAlgn="auto" hangingPunct="1">
              <a:spcBef>
                <a:spcPct val="0"/>
              </a:spcBef>
              <a:spcAft>
                <a:spcPts val="0"/>
              </a:spcAft>
              <a:buFont typeface="Arial"/>
              <a:buNone/>
              <a:defRPr/>
            </a:pPr>
            <a:endParaRPr lang="en-US" sz="2400" b="1" dirty="0" smtClean="0">
              <a:ea typeface="ヒラギノ角ゴ Pro W3" charset="-128"/>
            </a:endParaRPr>
          </a:p>
          <a:p>
            <a:pPr eaLnBrk="1" fontAlgn="auto" hangingPunct="1">
              <a:spcBef>
                <a:spcPct val="0"/>
              </a:spcBef>
              <a:spcAft>
                <a:spcPts val="0"/>
              </a:spcAft>
              <a:buFont typeface="Arial"/>
              <a:buNone/>
              <a:defRPr/>
            </a:pPr>
            <a:endParaRPr lang="en-US" sz="2400" b="1" dirty="0">
              <a:ea typeface="ヒラギノ角ゴ Pro W3" charset="-128"/>
            </a:endParaRPr>
          </a:p>
          <a:p>
            <a:pPr marL="342900" indent="-342900" eaLnBrk="1" fontAlgn="auto" hangingPunct="1">
              <a:spcBef>
                <a:spcPct val="0"/>
              </a:spcBef>
              <a:spcAft>
                <a:spcPts val="0"/>
              </a:spcAft>
              <a:buFont typeface="Arial"/>
              <a:buAutoNum type="arabicParenBoth"/>
              <a:defRPr/>
            </a:pPr>
            <a:r>
              <a:rPr lang="en-US" sz="2400" dirty="0" smtClean="0">
                <a:ea typeface="ヒラギノ角ゴ Pro W3" pitchFamily="-111" charset="-128"/>
                <a:cs typeface="ヒラギノ角ゴ Pro W3" pitchFamily="-111" charset="-128"/>
              </a:rPr>
              <a:t>the </a:t>
            </a:r>
            <a:r>
              <a:rPr lang="en-US" sz="2400" dirty="0">
                <a:ea typeface="ヒラギノ角ゴ Pro W3" pitchFamily="-111" charset="-128"/>
                <a:cs typeface="ヒラギノ角ゴ Pro W3" pitchFamily="-111" charset="-128"/>
              </a:rPr>
              <a:t>lodging is regularly provided by the employer or similar </a:t>
            </a:r>
            <a:r>
              <a:rPr lang="en-US" sz="2400" dirty="0" smtClean="0">
                <a:ea typeface="ヒラギノ角ゴ Pro W3" pitchFamily="-111" charset="-128"/>
                <a:cs typeface="ヒラギノ角ゴ Pro W3" pitchFamily="-111" charset="-128"/>
              </a:rPr>
              <a:t>          employers</a:t>
            </a:r>
            <a:r>
              <a:rPr lang="en-US" sz="2400" dirty="0">
                <a:ea typeface="ヒラギノ角ゴ Pro W3" pitchFamily="-111" charset="-128"/>
                <a:cs typeface="ヒラギノ角ゴ Pro W3" pitchFamily="-111" charset="-128"/>
              </a:rPr>
              <a:t>; </a:t>
            </a:r>
            <a:endParaRPr lang="en-US" sz="2400" dirty="0" smtClean="0">
              <a:ea typeface="ヒラギノ角ゴ Pro W3" pitchFamily="-111" charset="-128"/>
              <a:cs typeface="ヒラギノ角ゴ Pro W3" pitchFamily="-111" charset="-128"/>
            </a:endParaRPr>
          </a:p>
          <a:p>
            <a:pPr marL="342900" indent="-342900" eaLnBrk="1" fontAlgn="auto" hangingPunct="1">
              <a:spcBef>
                <a:spcPct val="0"/>
              </a:spcBef>
              <a:spcAft>
                <a:spcPts val="0"/>
              </a:spcAft>
              <a:buFont typeface="Arial"/>
              <a:buAutoNum type="arabicParenBoth"/>
              <a:defRPr/>
            </a:pPr>
            <a:r>
              <a:rPr lang="en-US" sz="2400" dirty="0" smtClean="0">
                <a:ea typeface="ヒラギノ角ゴ Pro W3" pitchFamily="-111" charset="-128"/>
                <a:cs typeface="ヒラギノ角ゴ Pro W3" pitchFamily="-111" charset="-128"/>
              </a:rPr>
              <a:t>the </a:t>
            </a:r>
            <a:r>
              <a:rPr lang="en-US" sz="2400" dirty="0">
                <a:ea typeface="ヒラギノ角ゴ Pro W3" pitchFamily="-111" charset="-128"/>
                <a:cs typeface="ヒラギノ角ゴ Pro W3" pitchFamily="-111" charset="-128"/>
              </a:rPr>
              <a:t>employee voluntarily accepts the lodging; </a:t>
            </a:r>
            <a:endParaRPr lang="en-US" sz="2400" dirty="0" smtClean="0">
              <a:ea typeface="ヒラギノ角ゴ Pro W3" pitchFamily="-111" charset="-128"/>
              <a:cs typeface="ヒラギノ角ゴ Pro W3" pitchFamily="-111" charset="-128"/>
            </a:endParaRPr>
          </a:p>
          <a:p>
            <a:pPr marL="342900" indent="-342900" eaLnBrk="1" fontAlgn="auto" hangingPunct="1">
              <a:spcBef>
                <a:spcPct val="0"/>
              </a:spcBef>
              <a:spcAft>
                <a:spcPts val="0"/>
              </a:spcAft>
              <a:buFont typeface="Arial"/>
              <a:buAutoNum type="arabicParenBoth"/>
              <a:defRPr/>
            </a:pPr>
            <a:r>
              <a:rPr lang="en-US" sz="2400" dirty="0" smtClean="0">
                <a:ea typeface="ヒラギノ角ゴ Pro W3" pitchFamily="-111" charset="-128"/>
                <a:cs typeface="ヒラギノ角ゴ Pro W3" pitchFamily="-111" charset="-128"/>
              </a:rPr>
              <a:t>the </a:t>
            </a:r>
            <a:r>
              <a:rPr lang="en-US" sz="2400" dirty="0">
                <a:ea typeface="ヒラギノ角ゴ Pro W3" pitchFamily="-111" charset="-128"/>
                <a:cs typeface="ヒラギノ角ゴ Pro W3" pitchFamily="-111" charset="-128"/>
              </a:rPr>
              <a:t>lodging is furnished in compliance with applicable </a:t>
            </a:r>
            <a:r>
              <a:rPr lang="en-US" sz="2400" dirty="0" smtClean="0">
                <a:ea typeface="ヒラギノ角ゴ Pro W3" pitchFamily="-111" charset="-128"/>
                <a:cs typeface="ヒラギノ角ゴ Pro W3" pitchFamily="-111" charset="-128"/>
              </a:rPr>
              <a:t>federal</a:t>
            </a:r>
            <a:r>
              <a:rPr lang="en-US" sz="2400" dirty="0">
                <a:ea typeface="ヒラギノ角ゴ Pro W3" pitchFamily="-111" charset="-128"/>
                <a:cs typeface="ヒラギノ角ゴ Pro W3" pitchFamily="-111" charset="-128"/>
              </a:rPr>
              <a:t>, state, or local law</a:t>
            </a:r>
            <a:r>
              <a:rPr lang="en-US" sz="2400" dirty="0" smtClean="0">
                <a:ea typeface="ヒラギノ角ゴ Pro W3" pitchFamily="-111" charset="-128"/>
                <a:cs typeface="ヒラギノ角ゴ Pro W3" pitchFamily="-111" charset="-128"/>
              </a:rPr>
              <a:t>;</a:t>
            </a:r>
          </a:p>
          <a:p>
            <a:pPr marL="342900" indent="-342900" eaLnBrk="1" fontAlgn="auto" hangingPunct="1">
              <a:spcBef>
                <a:spcPct val="0"/>
              </a:spcBef>
              <a:spcAft>
                <a:spcPts val="0"/>
              </a:spcAft>
              <a:buFont typeface="Arial"/>
              <a:buAutoNum type="arabicParenBoth"/>
              <a:defRPr/>
            </a:pPr>
            <a:r>
              <a:rPr lang="en-US" sz="2400" dirty="0" smtClean="0">
                <a:ea typeface="ヒラギノ角ゴ Pro W3" pitchFamily="-111" charset="-128"/>
                <a:cs typeface="ヒラギノ角ゴ Pro W3" pitchFamily="-111" charset="-128"/>
              </a:rPr>
              <a:t>the </a:t>
            </a:r>
            <a:r>
              <a:rPr lang="en-US" sz="2400" dirty="0">
                <a:ea typeface="ヒラギノ角ゴ Pro W3" pitchFamily="-111" charset="-128"/>
                <a:cs typeface="ヒラギノ角ゴ Pro W3" pitchFamily="-111" charset="-128"/>
              </a:rPr>
              <a:t>lodging is provided primarily for the benefit of the </a:t>
            </a:r>
            <a:r>
              <a:rPr lang="en-US" sz="2400" dirty="0" smtClean="0">
                <a:ea typeface="ヒラギノ角ゴ Pro W3" pitchFamily="-111" charset="-128"/>
                <a:cs typeface="ヒラギノ角ゴ Pro W3" pitchFamily="-111" charset="-128"/>
              </a:rPr>
              <a:t>employee   rather </a:t>
            </a:r>
            <a:r>
              <a:rPr lang="en-US" sz="2400" dirty="0">
                <a:ea typeface="ヒラギノ角ゴ Pro W3" pitchFamily="-111" charset="-128"/>
                <a:cs typeface="ヒラギノ角ゴ Pro W3" pitchFamily="-111" charset="-128"/>
              </a:rPr>
              <a:t>than the employer; and </a:t>
            </a:r>
            <a:endParaRPr lang="en-US" sz="2400" dirty="0" smtClean="0">
              <a:ea typeface="ヒラギノ角ゴ Pro W3" pitchFamily="-111" charset="-128"/>
              <a:cs typeface="ヒラギノ角ゴ Pro W3" pitchFamily="-111" charset="-128"/>
            </a:endParaRPr>
          </a:p>
          <a:p>
            <a:pPr marL="342900" indent="-342900" eaLnBrk="1" fontAlgn="auto" hangingPunct="1">
              <a:spcBef>
                <a:spcPct val="0"/>
              </a:spcBef>
              <a:spcAft>
                <a:spcPts val="0"/>
              </a:spcAft>
              <a:buFont typeface="Arial"/>
              <a:buAutoNum type="arabicParenBoth"/>
              <a:defRPr/>
            </a:pPr>
            <a:r>
              <a:rPr lang="en-US" sz="2400" dirty="0" smtClean="0">
                <a:ea typeface="ヒラギノ角ゴ Pro W3" pitchFamily="-111" charset="-128"/>
                <a:cs typeface="ヒラギノ角ゴ Pro W3" pitchFamily="-111" charset="-128"/>
              </a:rPr>
              <a:t>the </a:t>
            </a:r>
            <a:r>
              <a:rPr lang="en-US" sz="2400" dirty="0">
                <a:ea typeface="ヒラギノ角ゴ Pro W3" pitchFamily="-111" charset="-128"/>
                <a:cs typeface="ヒラギノ角ゴ Pro W3" pitchFamily="-111" charset="-128"/>
              </a:rPr>
              <a:t>employer maintains accurate records of the costs incurred in furnishing the lodging. </a:t>
            </a:r>
          </a:p>
          <a:p>
            <a:pPr eaLnBrk="1" fontAlgn="auto" hangingPunct="1">
              <a:spcBef>
                <a:spcPct val="0"/>
              </a:spcBef>
              <a:spcAft>
                <a:spcPts val="0"/>
              </a:spcAft>
              <a:buFont typeface="Arial"/>
              <a:buNone/>
              <a:defRPr/>
            </a:pPr>
            <a:endParaRPr lang="en-US" sz="2400" dirty="0">
              <a:ea typeface="ヒラギノ角ゴ Pro W3" charset="-128"/>
            </a:endParaRPr>
          </a:p>
        </p:txBody>
      </p:sp>
      <p:sp>
        <p:nvSpPr>
          <p:cNvPr id="10" name="Rectangle 2">
            <a:extLst/>
          </p:cNvPr>
          <p:cNvSpPr>
            <a:spLocks noGrp="1" noChangeArrowheads="1"/>
          </p:cNvSpPr>
          <p:nvPr>
            <p:ph type="title"/>
          </p:nvPr>
        </p:nvSpPr>
        <p:spPr>
          <a:ln>
            <a:miter lim="800000"/>
            <a:headEnd/>
            <a:tailEnd/>
          </a:ln>
        </p:spPr>
        <p:txBody>
          <a:bodyPr rtlCol="0" anchor="t">
            <a:normAutofit fontScale="90000"/>
          </a:bodyPr>
          <a:lstStyle/>
          <a:p>
            <a:pPr eaLnBrk="1" fontAlgn="auto" hangingPunct="1">
              <a:spcAft>
                <a:spcPts val="0"/>
              </a:spcAft>
              <a:defRPr/>
            </a:pPr>
            <a:r>
              <a:rPr lang="en-US" sz="5000" b="1" dirty="0">
                <a:solidFill>
                  <a:schemeClr val="bg1"/>
                </a:solidFill>
                <a:effectLst>
                  <a:outerShdw blurRad="38100" dist="38100" dir="2700000" algn="tl">
                    <a:srgbClr val="000000">
                      <a:alpha val="43137"/>
                    </a:srgbClr>
                  </a:outerShdw>
                </a:effectLst>
                <a:ea typeface="ヒラギノ角ゴ Pro W3" charset="-128"/>
                <a:cs typeface="Arial" charset="0"/>
              </a:rPr>
              <a:t>Minimum Wage</a:t>
            </a:r>
          </a:p>
        </p:txBody>
      </p:sp>
      <p:sp>
        <p:nvSpPr>
          <p:cNvPr id="11" name="Rectangle 10">
            <a:extLst/>
          </p:cNvPr>
          <p:cNvSpPr/>
          <p:nvPr/>
        </p:nvSpPr>
        <p:spPr>
          <a:xfrm>
            <a:off x="0" y="0"/>
            <a:ext cx="9144000" cy="1371600"/>
          </a:xfrm>
          <a:prstGeom prst="rect">
            <a:avLst/>
          </a:prstGeom>
          <a:solidFill>
            <a:srgbClr val="F16522"/>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50181"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Minimum Wage</a:t>
            </a:r>
            <a:endParaRPr lang="en-US" altLang="en-US" sz="5400" dirty="0">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1878013" y="1833563"/>
            <a:ext cx="5767387" cy="3894137"/>
          </a:xfrm>
          <a:ln>
            <a:miter lim="800000"/>
            <a:headEnd/>
            <a:tailEnd/>
          </a:ln>
        </p:spPr>
        <p:txBody>
          <a:bodyPr rtlCol="0">
            <a:normAutofit/>
          </a:bodyPr>
          <a:lstStyle/>
          <a:p>
            <a:pPr eaLnBrk="1" fontAlgn="auto" hangingPunct="1">
              <a:spcBef>
                <a:spcPct val="0"/>
              </a:spcBef>
              <a:spcAft>
                <a:spcPts val="0"/>
              </a:spcAft>
              <a:buFont typeface="Arial"/>
              <a:buNone/>
              <a:defRPr/>
            </a:pPr>
            <a:r>
              <a:rPr lang="en-US" sz="2800" b="1" dirty="0">
                <a:solidFill>
                  <a:schemeClr val="bg2">
                    <a:lumMod val="25000"/>
                  </a:schemeClr>
                </a:solidFill>
                <a:ea typeface="ヒラギノ角ゴ Pro W3" charset="-128"/>
              </a:rPr>
              <a:t>Deductions </a:t>
            </a:r>
            <a:r>
              <a:rPr lang="en-US" sz="2800" dirty="0">
                <a:solidFill>
                  <a:schemeClr val="bg2">
                    <a:lumMod val="25000"/>
                  </a:schemeClr>
                </a:solidFill>
                <a:ea typeface="ヒラギノ角ゴ Pro W3" charset="-128"/>
              </a:rPr>
              <a:t>from pay are illegal if:</a:t>
            </a:r>
          </a:p>
          <a:p>
            <a:pPr eaLnBrk="1" fontAlgn="auto" hangingPunct="1">
              <a:spcBef>
                <a:spcPct val="0"/>
              </a:spcBef>
              <a:spcAft>
                <a:spcPts val="0"/>
              </a:spcAft>
              <a:buFont typeface="Arial"/>
              <a:buNone/>
              <a:defRPr/>
            </a:pPr>
            <a:endParaRPr lang="en-US" sz="1600" dirty="0">
              <a:solidFill>
                <a:schemeClr val="bg2">
                  <a:lumMod val="25000"/>
                </a:schemeClr>
              </a:solidFill>
              <a:ea typeface="ヒラギノ角ゴ Pro W3" charset="-128"/>
            </a:endParaRPr>
          </a:p>
          <a:p>
            <a:pPr marL="457200" indent="-457200" eaLnBrk="1" fontAlgn="auto" hangingPunct="1">
              <a:spcBef>
                <a:spcPct val="0"/>
              </a:spcBef>
              <a:spcAft>
                <a:spcPts val="600"/>
              </a:spcAft>
              <a:buFont typeface="Arial" panose="020B0604020202020204" pitchFamily="34" charset="0"/>
              <a:buChar char="•"/>
              <a:defRPr/>
            </a:pPr>
            <a:r>
              <a:rPr lang="en-US" sz="2400" dirty="0" smtClean="0">
                <a:ea typeface="ヒラギノ角ゴ Pro W3" charset="-128"/>
              </a:rPr>
              <a:t>Items are primarily </a:t>
            </a:r>
            <a:r>
              <a:rPr lang="en-US" sz="2400" dirty="0">
                <a:ea typeface="ヒラギノ角ゴ Pro W3" charset="-128"/>
              </a:rPr>
              <a:t>for the benefit or convenience of employer, and</a:t>
            </a:r>
          </a:p>
          <a:p>
            <a:pPr marL="457200" indent="-4572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Deduction reduces employee earnings below required minimum wage</a:t>
            </a:r>
          </a:p>
          <a:p>
            <a:pPr marL="457200" indent="-457200" eaLnBrk="1" fontAlgn="auto" hangingPunct="1">
              <a:spcBef>
                <a:spcPct val="0"/>
              </a:spcBef>
              <a:spcAft>
                <a:spcPts val="0"/>
              </a:spcAft>
              <a:buFont typeface="Wingdings" charset="2"/>
              <a:buChar char="ü"/>
              <a:defRPr/>
            </a:pPr>
            <a:endParaRPr lang="en-US" sz="2400" dirty="0">
              <a:solidFill>
                <a:schemeClr val="bg2">
                  <a:lumMod val="25000"/>
                </a:schemeClr>
              </a:solidFill>
              <a:ea typeface="ヒラギノ角ゴ Pro W3" charset="-128"/>
            </a:endParaRPr>
          </a:p>
          <a:p>
            <a:pPr eaLnBrk="1" fontAlgn="auto" hangingPunct="1">
              <a:spcBef>
                <a:spcPct val="0"/>
              </a:spcBef>
              <a:spcAft>
                <a:spcPts val="0"/>
              </a:spcAft>
              <a:buFont typeface="Arial"/>
              <a:buNone/>
              <a:defRPr/>
            </a:pPr>
            <a:r>
              <a:rPr lang="en-US" sz="2400" u="sng" dirty="0" smtClean="0">
                <a:solidFill>
                  <a:schemeClr val="bg2">
                    <a:lumMod val="25000"/>
                  </a:schemeClr>
                </a:solidFill>
                <a:ea typeface="ヒラギノ角ゴ Pro W3" charset="-128"/>
              </a:rPr>
              <a:t>Examples</a:t>
            </a:r>
            <a:r>
              <a:rPr lang="en-US" sz="2400" dirty="0">
                <a:solidFill>
                  <a:srgbClr val="FF0000"/>
                </a:solidFill>
                <a:ea typeface="ヒラギノ角ゴ Pro W3" charset="-128"/>
              </a:rPr>
              <a:t> </a:t>
            </a:r>
            <a:r>
              <a:rPr lang="en-US" sz="2400" dirty="0" smtClean="0">
                <a:ea typeface="ヒラギノ角ゴ Pro W3" charset="-128"/>
              </a:rPr>
              <a:t>of </a:t>
            </a:r>
            <a:r>
              <a:rPr lang="en-US" sz="2400" dirty="0">
                <a:ea typeface="ヒラギノ角ゴ Pro W3" charset="-128"/>
              </a:rPr>
              <a:t>illegal deductions</a:t>
            </a:r>
            <a:r>
              <a:rPr lang="en-US" sz="2400" dirty="0">
                <a:solidFill>
                  <a:schemeClr val="bg2">
                    <a:lumMod val="25000"/>
                  </a:schemeClr>
                </a:solidFill>
                <a:ea typeface="ヒラギノ角ゴ Pro W3" charset="-128"/>
              </a:rPr>
              <a:t>: deductions for tools, damages to property, cash register shortages</a:t>
            </a:r>
          </a:p>
        </p:txBody>
      </p:sp>
      <p:sp>
        <p:nvSpPr>
          <p:cNvPr id="11" name="Rectangle 2">
            <a:extLst/>
          </p:cNvPr>
          <p:cNvSpPr>
            <a:spLocks noGrp="1" noChangeArrowheads="1"/>
          </p:cNvSpPr>
          <p:nvPr>
            <p:ph type="title"/>
          </p:nvPr>
        </p:nvSpPr>
        <p:spPr>
          <a:ln>
            <a:miter lim="800000"/>
            <a:headEnd/>
            <a:tailEnd/>
          </a:ln>
        </p:spPr>
        <p:txBody>
          <a:bodyPr rtlCol="0" anchor="t">
            <a:normAutofit fontScale="90000"/>
          </a:bodyPr>
          <a:lstStyle/>
          <a:p>
            <a:pPr eaLnBrk="1" fontAlgn="auto" hangingPunct="1">
              <a:spcAft>
                <a:spcPts val="0"/>
              </a:spcAft>
              <a:defRPr/>
            </a:pPr>
            <a:r>
              <a:rPr lang="en-US" sz="5000" b="1" dirty="0">
                <a:solidFill>
                  <a:schemeClr val="bg1"/>
                </a:solidFill>
                <a:effectLst>
                  <a:outerShdw blurRad="38100" dist="38100" dir="2700000" algn="tl">
                    <a:srgbClr val="000000">
                      <a:alpha val="43137"/>
                    </a:srgbClr>
                  </a:outerShdw>
                </a:effectLst>
                <a:ea typeface="ヒラギノ角ゴ Pro W3" charset="-128"/>
                <a:cs typeface="Arial" charset="0"/>
              </a:rPr>
              <a:t>Minimum Wage</a:t>
            </a:r>
          </a:p>
        </p:txBody>
      </p:sp>
      <p:sp>
        <p:nvSpPr>
          <p:cNvPr id="12" name="Rectangle 11">
            <a:extLst/>
          </p:cNvPr>
          <p:cNvSpPr/>
          <p:nvPr/>
        </p:nvSpPr>
        <p:spPr>
          <a:xfrm>
            <a:off x="0" y="0"/>
            <a:ext cx="9144000" cy="1371600"/>
          </a:xfrm>
          <a:prstGeom prst="rect">
            <a:avLst/>
          </a:prstGeom>
          <a:solidFill>
            <a:srgbClr val="F16522"/>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52229"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Minimum Wage</a:t>
            </a:r>
            <a:endParaRPr lang="en-US" altLang="en-US" sz="5400" dirty="0">
              <a:solidFill>
                <a:schemeClr val="bg2"/>
              </a:solidFill>
              <a:latin typeface="Calibri" panose="020F0502020204030204" pitchFamily="34" charset="0"/>
            </a:endParaRPr>
          </a:p>
        </p:txBody>
      </p:sp>
      <p:pic>
        <p:nvPicPr>
          <p:cNvPr id="52230"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715000"/>
            <a:ext cx="75723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p:cNvPr>
          <p:cNvSpPr txBox="1"/>
          <p:nvPr/>
        </p:nvSpPr>
        <p:spPr>
          <a:xfrm>
            <a:off x="7569200" y="5832475"/>
            <a:ext cx="1265238" cy="522288"/>
          </a:xfrm>
          <a:prstGeom prst="rect">
            <a:avLst/>
          </a:prstGeom>
          <a:noFill/>
        </p:spPr>
        <p:txBody>
          <a:bodyPr>
            <a:spAutoFit/>
          </a:bodyPr>
          <a:lstStyle/>
          <a:p>
            <a:pPr eaLnBrk="1" hangingPunct="1">
              <a:defRPr/>
            </a:pPr>
            <a:r>
              <a:rPr lang="en-US" sz="1400" b="1" dirty="0">
                <a:solidFill>
                  <a:schemeClr val="bg2">
                    <a:lumMod val="25000"/>
                  </a:schemeClr>
                </a:solidFill>
                <a:latin typeface="+mn-lt"/>
                <a:ea typeface="ヒラギノ角ゴ Pro W3" charset="-128"/>
                <a:cs typeface="+mn-cs"/>
              </a:rPr>
              <a:t>FACT SHEET: </a:t>
            </a:r>
            <a:br>
              <a:rPr lang="en-US" sz="1400" b="1" dirty="0">
                <a:solidFill>
                  <a:schemeClr val="bg2">
                    <a:lumMod val="25000"/>
                  </a:schemeClr>
                </a:solidFill>
                <a:latin typeface="+mn-lt"/>
                <a:ea typeface="ヒラギノ角ゴ Pro W3" charset="-128"/>
                <a:cs typeface="+mn-cs"/>
              </a:rPr>
            </a:br>
            <a:r>
              <a:rPr lang="en-US" sz="1400" u="sng" dirty="0">
                <a:solidFill>
                  <a:schemeClr val="bg2">
                    <a:lumMod val="25000"/>
                  </a:schemeClr>
                </a:solidFill>
                <a:latin typeface="+mn-lt"/>
                <a:ea typeface="ヒラギノ角ゴ Pro W3" charset="-128"/>
                <a:cs typeface="+mn-cs"/>
                <a:hlinkClick r:id="rId4"/>
              </a:rPr>
              <a:t>Deductions</a:t>
            </a:r>
            <a:endParaRPr lang="en-US" sz="1400" dirty="0">
              <a:solidFill>
                <a:schemeClr val="bg2">
                  <a:lumMod val="25000"/>
                </a:schemeClr>
              </a:solidFill>
              <a:latin typeface="+mn-lt"/>
              <a:ea typeface="ヒラギノ角ゴ Pro W3" charset="-128"/>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p:cNvPr>
          <p:cNvSpPr/>
          <p:nvPr/>
        </p:nvSpPr>
        <p:spPr>
          <a:xfrm>
            <a:off x="0" y="0"/>
            <a:ext cx="9144000" cy="1371600"/>
          </a:xfrm>
          <a:prstGeom prst="rect">
            <a:avLst/>
          </a:prstGeom>
          <a:solidFill>
            <a:srgbClr val="F16522"/>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2" name="TextBox 1"/>
          <p:cNvSpPr txBox="1"/>
          <p:nvPr/>
        </p:nvSpPr>
        <p:spPr>
          <a:xfrm>
            <a:off x="2967038" y="1843088"/>
            <a:ext cx="3209925" cy="522287"/>
          </a:xfrm>
          <a:prstGeom prst="rect">
            <a:avLst/>
          </a:prstGeom>
          <a:noFill/>
        </p:spPr>
        <p:txBody>
          <a:bodyPr>
            <a:spAutoFit/>
          </a:bodyPr>
          <a:lstStyle/>
          <a:p>
            <a:pPr algn="ctr" eaLnBrk="1" hangingPunct="1">
              <a:defRPr/>
            </a:pPr>
            <a:r>
              <a:rPr lang="en-US" sz="2800" b="1" dirty="0">
                <a:solidFill>
                  <a:schemeClr val="bg2">
                    <a:lumMod val="25000"/>
                  </a:schemeClr>
                </a:solidFill>
                <a:latin typeface="+mn-lt"/>
                <a:ea typeface="ヒラギノ角ゴ Pro W3" charset="-128"/>
                <a:cs typeface="+mn-cs"/>
              </a:rPr>
              <a:t>Exercise</a:t>
            </a:r>
          </a:p>
        </p:txBody>
      </p:sp>
      <p:pic>
        <p:nvPicPr>
          <p:cNvPr id="5427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157163"/>
            <a:ext cx="11811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itle 1"/>
          <p:cNvSpPr txBox="1">
            <a:spLocks/>
          </p:cNvSpPr>
          <p:nvPr/>
        </p:nvSpPr>
        <p:spPr bwMode="auto">
          <a:xfrm>
            <a:off x="9144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Minimum Wage</a:t>
            </a:r>
            <a:endParaRPr lang="en-US" altLang="en-US" sz="5400" dirty="0">
              <a:solidFill>
                <a:schemeClr val="bg2"/>
              </a:solidFill>
              <a:latin typeface="Calibri" panose="020F0502020204030204" pitchFamily="34" charset="0"/>
            </a:endParaRPr>
          </a:p>
        </p:txBody>
      </p:sp>
      <p:sp>
        <p:nvSpPr>
          <p:cNvPr id="54278" name="TextBox 2"/>
          <p:cNvSpPr txBox="1">
            <a:spLocks noChangeArrowheads="1"/>
          </p:cNvSpPr>
          <p:nvPr/>
        </p:nvSpPr>
        <p:spPr bwMode="auto">
          <a:xfrm>
            <a:off x="403225" y="2365375"/>
            <a:ext cx="8551863"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dirty="0"/>
              <a:t>Hourly Rate:  $8.00</a:t>
            </a:r>
          </a:p>
          <a:p>
            <a:pPr eaLnBrk="1" hangingPunct="1"/>
            <a:r>
              <a:rPr lang="en-US" altLang="en-US" dirty="0"/>
              <a:t>Weekly Hours:  30</a:t>
            </a:r>
          </a:p>
          <a:p>
            <a:pPr eaLnBrk="1" hangingPunct="1"/>
            <a:r>
              <a:rPr lang="en-US" altLang="en-US" dirty="0"/>
              <a:t>Employer-required uniform cost:  $30.00</a:t>
            </a:r>
          </a:p>
          <a:p>
            <a:pPr eaLnBrk="1" hangingPunct="1"/>
            <a:endParaRPr lang="en-US" altLang="en-US" dirty="0"/>
          </a:p>
          <a:p>
            <a:pPr eaLnBrk="1" hangingPunct="1"/>
            <a:r>
              <a:rPr lang="en-US" altLang="en-US" dirty="0"/>
              <a:t>Earnings:  ($8.00) x (30 hours) = 		$240.00</a:t>
            </a:r>
          </a:p>
          <a:p>
            <a:pPr eaLnBrk="1" hangingPunct="1"/>
            <a:r>
              <a:rPr lang="en-US" altLang="en-US" dirty="0"/>
              <a:t>Less uniform charges:					- $30.00</a:t>
            </a:r>
          </a:p>
          <a:p>
            <a:pPr eaLnBrk="1" hangingPunct="1"/>
            <a:r>
              <a:rPr lang="en-US" altLang="en-US" dirty="0"/>
              <a:t>Leaves worker with:  					$210.00</a:t>
            </a:r>
          </a:p>
          <a:p>
            <a:pPr eaLnBrk="1" hangingPunct="1"/>
            <a:endParaRPr lang="en-US" altLang="en-US" dirty="0"/>
          </a:p>
          <a:p>
            <a:pPr eaLnBrk="1" hangingPunct="1"/>
            <a:r>
              <a:rPr lang="en-US" altLang="en-US" dirty="0"/>
              <a:t>(MW $7.25/hour) x (30 Hours)  = 		$217.50</a:t>
            </a:r>
          </a:p>
          <a:p>
            <a:pPr eaLnBrk="1" hangingPunct="1"/>
            <a:endParaRPr lang="en-US" altLang="en-US" dirty="0"/>
          </a:p>
          <a:p>
            <a:pPr eaLnBrk="1" hangingPunct="1"/>
            <a:r>
              <a:rPr lang="en-US" altLang="en-US" b="1" i="1" dirty="0"/>
              <a:t>Deduction for uniform takes wages below required MW</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1774825" y="1876425"/>
            <a:ext cx="5692775" cy="2247900"/>
          </a:xfrm>
          <a:ln>
            <a:miter lim="800000"/>
            <a:headEnd/>
            <a:tailEnd/>
          </a:ln>
        </p:spPr>
        <p:txBody>
          <a:bodyPr rtlCol="0">
            <a:normAutofit lnSpcReduction="10000"/>
          </a:bodyPr>
          <a:lstStyle/>
          <a:p>
            <a:pPr algn="ctr" eaLnBrk="1" fontAlgn="auto" hangingPunct="1">
              <a:spcBef>
                <a:spcPct val="0"/>
              </a:spcBef>
              <a:spcAft>
                <a:spcPts val="0"/>
              </a:spcAft>
              <a:buFont typeface="Arial"/>
              <a:buNone/>
              <a:defRPr/>
            </a:pPr>
            <a:r>
              <a:rPr lang="en-US" sz="2800" b="1" dirty="0">
                <a:solidFill>
                  <a:schemeClr val="bg2">
                    <a:lumMod val="25000"/>
                  </a:schemeClr>
                </a:solidFill>
                <a:latin typeface="+mj-lt"/>
                <a:ea typeface="ヒラギノ角ゴ Pro W3" charset="-128"/>
              </a:rPr>
              <a:t>Tipped Employee</a:t>
            </a:r>
          </a:p>
          <a:p>
            <a:pPr eaLnBrk="1" fontAlgn="auto" hangingPunct="1">
              <a:spcBef>
                <a:spcPct val="0"/>
              </a:spcBef>
              <a:spcAft>
                <a:spcPts val="0"/>
              </a:spcAft>
              <a:buFont typeface="Arial"/>
              <a:buNone/>
              <a:defRPr/>
            </a:pPr>
            <a:endParaRPr lang="en-US" sz="1600" b="1" dirty="0">
              <a:solidFill>
                <a:schemeClr val="bg2">
                  <a:lumMod val="25000"/>
                </a:schemeClr>
              </a:solidFill>
              <a:ea typeface="ヒラギノ角ゴ Pro W3" charset="-128"/>
            </a:endParaRPr>
          </a:p>
          <a:p>
            <a:pPr marL="457200" indent="-4572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Engaged in an occupation in which he </a:t>
            </a:r>
            <a:br>
              <a:rPr lang="en-US" sz="2400" dirty="0">
                <a:solidFill>
                  <a:schemeClr val="bg2">
                    <a:lumMod val="25000"/>
                  </a:schemeClr>
                </a:solidFill>
                <a:ea typeface="ヒラギノ角ゴ Pro W3" charset="-128"/>
              </a:rPr>
            </a:br>
            <a:r>
              <a:rPr lang="en-US" sz="2400" dirty="0">
                <a:solidFill>
                  <a:schemeClr val="bg2">
                    <a:lumMod val="25000"/>
                  </a:schemeClr>
                </a:solidFill>
                <a:ea typeface="ヒラギノ角ゴ Pro W3" charset="-128"/>
              </a:rPr>
              <a:t>or she customarily and regularly receives more than $30 per month in tips</a:t>
            </a:r>
          </a:p>
          <a:p>
            <a:pPr marL="457200" indent="-4572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Applied on an individual basis</a:t>
            </a:r>
          </a:p>
        </p:txBody>
      </p:sp>
      <p:sp>
        <p:nvSpPr>
          <p:cNvPr id="56323" name="Title 7"/>
          <p:cNvSpPr>
            <a:spLocks noGrp="1"/>
          </p:cNvSpPr>
          <p:nvPr>
            <p:ph type="title"/>
          </p:nvPr>
        </p:nvSpPr>
        <p:spPr/>
        <p:txBody>
          <a:bodyPr/>
          <a:lstStyle/>
          <a:p>
            <a:pPr eaLnBrk="1" hangingPunct="1"/>
            <a:endParaRPr lang="en-US" altLang="en-US" dirty="0" smtClean="0"/>
          </a:p>
        </p:txBody>
      </p:sp>
      <p:sp>
        <p:nvSpPr>
          <p:cNvPr id="11" name="Rectangle 10">
            <a:extLst/>
          </p:cNvPr>
          <p:cNvSpPr/>
          <p:nvPr/>
        </p:nvSpPr>
        <p:spPr>
          <a:xfrm>
            <a:off x="0" y="0"/>
            <a:ext cx="9144000" cy="1371600"/>
          </a:xfrm>
          <a:prstGeom prst="rect">
            <a:avLst/>
          </a:prstGeom>
          <a:solidFill>
            <a:srgbClr val="F16522"/>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56325"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Minimum Wage</a:t>
            </a:r>
            <a:endParaRPr lang="en-US" altLang="en-US" sz="5400" dirty="0">
              <a:solidFill>
                <a:schemeClr val="bg2"/>
              </a:solidFill>
              <a:latin typeface="Calibri" panose="020F0502020204030204" pitchFamily="34" charset="0"/>
            </a:endParaRPr>
          </a:p>
        </p:txBody>
      </p:sp>
      <p:pic>
        <p:nvPicPr>
          <p:cNvPr id="56326"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715000"/>
            <a:ext cx="75723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p:cNvPr>
          <p:cNvSpPr txBox="1"/>
          <p:nvPr/>
        </p:nvSpPr>
        <p:spPr>
          <a:xfrm>
            <a:off x="7569200" y="5729288"/>
            <a:ext cx="1265238" cy="738187"/>
          </a:xfrm>
          <a:prstGeom prst="rect">
            <a:avLst/>
          </a:prstGeom>
          <a:noFill/>
        </p:spPr>
        <p:txBody>
          <a:bodyPr>
            <a:spAutoFit/>
          </a:bodyPr>
          <a:lstStyle/>
          <a:p>
            <a:pPr eaLnBrk="1" hangingPunct="1">
              <a:defRPr/>
            </a:pPr>
            <a:r>
              <a:rPr lang="en-US" sz="1400" b="1" dirty="0">
                <a:solidFill>
                  <a:schemeClr val="bg2">
                    <a:lumMod val="25000"/>
                  </a:schemeClr>
                </a:solidFill>
                <a:latin typeface="+mn-lt"/>
                <a:ea typeface="ヒラギノ角ゴ Pro W3" charset="-128"/>
                <a:cs typeface="+mn-cs"/>
              </a:rPr>
              <a:t>FACT SHEET: </a:t>
            </a:r>
            <a:br>
              <a:rPr lang="en-US" sz="1400" b="1" dirty="0">
                <a:solidFill>
                  <a:schemeClr val="bg2">
                    <a:lumMod val="25000"/>
                  </a:schemeClr>
                </a:solidFill>
                <a:latin typeface="+mn-lt"/>
                <a:ea typeface="ヒラギノ角ゴ Pro W3" charset="-128"/>
                <a:cs typeface="+mn-cs"/>
              </a:rPr>
            </a:br>
            <a:r>
              <a:rPr lang="en-US" sz="1400" u="sng" dirty="0">
                <a:solidFill>
                  <a:schemeClr val="bg2">
                    <a:lumMod val="25000"/>
                  </a:schemeClr>
                </a:solidFill>
                <a:latin typeface="+mn-lt"/>
                <a:ea typeface="ヒラギノ角ゴ Pro W3" charset="-128"/>
                <a:cs typeface="+mn-cs"/>
                <a:hlinkClick r:id="rId4"/>
              </a:rPr>
              <a:t>Tipped Employees</a:t>
            </a:r>
            <a:endParaRPr lang="en-US" sz="1400" dirty="0">
              <a:solidFill>
                <a:schemeClr val="bg2">
                  <a:lumMod val="25000"/>
                </a:schemeClr>
              </a:solidFill>
              <a:latin typeface="+mn-lt"/>
              <a:ea typeface="ヒラギノ角ゴ Pro W3" charset="-128"/>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1158875" y="1890713"/>
            <a:ext cx="6826250" cy="4586287"/>
          </a:xfrm>
          <a:ln>
            <a:miter lim="800000"/>
            <a:headEnd/>
            <a:tailEnd/>
          </a:ln>
        </p:spPr>
        <p:txBody>
          <a:bodyPr rtlCol="0">
            <a:normAutofit lnSpcReduction="10000"/>
          </a:bodyPr>
          <a:lstStyle/>
          <a:p>
            <a:pPr algn="ctr" eaLnBrk="1" fontAlgn="auto" hangingPunct="1">
              <a:spcBef>
                <a:spcPct val="0"/>
              </a:spcBef>
              <a:spcAft>
                <a:spcPts val="0"/>
              </a:spcAft>
              <a:buFont typeface="Arial"/>
              <a:buNone/>
              <a:defRPr/>
            </a:pPr>
            <a:r>
              <a:rPr lang="en-US" sz="2800" b="1" dirty="0">
                <a:solidFill>
                  <a:schemeClr val="bg2">
                    <a:lumMod val="25000"/>
                  </a:schemeClr>
                </a:solidFill>
                <a:ea typeface="ヒラギノ角ゴ Pro W3" charset="-128"/>
              </a:rPr>
              <a:t>Tip Credit</a:t>
            </a:r>
            <a:br>
              <a:rPr lang="en-US" sz="2800" b="1" dirty="0">
                <a:solidFill>
                  <a:schemeClr val="bg2">
                    <a:lumMod val="25000"/>
                  </a:schemeClr>
                </a:solidFill>
                <a:ea typeface="ヒラギノ角ゴ Pro W3" charset="-128"/>
              </a:rPr>
            </a:br>
            <a:endParaRPr lang="en-US" sz="2400" b="1" dirty="0">
              <a:solidFill>
                <a:schemeClr val="bg2">
                  <a:lumMod val="25000"/>
                </a:schemeClr>
              </a:solidFill>
              <a:ea typeface="ヒラギノ角ゴ Pro W3" charset="-128"/>
            </a:endParaRPr>
          </a:p>
          <a:p>
            <a:pPr algn="ctr" eaLnBrk="1" fontAlgn="auto" hangingPunct="1">
              <a:spcBef>
                <a:spcPct val="0"/>
              </a:spcBef>
              <a:spcAft>
                <a:spcPts val="0"/>
              </a:spcAft>
              <a:buFont typeface="Arial"/>
              <a:buNone/>
              <a:defRPr/>
            </a:pPr>
            <a:r>
              <a:rPr lang="en-US" sz="2400" b="1" dirty="0">
                <a:solidFill>
                  <a:schemeClr val="bg2">
                    <a:lumMod val="25000"/>
                  </a:schemeClr>
                </a:solidFill>
                <a:ea typeface="ヒラギノ角ゴ Pro W3" charset="-128"/>
              </a:rPr>
              <a:t>FLSA MW – Cash Wage Paid = Tip Credit</a:t>
            </a:r>
          </a:p>
          <a:p>
            <a:pPr algn="ctr" eaLnBrk="1" fontAlgn="auto" hangingPunct="1">
              <a:spcBef>
                <a:spcPct val="0"/>
              </a:spcBef>
              <a:spcAft>
                <a:spcPts val="0"/>
              </a:spcAft>
              <a:buFont typeface="Arial"/>
              <a:buNone/>
              <a:defRPr/>
            </a:pPr>
            <a:endParaRPr lang="en-US" sz="2400" b="1" dirty="0">
              <a:solidFill>
                <a:schemeClr val="bg2">
                  <a:lumMod val="25000"/>
                </a:schemeClr>
              </a:solidFill>
              <a:ea typeface="ヒラギノ角ゴ Pro W3" charset="-128"/>
            </a:endParaRPr>
          </a:p>
          <a:p>
            <a:pPr eaLnBrk="1" fontAlgn="auto" hangingPunct="1">
              <a:spcBef>
                <a:spcPct val="0"/>
              </a:spcBef>
              <a:spcAft>
                <a:spcPts val="600"/>
              </a:spcAft>
              <a:buFont typeface="Arial"/>
              <a:buNone/>
              <a:defRPr/>
            </a:pPr>
            <a:r>
              <a:rPr lang="en-US" sz="2400" dirty="0">
                <a:solidFill>
                  <a:schemeClr val="bg2">
                    <a:lumMod val="25000"/>
                  </a:schemeClr>
                </a:solidFill>
                <a:ea typeface="ヒラギノ角ゴ Pro W3" charset="-128"/>
              </a:rPr>
              <a:t>Employer may claim “tip credit” only if:</a:t>
            </a:r>
          </a:p>
          <a:p>
            <a:pPr marL="914400" indent="-4572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Employee informed of tip credit allowance and amount of wage claimed as “tip credit”</a:t>
            </a:r>
          </a:p>
          <a:p>
            <a:pPr marL="914400" indent="-4572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Employer documents sufficient tips received to bring total wage to at least minimum wage </a:t>
            </a:r>
          </a:p>
          <a:p>
            <a:pPr marL="914400" indent="-4572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Tips retained by employee, not shared with employer or other employees except in valid tip pooling arrangement</a:t>
            </a:r>
          </a:p>
        </p:txBody>
      </p:sp>
      <p:sp>
        <p:nvSpPr>
          <p:cNvPr id="10" name="Rectangle 9">
            <a:extLst/>
          </p:cNvPr>
          <p:cNvSpPr/>
          <p:nvPr/>
        </p:nvSpPr>
        <p:spPr>
          <a:xfrm>
            <a:off x="0" y="0"/>
            <a:ext cx="9144000" cy="1371600"/>
          </a:xfrm>
          <a:prstGeom prst="rect">
            <a:avLst/>
          </a:prstGeom>
          <a:solidFill>
            <a:srgbClr val="F16522"/>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58372"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Minimum Wage</a:t>
            </a:r>
            <a:endParaRPr lang="en-US" altLang="en-US" sz="5400" dirty="0">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27">
            <a:extLst/>
          </p:cNvPr>
          <p:cNvSpPr/>
          <p:nvPr/>
        </p:nvSpPr>
        <p:spPr>
          <a:xfrm>
            <a:off x="0" y="0"/>
            <a:ext cx="9144000" cy="1371600"/>
          </a:xfrm>
          <a:prstGeom prst="rect">
            <a:avLst/>
          </a:prstGeom>
          <a:solidFill>
            <a:srgbClr val="003399"/>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23555" name="Title 1"/>
          <p:cNvSpPr>
            <a:spLocks noGrp="1"/>
          </p:cNvSpPr>
          <p:nvPr>
            <p:ph type="title"/>
          </p:nvPr>
        </p:nvSpPr>
        <p:spPr>
          <a:xfrm>
            <a:off x="457200" y="0"/>
            <a:ext cx="8229600" cy="1371600"/>
          </a:xfrm>
        </p:spPr>
        <p:txBody>
          <a:bodyPr/>
          <a:lstStyle/>
          <a:p>
            <a:pPr eaLnBrk="1" hangingPunct="1"/>
            <a:r>
              <a:rPr lang="en-US" altLang="en-US" sz="5400" b="1" dirty="0" smtClean="0">
                <a:solidFill>
                  <a:schemeClr val="bg1"/>
                </a:solidFill>
                <a:ea typeface="ヒラギノ角ゴ Pro W3"/>
                <a:cs typeface="Arial" panose="020B0604020202020204" pitchFamily="34" charset="0"/>
              </a:rPr>
              <a:t>Major Provisions</a:t>
            </a:r>
            <a:endParaRPr lang="en-US" altLang="en-US" sz="5400" dirty="0" smtClean="0">
              <a:ea typeface="ヒラギノ角ゴ Pro W3"/>
              <a:cs typeface="Arial" panose="020B0604020202020204" pitchFamily="34" charset="0"/>
            </a:endParaRPr>
          </a:p>
        </p:txBody>
      </p:sp>
      <p:sp>
        <p:nvSpPr>
          <p:cNvPr id="27" name="TextBox 26">
            <a:extLst/>
          </p:cNvPr>
          <p:cNvSpPr txBox="1"/>
          <p:nvPr/>
        </p:nvSpPr>
        <p:spPr>
          <a:xfrm>
            <a:off x="2352675" y="2379663"/>
            <a:ext cx="2130425" cy="344487"/>
          </a:xfrm>
          <a:prstGeom prst="rect">
            <a:avLst/>
          </a:prstGeom>
          <a:noFill/>
        </p:spPr>
        <p:txBody>
          <a:bodyPr>
            <a:spAutoFit/>
          </a:bodyPr>
          <a:lstStyle/>
          <a:p>
            <a:pPr eaLnBrk="1" hangingPunct="1">
              <a:lnSpc>
                <a:spcPct val="80000"/>
              </a:lnSpc>
              <a:defRPr/>
            </a:pPr>
            <a:r>
              <a:rPr lang="en-US" sz="2000" dirty="0">
                <a:solidFill>
                  <a:schemeClr val="bg2">
                    <a:lumMod val="25000"/>
                  </a:schemeClr>
                </a:solidFill>
                <a:latin typeface="+mn-lt"/>
                <a:ea typeface="ヒラギノ角ゴ Pro W3" charset="-128"/>
                <a:cs typeface="Arial" panose="020B0604020202020204" pitchFamily="34" charset="0"/>
                <a:hlinkClick r:id="rId3" action="ppaction://hlinksldjump"/>
              </a:rPr>
              <a:t>Coverage</a:t>
            </a:r>
            <a:endParaRPr lang="en-US" sz="3600" dirty="0">
              <a:solidFill>
                <a:schemeClr val="bg2">
                  <a:lumMod val="25000"/>
                </a:schemeClr>
              </a:solidFill>
              <a:latin typeface="+mn-lt"/>
              <a:ea typeface="ヒラギノ角ゴ Pro W3" charset="-128"/>
              <a:cs typeface="Arial" panose="020B0604020202020204" pitchFamily="34" charset="0"/>
            </a:endParaRPr>
          </a:p>
        </p:txBody>
      </p:sp>
      <p:sp>
        <p:nvSpPr>
          <p:cNvPr id="45" name="TextBox 44">
            <a:extLst/>
          </p:cNvPr>
          <p:cNvSpPr txBox="1"/>
          <p:nvPr/>
        </p:nvSpPr>
        <p:spPr>
          <a:xfrm>
            <a:off x="2352675" y="3530600"/>
            <a:ext cx="2640013" cy="400050"/>
          </a:xfrm>
          <a:prstGeom prst="rect">
            <a:avLst/>
          </a:prstGeom>
          <a:noFill/>
        </p:spPr>
        <p:txBody>
          <a:bodyPr>
            <a:spAutoFit/>
          </a:bodyPr>
          <a:lstStyle/>
          <a:p>
            <a:pPr eaLnBrk="1" hangingPunct="1">
              <a:defRPr/>
            </a:pPr>
            <a:r>
              <a:rPr lang="en-US" sz="2000" dirty="0">
                <a:solidFill>
                  <a:schemeClr val="bg2">
                    <a:lumMod val="25000"/>
                  </a:schemeClr>
                </a:solidFill>
                <a:latin typeface="+mn-lt"/>
                <a:ea typeface="ヒラギノ角ゴ Pro W3" charset="-128"/>
                <a:cs typeface="Arial" panose="020B0604020202020204" pitchFamily="34" charset="0"/>
                <a:hlinkClick r:id="rId4" action="ppaction://hlinksldjump"/>
              </a:rPr>
              <a:t>Minimum Wage</a:t>
            </a:r>
            <a:endParaRPr lang="en-US" sz="3600" dirty="0">
              <a:solidFill>
                <a:schemeClr val="bg2">
                  <a:lumMod val="25000"/>
                </a:schemeClr>
              </a:solidFill>
              <a:latin typeface="+mn-lt"/>
              <a:ea typeface="ヒラギノ角ゴ Pro W3" charset="-128"/>
              <a:cs typeface="Arial" panose="020B0604020202020204" pitchFamily="34" charset="0"/>
            </a:endParaRPr>
          </a:p>
        </p:txBody>
      </p:sp>
      <p:sp>
        <p:nvSpPr>
          <p:cNvPr id="46" name="TextBox 45">
            <a:extLst/>
          </p:cNvPr>
          <p:cNvSpPr txBox="1"/>
          <p:nvPr/>
        </p:nvSpPr>
        <p:spPr>
          <a:xfrm>
            <a:off x="2352675" y="4687888"/>
            <a:ext cx="2640013" cy="400050"/>
          </a:xfrm>
          <a:prstGeom prst="rect">
            <a:avLst/>
          </a:prstGeom>
          <a:noFill/>
        </p:spPr>
        <p:txBody>
          <a:bodyPr>
            <a:spAutoFit/>
          </a:bodyPr>
          <a:lstStyle/>
          <a:p>
            <a:pPr eaLnBrk="1" hangingPunct="1">
              <a:defRPr/>
            </a:pPr>
            <a:r>
              <a:rPr lang="en-US" sz="2000" dirty="0">
                <a:solidFill>
                  <a:schemeClr val="bg2">
                    <a:lumMod val="25000"/>
                  </a:schemeClr>
                </a:solidFill>
                <a:latin typeface="+mn-lt"/>
                <a:ea typeface="ヒラギノ角ゴ Pro W3" charset="-128"/>
                <a:cs typeface="Arial" panose="020B0604020202020204" pitchFamily="34" charset="0"/>
                <a:hlinkClick r:id="rId5" action="ppaction://hlinksldjump"/>
              </a:rPr>
              <a:t>Overtime</a:t>
            </a:r>
            <a:endParaRPr lang="en-US" sz="3600" dirty="0">
              <a:solidFill>
                <a:schemeClr val="bg2">
                  <a:lumMod val="25000"/>
                </a:schemeClr>
              </a:solidFill>
              <a:latin typeface="+mn-lt"/>
              <a:ea typeface="ヒラギノ角ゴ Pro W3" charset="-128"/>
              <a:cs typeface="Arial" panose="020B0604020202020204" pitchFamily="34" charset="0"/>
            </a:endParaRPr>
          </a:p>
        </p:txBody>
      </p:sp>
      <p:sp>
        <p:nvSpPr>
          <p:cNvPr id="47" name="TextBox 46">
            <a:extLst/>
          </p:cNvPr>
          <p:cNvSpPr txBox="1"/>
          <p:nvPr/>
        </p:nvSpPr>
        <p:spPr>
          <a:xfrm>
            <a:off x="6294438" y="2197100"/>
            <a:ext cx="1503362" cy="708025"/>
          </a:xfrm>
          <a:prstGeom prst="rect">
            <a:avLst/>
          </a:prstGeom>
          <a:noFill/>
        </p:spPr>
        <p:txBody>
          <a:bodyPr>
            <a:spAutoFit/>
          </a:bodyPr>
          <a:lstStyle/>
          <a:p>
            <a:pPr eaLnBrk="1" hangingPunct="1">
              <a:defRPr/>
            </a:pPr>
            <a:r>
              <a:rPr lang="en-US" sz="2000" dirty="0">
                <a:solidFill>
                  <a:schemeClr val="bg2">
                    <a:lumMod val="25000"/>
                  </a:schemeClr>
                </a:solidFill>
                <a:latin typeface="+mn-lt"/>
                <a:ea typeface="ヒラギノ角ゴ Pro W3" charset="-128"/>
                <a:cs typeface="Arial" panose="020B0604020202020204" pitchFamily="34" charset="0"/>
                <a:hlinkClick r:id="rId6" action="ppaction://hlinksldjump"/>
              </a:rPr>
              <a:t>Youth Employment</a:t>
            </a:r>
            <a:endParaRPr lang="en-US" sz="3600" dirty="0">
              <a:solidFill>
                <a:schemeClr val="bg2">
                  <a:lumMod val="25000"/>
                </a:schemeClr>
              </a:solidFill>
              <a:latin typeface="+mn-lt"/>
              <a:ea typeface="ヒラギノ角ゴ Pro W3" charset="-128"/>
              <a:cs typeface="Arial" panose="020B0604020202020204" pitchFamily="34" charset="0"/>
            </a:endParaRPr>
          </a:p>
        </p:txBody>
      </p:sp>
      <p:sp>
        <p:nvSpPr>
          <p:cNvPr id="48" name="TextBox 47">
            <a:extLst/>
          </p:cNvPr>
          <p:cNvSpPr txBox="1"/>
          <p:nvPr/>
        </p:nvSpPr>
        <p:spPr>
          <a:xfrm>
            <a:off x="6294438" y="3633788"/>
            <a:ext cx="2640012" cy="401637"/>
          </a:xfrm>
          <a:prstGeom prst="rect">
            <a:avLst/>
          </a:prstGeom>
          <a:noFill/>
        </p:spPr>
        <p:txBody>
          <a:bodyPr>
            <a:spAutoFit/>
          </a:bodyPr>
          <a:lstStyle/>
          <a:p>
            <a:pPr eaLnBrk="1" hangingPunct="1">
              <a:defRPr/>
            </a:pPr>
            <a:r>
              <a:rPr lang="en-US" sz="2000" dirty="0">
                <a:solidFill>
                  <a:schemeClr val="bg2">
                    <a:lumMod val="25000"/>
                  </a:schemeClr>
                </a:solidFill>
                <a:latin typeface="+mn-lt"/>
                <a:ea typeface="ヒラギノ角ゴ Pro W3" charset="-128"/>
                <a:cs typeface="Arial" panose="020B0604020202020204" pitchFamily="34" charset="0"/>
                <a:hlinkClick r:id="rId7" action="ppaction://hlinksldjump"/>
              </a:rPr>
              <a:t>Recordkeeping</a:t>
            </a:r>
            <a:endParaRPr lang="en-US" sz="3600" dirty="0">
              <a:solidFill>
                <a:schemeClr val="bg2">
                  <a:lumMod val="25000"/>
                </a:schemeClr>
              </a:solidFill>
              <a:latin typeface="+mn-lt"/>
              <a:ea typeface="ヒラギノ角ゴ Pro W3" charset="-128"/>
              <a:cs typeface="Arial" panose="020B0604020202020204" pitchFamily="34" charset="0"/>
            </a:endParaRPr>
          </a:p>
        </p:txBody>
      </p:sp>
      <p:pic>
        <p:nvPicPr>
          <p:cNvPr id="23561"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36688" y="2195513"/>
            <a:ext cx="757237"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4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36688" y="3376613"/>
            <a:ext cx="757237"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5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436688" y="4508500"/>
            <a:ext cx="757237"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5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226050" y="2195513"/>
            <a:ext cx="757238"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5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226050" y="3352800"/>
            <a:ext cx="75723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3868738" y="1539875"/>
            <a:ext cx="5073650" cy="4175125"/>
          </a:xfrm>
          <a:ln>
            <a:miter lim="800000"/>
            <a:headEnd/>
            <a:tailEnd/>
          </a:ln>
        </p:spPr>
        <p:txBody>
          <a:bodyPr rtlCol="0">
            <a:normAutofit/>
          </a:bodyPr>
          <a:lstStyle/>
          <a:p>
            <a:pPr eaLnBrk="1" fontAlgn="auto" hangingPunct="1">
              <a:spcBef>
                <a:spcPct val="0"/>
              </a:spcBef>
              <a:spcAft>
                <a:spcPts val="0"/>
              </a:spcAft>
              <a:buFont typeface="Arial"/>
              <a:buNone/>
              <a:defRPr/>
            </a:pPr>
            <a:r>
              <a:rPr lang="en-US" sz="2400" b="1" dirty="0">
                <a:solidFill>
                  <a:schemeClr val="bg2">
                    <a:lumMod val="25000"/>
                  </a:schemeClr>
                </a:solidFill>
                <a:ea typeface="ヒラギノ角ゴ Pro W3" charset="-128"/>
              </a:rPr>
              <a:t>Hours Worked </a:t>
            </a:r>
            <a:endParaRPr lang="en-US" sz="2400" b="1" dirty="0" smtClean="0">
              <a:solidFill>
                <a:schemeClr val="bg2">
                  <a:lumMod val="25000"/>
                </a:schemeClr>
              </a:solidFill>
              <a:ea typeface="ヒラギノ角ゴ Pro W3" charset="-128"/>
            </a:endParaRPr>
          </a:p>
          <a:p>
            <a:pPr eaLnBrk="1" fontAlgn="auto" hangingPunct="1">
              <a:spcBef>
                <a:spcPct val="0"/>
              </a:spcBef>
              <a:spcAft>
                <a:spcPts val="0"/>
              </a:spcAft>
              <a:buFont typeface="Arial"/>
              <a:buNone/>
              <a:defRPr/>
            </a:pPr>
            <a:r>
              <a:rPr lang="en-US" sz="2400" b="1" dirty="0">
                <a:solidFill>
                  <a:schemeClr val="bg2">
                    <a:lumMod val="25000"/>
                  </a:schemeClr>
                </a:solidFill>
                <a:ea typeface="ヒラギノ角ゴ Pro W3" charset="-128"/>
              </a:rPr>
              <a:t/>
            </a:r>
            <a:br>
              <a:rPr lang="en-US" sz="2400" b="1" dirty="0">
                <a:solidFill>
                  <a:schemeClr val="bg2">
                    <a:lumMod val="25000"/>
                  </a:schemeClr>
                </a:solidFill>
                <a:ea typeface="ヒラギノ角ゴ Pro W3" charset="-128"/>
              </a:rPr>
            </a:br>
            <a:r>
              <a:rPr lang="en-US" sz="2000" dirty="0" smtClean="0"/>
              <a:t>An </a:t>
            </a:r>
            <a:r>
              <a:rPr lang="en-US" sz="2000" dirty="0"/>
              <a:t>employee must be paid for all of the time considered to be “hours worked” under the FLSA.  </a:t>
            </a:r>
          </a:p>
          <a:p>
            <a:pPr eaLnBrk="1" fontAlgn="auto" hangingPunct="1">
              <a:spcBef>
                <a:spcPct val="0"/>
              </a:spcBef>
              <a:spcAft>
                <a:spcPts val="0"/>
              </a:spcAft>
              <a:buFont typeface="Arial"/>
              <a:buNone/>
              <a:defRPr/>
            </a:pPr>
            <a:endParaRPr lang="en-US" sz="2000" dirty="0"/>
          </a:p>
          <a:p>
            <a:pPr eaLnBrk="1" fontAlgn="auto" hangingPunct="1">
              <a:spcBef>
                <a:spcPct val="0"/>
              </a:spcBef>
              <a:spcAft>
                <a:spcPts val="0"/>
              </a:spcAft>
              <a:buFont typeface="Arial"/>
              <a:buNone/>
              <a:defRPr/>
            </a:pPr>
            <a:r>
              <a:rPr lang="en-US" sz="2000" dirty="0"/>
              <a:t>This may include time spent engaged to wait, on-call, in training, or travelling, as well as sleep time.</a:t>
            </a:r>
          </a:p>
          <a:p>
            <a:pPr eaLnBrk="1" fontAlgn="auto" hangingPunct="1">
              <a:spcBef>
                <a:spcPct val="0"/>
              </a:spcBef>
              <a:spcAft>
                <a:spcPts val="0"/>
              </a:spcAft>
              <a:buFont typeface="Arial"/>
              <a:buNone/>
              <a:defRPr/>
            </a:pPr>
            <a:endParaRPr lang="en-US" sz="2000" b="1" u="sng" dirty="0">
              <a:solidFill>
                <a:srgbClr val="FF0000"/>
              </a:solidFill>
            </a:endParaRPr>
          </a:p>
          <a:p>
            <a:pPr eaLnBrk="1" fontAlgn="auto" hangingPunct="1">
              <a:spcBef>
                <a:spcPct val="0"/>
              </a:spcBef>
              <a:spcAft>
                <a:spcPts val="0"/>
              </a:spcAft>
              <a:buFont typeface="Arial"/>
              <a:buNone/>
              <a:defRPr/>
            </a:pPr>
            <a:r>
              <a:rPr lang="en-US" sz="2000" dirty="0">
                <a:solidFill>
                  <a:schemeClr val="bg2">
                    <a:lumMod val="25000"/>
                  </a:schemeClr>
                </a:solidFill>
                <a:ea typeface="ヒラギノ角ゴ Pro W3" charset="-128"/>
              </a:rPr>
              <a:t>Work not requested but “suffered or permitted” is work time.</a:t>
            </a:r>
          </a:p>
        </p:txBody>
      </p:sp>
      <p:pic>
        <p:nvPicPr>
          <p:cNvPr id="60419" name="Picture 1" descr="WorkerDesk.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9263" y="2314575"/>
            <a:ext cx="2297112"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5715000"/>
            <a:ext cx="75723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p:cNvPr>
          <p:cNvSpPr txBox="1"/>
          <p:nvPr/>
        </p:nvSpPr>
        <p:spPr>
          <a:xfrm>
            <a:off x="7569200" y="5832475"/>
            <a:ext cx="1265238" cy="522288"/>
          </a:xfrm>
          <a:prstGeom prst="rect">
            <a:avLst/>
          </a:prstGeom>
          <a:noFill/>
        </p:spPr>
        <p:txBody>
          <a:bodyPr>
            <a:spAutoFit/>
          </a:bodyPr>
          <a:lstStyle/>
          <a:p>
            <a:pPr eaLnBrk="1" hangingPunct="1">
              <a:defRPr/>
            </a:pPr>
            <a:r>
              <a:rPr lang="en-US" sz="1400" b="1" dirty="0">
                <a:solidFill>
                  <a:schemeClr val="bg2">
                    <a:lumMod val="25000"/>
                  </a:schemeClr>
                </a:solidFill>
                <a:latin typeface="+mn-lt"/>
                <a:ea typeface="ヒラギノ角ゴ Pro W3" charset="-128"/>
                <a:cs typeface="+mn-cs"/>
              </a:rPr>
              <a:t>FACT SHEET: </a:t>
            </a:r>
            <a:br>
              <a:rPr lang="en-US" sz="1400" b="1" dirty="0">
                <a:solidFill>
                  <a:schemeClr val="bg2">
                    <a:lumMod val="25000"/>
                  </a:schemeClr>
                </a:solidFill>
                <a:latin typeface="+mn-lt"/>
                <a:ea typeface="ヒラギノ角ゴ Pro W3" charset="-128"/>
                <a:cs typeface="+mn-cs"/>
              </a:rPr>
            </a:br>
            <a:r>
              <a:rPr lang="en-US" sz="1400" u="sng" dirty="0">
                <a:solidFill>
                  <a:schemeClr val="bg2">
                    <a:lumMod val="25000"/>
                  </a:schemeClr>
                </a:solidFill>
                <a:latin typeface="+mn-lt"/>
                <a:ea typeface="ヒラギノ角ゴ Pro W3" charset="-128"/>
                <a:cs typeface="+mn-cs"/>
                <a:hlinkClick r:id="rId5"/>
              </a:rPr>
              <a:t>Hours Worked</a:t>
            </a:r>
            <a:endParaRPr lang="en-US" sz="1400" dirty="0">
              <a:solidFill>
                <a:schemeClr val="bg2">
                  <a:lumMod val="25000"/>
                </a:schemeClr>
              </a:solidFill>
              <a:latin typeface="+mn-lt"/>
              <a:ea typeface="ヒラギノ角ゴ Pro W3" charset="-128"/>
              <a:cs typeface="+mn-cs"/>
            </a:endParaRPr>
          </a:p>
        </p:txBody>
      </p:sp>
      <p:sp>
        <p:nvSpPr>
          <p:cNvPr id="15" name="Rectangle 14">
            <a:extLst/>
          </p:cNvPr>
          <p:cNvSpPr/>
          <p:nvPr/>
        </p:nvSpPr>
        <p:spPr>
          <a:xfrm>
            <a:off x="0" y="0"/>
            <a:ext cx="9144000" cy="1371600"/>
          </a:xfrm>
          <a:prstGeom prst="rect">
            <a:avLst/>
          </a:prstGeom>
          <a:solidFill>
            <a:srgbClr val="F16522"/>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60423"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Minimum Wage</a:t>
            </a:r>
            <a:endParaRPr lang="en-US" altLang="en-US" sz="5400" dirty="0">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943225" y="1828800"/>
            <a:ext cx="3136900" cy="522288"/>
          </a:xfrm>
          <a:prstGeom prst="rect">
            <a:avLst/>
          </a:prstGeom>
          <a:noFill/>
        </p:spPr>
        <p:txBody>
          <a:bodyPr>
            <a:spAutoFit/>
          </a:bodyPr>
          <a:lstStyle/>
          <a:p>
            <a:pPr algn="ctr" eaLnBrk="1" hangingPunct="1">
              <a:defRPr/>
            </a:pPr>
            <a:r>
              <a:rPr lang="en-US" sz="2800" b="1" dirty="0">
                <a:solidFill>
                  <a:schemeClr val="bg2">
                    <a:lumMod val="25000"/>
                  </a:schemeClr>
                </a:solidFill>
                <a:latin typeface="+mj-lt"/>
                <a:ea typeface="ヒラギノ角ゴ Pro W3" charset="-128"/>
                <a:cs typeface="+mn-cs"/>
              </a:rPr>
              <a:t>Waiting Time</a:t>
            </a:r>
          </a:p>
        </p:txBody>
      </p:sp>
      <p:graphicFrame>
        <p:nvGraphicFramePr>
          <p:cNvPr id="4" name="Diagram 3"/>
          <p:cNvGraphicFramePr/>
          <p:nvPr/>
        </p:nvGraphicFramePr>
        <p:xfrm>
          <a:off x="423634" y="2588894"/>
          <a:ext cx="8350250" cy="3880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p:cNvPr>
          <p:cNvSpPr/>
          <p:nvPr/>
        </p:nvSpPr>
        <p:spPr>
          <a:xfrm>
            <a:off x="0" y="0"/>
            <a:ext cx="9144000" cy="1371600"/>
          </a:xfrm>
          <a:prstGeom prst="rect">
            <a:avLst/>
          </a:prstGeom>
          <a:solidFill>
            <a:srgbClr val="F16522"/>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62469"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Minimum Wage</a:t>
            </a:r>
            <a:endParaRPr lang="en-US" altLang="en-US" sz="5400" dirty="0">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846819" y="2520280"/>
            <a:ext cx="8340725" cy="3892550"/>
          </a:xfrm>
          <a:ln>
            <a:miter lim="800000"/>
            <a:headEnd/>
            <a:tailEnd/>
          </a:ln>
          <a:extLst/>
        </p:spPr>
        <p:txBody>
          <a:bodyPr numCol="2" spcCol="731520" rtlCol="0">
            <a:normAutofit/>
          </a:bodyPr>
          <a:lstStyle/>
          <a:p>
            <a:pPr marL="457200" indent="-457200" eaLnBrk="1" fontAlgn="auto" hangingPunct="1">
              <a:spcBef>
                <a:spcPct val="0"/>
              </a:spcBef>
              <a:spcAft>
                <a:spcPts val="0"/>
              </a:spcAft>
              <a:buFont typeface="Arial" panose="020B0604020202020204" pitchFamily="34" charset="0"/>
              <a:buChar char="•"/>
              <a:defRPr/>
            </a:pPr>
            <a:endParaRPr lang="en-US" sz="2800" dirty="0">
              <a:solidFill>
                <a:srgbClr val="002060"/>
              </a:solidFill>
              <a:ea typeface="ヒラギノ角ゴ Pro W3" charset="-128"/>
            </a:endParaRPr>
          </a:p>
          <a:p>
            <a:pPr eaLnBrk="1" fontAlgn="auto" hangingPunct="1">
              <a:spcBef>
                <a:spcPct val="0"/>
              </a:spcBef>
              <a:spcAft>
                <a:spcPts val="0"/>
              </a:spcAft>
              <a:buFont typeface="Arial"/>
              <a:buNone/>
              <a:defRPr/>
            </a:pPr>
            <a:r>
              <a:rPr lang="en-US" sz="2800" i="1" dirty="0">
                <a:solidFill>
                  <a:srgbClr val="002060"/>
                </a:solidFill>
                <a:ea typeface="ヒラギノ角ゴ Pro W3" charset="-128"/>
              </a:rPr>
              <a:t>	</a:t>
            </a:r>
          </a:p>
          <a:p>
            <a:pPr marL="457200" indent="-457200" eaLnBrk="1" fontAlgn="auto" hangingPunct="1">
              <a:spcBef>
                <a:spcPct val="0"/>
              </a:spcBef>
              <a:spcAft>
                <a:spcPts val="0"/>
              </a:spcAft>
              <a:buFont typeface="Arial" panose="020B0604020202020204" pitchFamily="34" charset="0"/>
              <a:buChar char="•"/>
              <a:defRPr/>
            </a:pPr>
            <a:endParaRPr lang="en-US" sz="2800" dirty="0">
              <a:solidFill>
                <a:srgbClr val="002060"/>
              </a:solidFill>
              <a:ea typeface="ヒラギノ角ゴ Pro W3" charset="-128"/>
            </a:endParaRPr>
          </a:p>
          <a:p>
            <a:pPr marL="457200" indent="-457200" eaLnBrk="1" fontAlgn="auto" hangingPunct="1">
              <a:spcBef>
                <a:spcPct val="0"/>
              </a:spcBef>
              <a:spcAft>
                <a:spcPts val="0"/>
              </a:spcAft>
              <a:buFont typeface="Arial" panose="020B0604020202020204" pitchFamily="34" charset="0"/>
              <a:buChar char="•"/>
              <a:defRPr/>
            </a:pPr>
            <a:endParaRPr lang="en-US" sz="2800" dirty="0">
              <a:solidFill>
                <a:srgbClr val="002060"/>
              </a:solidFill>
              <a:ea typeface="ヒラギノ角ゴ Pro W3" charset="-128"/>
            </a:endParaRPr>
          </a:p>
        </p:txBody>
      </p:sp>
      <p:sp>
        <p:nvSpPr>
          <p:cNvPr id="2" name="TextBox 1"/>
          <p:cNvSpPr txBox="1"/>
          <p:nvPr/>
        </p:nvSpPr>
        <p:spPr>
          <a:xfrm>
            <a:off x="3071813" y="1833563"/>
            <a:ext cx="3000375" cy="522287"/>
          </a:xfrm>
          <a:prstGeom prst="rect">
            <a:avLst/>
          </a:prstGeom>
          <a:noFill/>
        </p:spPr>
        <p:txBody>
          <a:bodyPr>
            <a:spAutoFit/>
          </a:bodyPr>
          <a:lstStyle/>
          <a:p>
            <a:pPr algn="ctr" eaLnBrk="1" hangingPunct="1">
              <a:defRPr/>
            </a:pPr>
            <a:r>
              <a:rPr lang="en-US" sz="2800" b="1" dirty="0">
                <a:solidFill>
                  <a:schemeClr val="bg2">
                    <a:lumMod val="25000"/>
                  </a:schemeClr>
                </a:solidFill>
                <a:latin typeface="+mj-lt"/>
                <a:ea typeface="ヒラギノ角ゴ Pro W3" charset="-128"/>
                <a:cs typeface="+mn-cs"/>
              </a:rPr>
              <a:t>On-Call Time</a:t>
            </a:r>
          </a:p>
        </p:txBody>
      </p:sp>
      <p:graphicFrame>
        <p:nvGraphicFramePr>
          <p:cNvPr id="3" name="Diagram 2"/>
          <p:cNvGraphicFramePr/>
          <p:nvPr/>
        </p:nvGraphicFramePr>
        <p:xfrm>
          <a:off x="500744" y="2519561"/>
          <a:ext cx="8064230" cy="4030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p:cNvPr>
          <p:cNvSpPr/>
          <p:nvPr/>
        </p:nvSpPr>
        <p:spPr>
          <a:xfrm>
            <a:off x="0" y="0"/>
            <a:ext cx="9144000" cy="1371600"/>
          </a:xfrm>
          <a:prstGeom prst="rect">
            <a:avLst/>
          </a:prstGeom>
          <a:solidFill>
            <a:srgbClr val="F16522"/>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64518"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Minimum Wage</a:t>
            </a:r>
            <a:endParaRPr lang="en-US" altLang="en-US" sz="5400" dirty="0">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1433513" y="1825625"/>
            <a:ext cx="6353175" cy="4248150"/>
          </a:xfrm>
          <a:ln>
            <a:miter lim="800000"/>
            <a:headEnd/>
            <a:tailEnd/>
          </a:ln>
        </p:spPr>
        <p:txBody>
          <a:bodyPr rtlCol="0">
            <a:normAutofit/>
          </a:bodyPr>
          <a:lstStyle/>
          <a:p>
            <a:pPr algn="ctr" eaLnBrk="1" fontAlgn="auto" hangingPunct="1">
              <a:spcBef>
                <a:spcPct val="0"/>
              </a:spcBef>
              <a:spcAft>
                <a:spcPts val="0"/>
              </a:spcAft>
              <a:buFont typeface="Arial"/>
              <a:buNone/>
              <a:defRPr/>
            </a:pPr>
            <a:r>
              <a:rPr lang="en-US" sz="2800" b="1" dirty="0" smtClean="0">
                <a:solidFill>
                  <a:schemeClr val="bg2">
                    <a:lumMod val="25000"/>
                  </a:schemeClr>
                </a:solidFill>
                <a:latin typeface="+mj-lt"/>
                <a:ea typeface="ヒラギノ角ゴ Pro W3" charset="-128"/>
              </a:rPr>
              <a:t>Rest and Meal Periods</a:t>
            </a:r>
            <a:endParaRPr lang="en-US" sz="2800" b="1" dirty="0">
              <a:solidFill>
                <a:schemeClr val="bg2">
                  <a:lumMod val="25000"/>
                </a:schemeClr>
              </a:solidFill>
              <a:latin typeface="+mj-lt"/>
              <a:ea typeface="ヒラギノ角ゴ Pro W3" charset="-128"/>
            </a:endParaRPr>
          </a:p>
          <a:p>
            <a:pPr algn="ctr" eaLnBrk="1" fontAlgn="auto" hangingPunct="1">
              <a:spcBef>
                <a:spcPct val="0"/>
              </a:spcBef>
              <a:spcAft>
                <a:spcPts val="0"/>
              </a:spcAft>
              <a:buFont typeface="Arial"/>
              <a:buNone/>
              <a:defRPr/>
            </a:pPr>
            <a:endParaRPr lang="en-US" sz="1400" b="1" dirty="0">
              <a:solidFill>
                <a:srgbClr val="002060"/>
              </a:solidFill>
              <a:ea typeface="ヒラギノ角ゴ Pro W3" charset="-128"/>
            </a:endParaRPr>
          </a:p>
          <a:p>
            <a:pPr marL="914400" indent="-457200" eaLnBrk="1" fontAlgn="auto" hangingPunct="1">
              <a:spcBef>
                <a:spcPts val="0"/>
              </a:spcBef>
              <a:spcAft>
                <a:spcPts val="600"/>
              </a:spcAft>
              <a:buFont typeface="Arial" panose="020B0604020202020204" pitchFamily="34" charset="0"/>
              <a:buChar char="•"/>
              <a:defRPr/>
            </a:pPr>
            <a:r>
              <a:rPr lang="en-US" sz="2400" dirty="0" smtClean="0">
                <a:solidFill>
                  <a:schemeClr val="bg2">
                    <a:lumMod val="25000"/>
                  </a:schemeClr>
                </a:solidFill>
                <a:ea typeface="ヒラギノ角ゴ Pro W3" charset="-128"/>
              </a:rPr>
              <a:t>Short rest breaks (20 min or less) are compensable</a:t>
            </a:r>
          </a:p>
          <a:p>
            <a:pPr marL="914400" indent="-457200" eaLnBrk="1" fontAlgn="auto" hangingPunct="1">
              <a:spcBef>
                <a:spcPts val="0"/>
              </a:spcBef>
              <a:spcAft>
                <a:spcPts val="600"/>
              </a:spcAft>
              <a:buFont typeface="Arial" panose="020B0604020202020204" pitchFamily="34" charset="0"/>
              <a:buChar char="•"/>
              <a:defRPr/>
            </a:pPr>
            <a:r>
              <a:rPr lang="en-US" sz="2400" dirty="0" smtClean="0">
                <a:solidFill>
                  <a:schemeClr val="bg2">
                    <a:lumMod val="25000"/>
                  </a:schemeClr>
                </a:solidFill>
                <a:ea typeface="ヒラギノ角ゴ Pro W3" charset="-128"/>
              </a:rPr>
              <a:t>Bona fide meal periods (typically 30 minutes or more) need not be paid as hours worked</a:t>
            </a:r>
          </a:p>
          <a:p>
            <a:pPr marL="914400" indent="-457200" eaLnBrk="1" fontAlgn="auto" hangingPunct="1">
              <a:spcBef>
                <a:spcPts val="0"/>
              </a:spcBef>
              <a:spcAft>
                <a:spcPts val="600"/>
              </a:spcAft>
              <a:buFont typeface="Arial" panose="020B0604020202020204" pitchFamily="34" charset="0"/>
              <a:buChar char="•"/>
              <a:defRPr/>
            </a:pPr>
            <a:r>
              <a:rPr lang="en-US" sz="2400" dirty="0" smtClean="0">
                <a:solidFill>
                  <a:schemeClr val="bg2">
                    <a:lumMod val="25000"/>
                  </a:schemeClr>
                </a:solidFill>
                <a:ea typeface="ヒラギノ角ゴ Pro W3" charset="-128"/>
              </a:rPr>
              <a:t>Worker must be completely relieved of duty for meal period not to be compensable time.</a:t>
            </a:r>
            <a:endParaRPr lang="en-US" sz="2400" dirty="0">
              <a:solidFill>
                <a:schemeClr val="bg2">
                  <a:lumMod val="25000"/>
                </a:schemeClr>
              </a:solidFill>
              <a:ea typeface="ヒラギノ角ゴ Pro W3" charset="-128"/>
            </a:endParaRPr>
          </a:p>
        </p:txBody>
      </p:sp>
      <p:sp>
        <p:nvSpPr>
          <p:cNvPr id="10" name="Rectangle 9">
            <a:extLst/>
          </p:cNvPr>
          <p:cNvSpPr/>
          <p:nvPr/>
        </p:nvSpPr>
        <p:spPr>
          <a:xfrm>
            <a:off x="0" y="0"/>
            <a:ext cx="9144000" cy="1371600"/>
          </a:xfrm>
          <a:prstGeom prst="rect">
            <a:avLst/>
          </a:prstGeom>
          <a:solidFill>
            <a:srgbClr val="F16522"/>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66564"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Minimum Wage</a:t>
            </a:r>
            <a:endParaRPr lang="en-US" altLang="en-US" sz="5400" dirty="0">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1433513" y="1825625"/>
            <a:ext cx="6353175" cy="4248150"/>
          </a:xfrm>
          <a:ln>
            <a:miter lim="800000"/>
            <a:headEnd/>
            <a:tailEnd/>
          </a:ln>
        </p:spPr>
        <p:txBody>
          <a:bodyPr rtlCol="0">
            <a:normAutofit lnSpcReduction="10000"/>
          </a:bodyPr>
          <a:lstStyle/>
          <a:p>
            <a:pPr algn="ctr" eaLnBrk="1" fontAlgn="auto" hangingPunct="1">
              <a:spcBef>
                <a:spcPct val="0"/>
              </a:spcBef>
              <a:spcAft>
                <a:spcPts val="0"/>
              </a:spcAft>
              <a:buFont typeface="Arial"/>
              <a:buNone/>
              <a:defRPr/>
            </a:pPr>
            <a:r>
              <a:rPr lang="en-US" sz="2800" b="1" dirty="0">
                <a:solidFill>
                  <a:schemeClr val="bg2">
                    <a:lumMod val="25000"/>
                  </a:schemeClr>
                </a:solidFill>
                <a:latin typeface="+mj-lt"/>
                <a:ea typeface="ヒラギノ角ゴ Pro W3" charset="-128"/>
              </a:rPr>
              <a:t>Training Time</a:t>
            </a:r>
          </a:p>
          <a:p>
            <a:pPr algn="ctr" eaLnBrk="1" fontAlgn="auto" hangingPunct="1">
              <a:spcBef>
                <a:spcPct val="0"/>
              </a:spcBef>
              <a:spcAft>
                <a:spcPts val="0"/>
              </a:spcAft>
              <a:buFont typeface="Arial"/>
              <a:buNone/>
              <a:defRPr/>
            </a:pPr>
            <a:endParaRPr lang="en-US" sz="1400" b="1" dirty="0">
              <a:solidFill>
                <a:srgbClr val="002060"/>
              </a:solidFill>
              <a:ea typeface="ヒラギノ角ゴ Pro W3" charset="-128"/>
            </a:endParaRPr>
          </a:p>
          <a:p>
            <a:pPr eaLnBrk="1" fontAlgn="auto" hangingPunct="1">
              <a:spcBef>
                <a:spcPct val="0"/>
              </a:spcBef>
              <a:spcAft>
                <a:spcPts val="600"/>
              </a:spcAft>
              <a:buFont typeface="Arial"/>
              <a:buNone/>
              <a:defRPr/>
            </a:pPr>
            <a:r>
              <a:rPr lang="en-US" sz="2400" dirty="0">
                <a:solidFill>
                  <a:schemeClr val="bg2">
                    <a:lumMod val="25000"/>
                  </a:schemeClr>
                </a:solidFill>
                <a:ea typeface="ヒラギノ角ゴ Pro W3" charset="-128"/>
              </a:rPr>
              <a:t>Time spent in meetings, lectures or training is</a:t>
            </a:r>
            <a:r>
              <a:rPr lang="en-US" sz="2400" b="1" dirty="0">
                <a:solidFill>
                  <a:schemeClr val="bg2">
                    <a:lumMod val="25000"/>
                  </a:schemeClr>
                </a:solidFill>
                <a:ea typeface="ヒラギノ角ゴ Pro W3" charset="-128"/>
              </a:rPr>
              <a:t> </a:t>
            </a:r>
            <a:r>
              <a:rPr lang="en-US" sz="2400" dirty="0">
                <a:solidFill>
                  <a:schemeClr val="bg2">
                    <a:lumMod val="25000"/>
                  </a:schemeClr>
                </a:solidFill>
                <a:ea typeface="ヒラギノ角ゴ Pro W3" charset="-128"/>
              </a:rPr>
              <a:t>considered </a:t>
            </a:r>
            <a:r>
              <a:rPr lang="en-US" sz="2400" i="1" dirty="0">
                <a:solidFill>
                  <a:schemeClr val="bg2">
                    <a:lumMod val="25000"/>
                  </a:schemeClr>
                </a:solidFill>
                <a:ea typeface="ヒラギノ角ゴ Pro W3" charset="-128"/>
              </a:rPr>
              <a:t>hours worked </a:t>
            </a:r>
            <a:r>
              <a:rPr lang="en-US" sz="2400" dirty="0">
                <a:solidFill>
                  <a:schemeClr val="bg2">
                    <a:lumMod val="25000"/>
                  </a:schemeClr>
                </a:solidFill>
                <a:ea typeface="ヒラギノ角ゴ Pro W3" charset="-128"/>
              </a:rPr>
              <a:t>and must be paid, unless:</a:t>
            </a:r>
          </a:p>
          <a:p>
            <a:pPr marL="914400" indent="-457200" eaLnBrk="1" fontAlgn="auto" hangingPunct="1">
              <a:spcBef>
                <a:spcPts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Attendance outside regular work hours</a:t>
            </a:r>
          </a:p>
          <a:p>
            <a:pPr marL="914400" indent="-457200" eaLnBrk="1" fontAlgn="auto" hangingPunct="1">
              <a:spcBef>
                <a:spcPts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Attendance voluntary</a:t>
            </a:r>
          </a:p>
          <a:p>
            <a:pPr marL="914400" indent="-457200" eaLnBrk="1" fontAlgn="auto" hangingPunct="1">
              <a:spcBef>
                <a:spcPts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Course, lecture, meeting not job related</a:t>
            </a:r>
            <a:r>
              <a:rPr lang="en-US" sz="2400" dirty="0">
                <a:ea typeface="ヒラギノ角ゴ Pro W3" charset="-128"/>
              </a:rPr>
              <a:t>, </a:t>
            </a:r>
            <a:r>
              <a:rPr lang="en-US" sz="2400" b="1" i="1" dirty="0">
                <a:ea typeface="ヒラギノ角ゴ Pro W3" charset="-128"/>
              </a:rPr>
              <a:t>and</a:t>
            </a:r>
            <a:r>
              <a:rPr lang="en-US" sz="2400" dirty="0">
                <a:ea typeface="ヒラギノ角ゴ Pro W3" charset="-128"/>
              </a:rPr>
              <a:t> </a:t>
            </a:r>
          </a:p>
          <a:p>
            <a:pPr marL="914400" indent="-457200" eaLnBrk="1" fontAlgn="auto" hangingPunct="1">
              <a:spcBef>
                <a:spcPts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Employee does not perform any productive work</a:t>
            </a:r>
          </a:p>
        </p:txBody>
      </p:sp>
      <p:sp>
        <p:nvSpPr>
          <p:cNvPr id="10" name="Rectangle 9">
            <a:extLst/>
          </p:cNvPr>
          <p:cNvSpPr/>
          <p:nvPr/>
        </p:nvSpPr>
        <p:spPr>
          <a:xfrm>
            <a:off x="0" y="0"/>
            <a:ext cx="9144000" cy="1371600"/>
          </a:xfrm>
          <a:prstGeom prst="rect">
            <a:avLst/>
          </a:prstGeom>
          <a:solidFill>
            <a:srgbClr val="F16522"/>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68612"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Minimum Wage</a:t>
            </a:r>
            <a:endParaRPr lang="en-US" altLang="en-US" sz="5400" dirty="0">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1366838" y="1838325"/>
            <a:ext cx="6450012" cy="4125913"/>
          </a:xfrm>
          <a:ln>
            <a:miter lim="800000"/>
            <a:headEnd/>
            <a:tailEnd/>
          </a:ln>
        </p:spPr>
        <p:txBody>
          <a:bodyPr rtlCol="0">
            <a:normAutofit/>
          </a:bodyPr>
          <a:lstStyle/>
          <a:p>
            <a:pPr algn="ctr" eaLnBrk="1" fontAlgn="auto" hangingPunct="1">
              <a:spcBef>
                <a:spcPct val="0"/>
              </a:spcBef>
              <a:spcAft>
                <a:spcPts val="0"/>
              </a:spcAft>
              <a:buFont typeface="Arial"/>
              <a:buNone/>
              <a:defRPr/>
            </a:pPr>
            <a:r>
              <a:rPr lang="en-US" sz="2800" b="1" dirty="0">
                <a:ea typeface="ヒラギノ角ゴ Pro W3" charset="-128"/>
              </a:rPr>
              <a:t>Travel Time</a:t>
            </a:r>
          </a:p>
          <a:p>
            <a:pPr eaLnBrk="1" fontAlgn="auto" hangingPunct="1">
              <a:spcBef>
                <a:spcPct val="0"/>
              </a:spcBef>
              <a:spcAft>
                <a:spcPts val="0"/>
              </a:spcAft>
              <a:buFont typeface="Arial"/>
              <a:buNone/>
              <a:defRPr/>
            </a:pPr>
            <a:endParaRPr lang="en-US" sz="1600" b="1" dirty="0">
              <a:ea typeface="ヒラギノ角ゴ Pro W3" charset="-128"/>
            </a:endParaRPr>
          </a:p>
          <a:p>
            <a:pPr marL="914400" indent="-457200" eaLnBrk="1" fontAlgn="auto" hangingPunct="1">
              <a:spcBef>
                <a:spcPct val="0"/>
              </a:spcBef>
              <a:spcAft>
                <a:spcPts val="600"/>
              </a:spcAft>
              <a:buFont typeface="Arial" panose="020B0604020202020204" pitchFamily="34" charset="0"/>
              <a:buChar char="•"/>
              <a:defRPr/>
            </a:pPr>
            <a:r>
              <a:rPr lang="en-US" sz="2400" dirty="0">
                <a:ea typeface="ヒラギノ角ゴ Pro W3" charset="-128"/>
              </a:rPr>
              <a:t>Ordinary home to work travel is </a:t>
            </a:r>
            <a:r>
              <a:rPr lang="en-US" sz="2400" i="1" dirty="0">
                <a:ea typeface="ヒラギノ角ゴ Pro W3" charset="-128"/>
              </a:rPr>
              <a:t>not</a:t>
            </a:r>
            <a:r>
              <a:rPr lang="en-US" sz="2400" dirty="0">
                <a:ea typeface="ヒラギノ角ゴ Pro W3" charset="-128"/>
              </a:rPr>
              <a:t> compensable </a:t>
            </a:r>
            <a:r>
              <a:rPr lang="en-US" sz="2400" dirty="0" smtClean="0">
                <a:ea typeface="ヒラギノ角ゴ Pro W3" charset="-128"/>
              </a:rPr>
              <a:t>work </a:t>
            </a:r>
            <a:r>
              <a:rPr lang="en-US" sz="2400" dirty="0">
                <a:ea typeface="ヒラギノ角ゴ Pro W3" charset="-128"/>
              </a:rPr>
              <a:t>time</a:t>
            </a:r>
          </a:p>
          <a:p>
            <a:pPr marL="914400" indent="-457200" eaLnBrk="1" fontAlgn="auto" hangingPunct="1">
              <a:spcBef>
                <a:spcPct val="0"/>
              </a:spcBef>
              <a:spcAft>
                <a:spcPts val="600"/>
              </a:spcAft>
              <a:buFont typeface="Arial" panose="020B0604020202020204" pitchFamily="34" charset="0"/>
              <a:buChar char="•"/>
              <a:defRPr/>
            </a:pPr>
            <a:r>
              <a:rPr lang="en-US" sz="2400" dirty="0">
                <a:ea typeface="ヒラギノ角ゴ Pro W3" charset="-128"/>
              </a:rPr>
              <a:t>Travel between job sites during normal work day </a:t>
            </a:r>
            <a:r>
              <a:rPr lang="en-US" sz="2400" i="1" dirty="0">
                <a:ea typeface="ヒラギノ角ゴ Pro W3" charset="-128"/>
              </a:rPr>
              <a:t>is</a:t>
            </a:r>
            <a:r>
              <a:rPr lang="en-US" sz="2400" dirty="0">
                <a:ea typeface="ヒラギノ角ゴ Pro W3" charset="-128"/>
              </a:rPr>
              <a:t> work time and thus compensable hours worked</a:t>
            </a:r>
          </a:p>
          <a:p>
            <a:pPr marL="914400" indent="-457200" eaLnBrk="1" fontAlgn="auto" hangingPunct="1">
              <a:spcBef>
                <a:spcPct val="0"/>
              </a:spcBef>
              <a:spcAft>
                <a:spcPts val="600"/>
              </a:spcAft>
              <a:buFont typeface="Arial" panose="020B0604020202020204" pitchFamily="34" charset="0"/>
              <a:buChar char="•"/>
              <a:defRPr/>
            </a:pPr>
            <a:r>
              <a:rPr lang="en-US" sz="2400" dirty="0">
                <a:ea typeface="ヒラギノ角ゴ Pro W3" charset="-128"/>
              </a:rPr>
              <a:t>Special rules apply to travel away from employee’s home community</a:t>
            </a:r>
          </a:p>
          <a:p>
            <a:pPr marL="114300" indent="-457200" eaLnBrk="1" fontAlgn="auto" hangingPunct="1">
              <a:spcBef>
                <a:spcPct val="0"/>
              </a:spcBef>
              <a:spcAft>
                <a:spcPts val="0"/>
              </a:spcAft>
              <a:buFont typeface="Arial"/>
              <a:buNone/>
              <a:defRPr/>
            </a:pPr>
            <a:endParaRPr lang="en-US" sz="2800" dirty="0">
              <a:solidFill>
                <a:srgbClr val="002060"/>
              </a:solidFill>
              <a:ea typeface="ヒラギノ角ゴ Pro W3" charset="-128"/>
            </a:endParaRPr>
          </a:p>
        </p:txBody>
      </p:sp>
      <p:sp>
        <p:nvSpPr>
          <p:cNvPr id="8" name="Rectangle 7">
            <a:extLst/>
          </p:cNvPr>
          <p:cNvSpPr/>
          <p:nvPr/>
        </p:nvSpPr>
        <p:spPr>
          <a:xfrm>
            <a:off x="0" y="0"/>
            <a:ext cx="9144000" cy="1371600"/>
          </a:xfrm>
          <a:prstGeom prst="rect">
            <a:avLst/>
          </a:prstGeom>
          <a:solidFill>
            <a:srgbClr val="F16522"/>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70660"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Minimum Wage</a:t>
            </a:r>
            <a:endParaRPr lang="en-US" altLang="en-US" sz="5400" dirty="0">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930731" y="2593523"/>
            <a:ext cx="7728857" cy="4016375"/>
          </a:xfrm>
          <a:ln>
            <a:miter lim="800000"/>
            <a:headEnd/>
            <a:tailEnd/>
          </a:ln>
          <a:extLst/>
        </p:spPr>
        <p:txBody>
          <a:bodyPr numCol="2" spcCol="731520" rtlCol="0">
            <a:normAutofit/>
          </a:bodyPr>
          <a:lstStyle/>
          <a:p>
            <a:pPr eaLnBrk="1" fontAlgn="auto" hangingPunct="1">
              <a:spcBef>
                <a:spcPct val="0"/>
              </a:spcBef>
              <a:spcAft>
                <a:spcPts val="0"/>
              </a:spcAft>
              <a:buFont typeface="Arial"/>
              <a:buNone/>
              <a:defRPr/>
            </a:pPr>
            <a:r>
              <a:rPr lang="en-US" sz="2400" b="1" dirty="0">
                <a:ea typeface="ヒラギノ角ゴ Pro W3" charset="-128"/>
              </a:rPr>
              <a:t>Duty: </a:t>
            </a:r>
            <a:r>
              <a:rPr lang="en-US" sz="2400" dirty="0">
                <a:ea typeface="ヒラギノ角ゴ Pro W3" charset="-128"/>
              </a:rPr>
              <a:t>Shifts of </a:t>
            </a:r>
            <a:r>
              <a:rPr lang="en-US" sz="2400" dirty="0" smtClean="0">
                <a:ea typeface="ヒラギノ角ゴ Pro W3" charset="-128"/>
              </a:rPr>
              <a:t>less </a:t>
            </a:r>
            <a:r>
              <a:rPr lang="en-US" sz="2400" dirty="0">
                <a:ea typeface="ヒラギノ角ゴ Pro W3" charset="-128"/>
              </a:rPr>
              <a:t>than 24 </a:t>
            </a:r>
            <a:r>
              <a:rPr lang="en-US" sz="2400" dirty="0" smtClean="0">
                <a:ea typeface="ヒラギノ角ゴ Pro W3" charset="-128"/>
              </a:rPr>
              <a:t>hours: </a:t>
            </a:r>
            <a:endParaRPr lang="en-US" sz="2400" dirty="0">
              <a:ea typeface="ヒラギノ角ゴ Pro W3" charset="-128"/>
            </a:endParaRPr>
          </a:p>
          <a:p>
            <a:pPr eaLnBrk="1" fontAlgn="auto" hangingPunct="1">
              <a:spcBef>
                <a:spcPct val="0"/>
              </a:spcBef>
              <a:spcAft>
                <a:spcPts val="0"/>
              </a:spcAft>
              <a:buFont typeface="Arial"/>
              <a:buNone/>
              <a:defRPr/>
            </a:pPr>
            <a:endParaRPr lang="en-US" sz="1600" i="1" dirty="0">
              <a:ea typeface="ヒラギノ角ゴ Pro W3" charset="-128"/>
            </a:endParaRPr>
          </a:p>
          <a:p>
            <a:pPr eaLnBrk="1" fontAlgn="auto" hangingPunct="1">
              <a:spcBef>
                <a:spcPct val="0"/>
              </a:spcBef>
              <a:spcAft>
                <a:spcPts val="600"/>
              </a:spcAft>
              <a:buFont typeface="Arial"/>
              <a:buNone/>
              <a:defRPr/>
            </a:pPr>
            <a:r>
              <a:rPr lang="en-US" sz="2400" dirty="0">
                <a:ea typeface="ヒラギノ角ゴ Pro W3" charset="-128"/>
              </a:rPr>
              <a:t>Employee on duty for less than 24 hours is considered </a:t>
            </a:r>
            <a:r>
              <a:rPr lang="en-US" sz="2400" i="1" dirty="0">
                <a:ea typeface="ヒラギノ角ゴ Pro W3" charset="-128"/>
              </a:rPr>
              <a:t>working</a:t>
            </a:r>
            <a:r>
              <a:rPr lang="en-US" sz="2400" dirty="0">
                <a:ea typeface="ヒラギノ角ゴ Pro W3" charset="-128"/>
              </a:rPr>
              <a:t> even if allowed to sleep, engage personal pursuits; no sleep time deduction permitted</a:t>
            </a:r>
          </a:p>
          <a:p>
            <a:pPr eaLnBrk="1" fontAlgn="auto" hangingPunct="1">
              <a:spcBef>
                <a:spcPct val="0"/>
              </a:spcBef>
              <a:spcAft>
                <a:spcPts val="0"/>
              </a:spcAft>
              <a:buFont typeface="Arial"/>
              <a:buNone/>
              <a:defRPr/>
            </a:pPr>
            <a:endParaRPr lang="en-US" sz="2400" i="1" u="sng" dirty="0">
              <a:ea typeface="ヒラギノ角ゴ Pro W3" charset="-128"/>
            </a:endParaRPr>
          </a:p>
          <a:p>
            <a:pPr eaLnBrk="1" fontAlgn="auto" hangingPunct="1">
              <a:spcBef>
                <a:spcPct val="0"/>
              </a:spcBef>
              <a:spcAft>
                <a:spcPts val="0"/>
              </a:spcAft>
              <a:buFont typeface="Arial"/>
              <a:buNone/>
              <a:defRPr/>
            </a:pPr>
            <a:r>
              <a:rPr lang="en-US" sz="2400" b="1" dirty="0">
                <a:latin typeface="+mj-lt"/>
                <a:ea typeface="ヒラギノ角ゴ Pro W3" charset="-128"/>
              </a:rPr>
              <a:t>Duty: </a:t>
            </a:r>
            <a:r>
              <a:rPr lang="en-US" sz="2400" dirty="0">
                <a:ea typeface="ヒラギノ角ゴ Pro W3" charset="-128"/>
              </a:rPr>
              <a:t>Shifts of </a:t>
            </a:r>
            <a:r>
              <a:rPr lang="en-US" sz="2400" dirty="0">
                <a:latin typeface="+mj-lt"/>
                <a:ea typeface="ヒラギノ角ゴ Pro W3" charset="-128"/>
              </a:rPr>
              <a:t>24 hours or </a:t>
            </a:r>
            <a:r>
              <a:rPr lang="en-US" sz="2400" dirty="0" smtClean="0">
                <a:latin typeface="+mj-lt"/>
                <a:ea typeface="ヒラギノ角ゴ Pro W3" charset="-128"/>
              </a:rPr>
              <a:t>more:</a:t>
            </a:r>
            <a:endParaRPr lang="en-US" sz="2400" dirty="0">
              <a:latin typeface="+mj-lt"/>
              <a:ea typeface="ヒラギノ角ゴ Pro W3" charset="-128"/>
            </a:endParaRPr>
          </a:p>
          <a:p>
            <a:pPr eaLnBrk="1" fontAlgn="auto" hangingPunct="1">
              <a:spcBef>
                <a:spcPct val="0"/>
              </a:spcBef>
              <a:spcAft>
                <a:spcPts val="0"/>
              </a:spcAft>
              <a:buFont typeface="Arial"/>
              <a:buNone/>
              <a:defRPr/>
            </a:pPr>
            <a:endParaRPr lang="en-US" sz="1600" i="1" dirty="0">
              <a:ea typeface="ヒラギノ角ゴ Pro W3" charset="-128"/>
            </a:endParaRPr>
          </a:p>
          <a:p>
            <a:pPr eaLnBrk="1" fontAlgn="auto" hangingPunct="1">
              <a:spcBef>
                <a:spcPct val="0"/>
              </a:spcBef>
              <a:spcAft>
                <a:spcPts val="600"/>
              </a:spcAft>
              <a:buFont typeface="Arial"/>
              <a:buNone/>
              <a:defRPr/>
            </a:pPr>
            <a:r>
              <a:rPr lang="en-US" sz="2400" dirty="0">
                <a:ea typeface="ヒラギノ角ゴ Pro W3" charset="-128"/>
              </a:rPr>
              <a:t>Parties can agree to exclude bona fide </a:t>
            </a:r>
            <a:br>
              <a:rPr lang="en-US" sz="2400" dirty="0">
                <a:ea typeface="ヒラギノ角ゴ Pro W3" charset="-128"/>
              </a:rPr>
            </a:br>
            <a:r>
              <a:rPr lang="en-US" sz="2400" dirty="0" smtClean="0">
                <a:ea typeface="ヒラギノ角ゴ Pro W3" charset="-128"/>
              </a:rPr>
              <a:t>sleep periods, </a:t>
            </a:r>
            <a:r>
              <a:rPr lang="en-US" sz="2400" dirty="0">
                <a:ea typeface="ヒラギノ角ゴ Pro W3" charset="-128"/>
              </a:rPr>
              <a:t>up to 8 hours, and only if certain conditions are met</a:t>
            </a:r>
            <a:endParaRPr lang="en-US" sz="2400" strike="sngStrike" dirty="0">
              <a:ea typeface="ヒラギノ角ゴ Pro W3" charset="-128"/>
            </a:endParaRPr>
          </a:p>
        </p:txBody>
      </p:sp>
      <p:sp>
        <p:nvSpPr>
          <p:cNvPr id="2" name="TextBox 1"/>
          <p:cNvSpPr txBox="1"/>
          <p:nvPr/>
        </p:nvSpPr>
        <p:spPr>
          <a:xfrm>
            <a:off x="3370263" y="1833563"/>
            <a:ext cx="2403475" cy="522287"/>
          </a:xfrm>
          <a:prstGeom prst="rect">
            <a:avLst/>
          </a:prstGeom>
          <a:noFill/>
        </p:spPr>
        <p:txBody>
          <a:bodyPr>
            <a:spAutoFit/>
          </a:bodyPr>
          <a:lstStyle/>
          <a:p>
            <a:pPr algn="ctr" eaLnBrk="1" hangingPunct="1">
              <a:defRPr/>
            </a:pPr>
            <a:r>
              <a:rPr lang="en-US" sz="2800" b="1" dirty="0">
                <a:solidFill>
                  <a:schemeClr val="bg2">
                    <a:lumMod val="25000"/>
                  </a:schemeClr>
                </a:solidFill>
                <a:latin typeface="+mj-lt"/>
                <a:ea typeface="ヒラギノ角ゴ Pro W3" charset="-128"/>
                <a:cs typeface="+mn-cs"/>
              </a:rPr>
              <a:t>Sleep Time</a:t>
            </a:r>
          </a:p>
        </p:txBody>
      </p:sp>
      <p:sp>
        <p:nvSpPr>
          <p:cNvPr id="9" name="Rectangle 8">
            <a:extLst/>
          </p:cNvPr>
          <p:cNvSpPr/>
          <p:nvPr/>
        </p:nvSpPr>
        <p:spPr>
          <a:xfrm>
            <a:off x="0" y="0"/>
            <a:ext cx="9144000" cy="1371600"/>
          </a:xfrm>
          <a:prstGeom prst="rect">
            <a:avLst/>
          </a:prstGeom>
          <a:solidFill>
            <a:srgbClr val="F16522"/>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72709"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Minimum Wage</a:t>
            </a:r>
            <a:endParaRPr lang="en-US" altLang="en-US" sz="5400" dirty="0">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158875" y="1620838"/>
            <a:ext cx="6826250" cy="4816475"/>
          </a:xfrm>
          <a:prstGeom prst="rect">
            <a:avLst/>
          </a:prstGeom>
        </p:spPr>
        <p:txBody>
          <a:bodyPr>
            <a:spAutoFit/>
          </a:bodyPr>
          <a:lstStyle/>
          <a:p>
            <a:pPr algn="ctr" eaLnBrk="1" hangingPunct="1">
              <a:defRPr/>
            </a:pPr>
            <a:r>
              <a:rPr lang="en-US" sz="2800" b="1" dirty="0">
                <a:solidFill>
                  <a:schemeClr val="bg2">
                    <a:lumMod val="25000"/>
                  </a:schemeClr>
                </a:solidFill>
                <a:latin typeface="+mj-lt"/>
                <a:ea typeface="ヒラギノ角ゴ Pro W3" charset="-128"/>
                <a:cs typeface="+mn-cs"/>
              </a:rPr>
              <a:t>Shifts of 24 Hours or More </a:t>
            </a:r>
          </a:p>
          <a:p>
            <a:pPr algn="ctr" eaLnBrk="1" hangingPunct="1">
              <a:defRPr/>
            </a:pPr>
            <a:endParaRPr lang="en-US" dirty="0">
              <a:solidFill>
                <a:schemeClr val="bg2">
                  <a:lumMod val="25000"/>
                </a:schemeClr>
              </a:solidFill>
              <a:latin typeface="+mn-lt"/>
              <a:ea typeface="ヒラギノ角ゴ Pro W3" charset="-128"/>
              <a:cs typeface="+mn-cs"/>
            </a:endParaRPr>
          </a:p>
          <a:p>
            <a:pPr eaLnBrk="1" hangingPunct="1">
              <a:spcAft>
                <a:spcPts val="600"/>
              </a:spcAft>
              <a:defRPr/>
            </a:pPr>
            <a:r>
              <a:rPr lang="en-US" dirty="0">
                <a:solidFill>
                  <a:schemeClr val="bg2">
                    <a:lumMod val="25000"/>
                  </a:schemeClr>
                </a:solidFill>
                <a:latin typeface="+mn-lt"/>
                <a:ea typeface="ヒラギノ角ゴ Pro W3" charset="-128"/>
                <a:cs typeface="+mn-cs"/>
              </a:rPr>
              <a:t>For workers who do not permanently or for extended periods of time reside on the employer’s premises, the employer and employee can exclude from hours worked up to 8 hours spent sleeping if:</a:t>
            </a:r>
          </a:p>
          <a:p>
            <a:pPr marL="914400" lvl="1" indent="-457200" eaLnBrk="1" hangingPunct="1">
              <a:spcBef>
                <a:spcPts val="0"/>
              </a:spcBef>
              <a:spcAft>
                <a:spcPts val="600"/>
              </a:spcAft>
              <a:buFont typeface="Arial" panose="020B0604020202020204" pitchFamily="34" charset="0"/>
              <a:buChar char="•"/>
              <a:defRPr/>
            </a:pPr>
            <a:r>
              <a:rPr lang="en-US" dirty="0">
                <a:solidFill>
                  <a:schemeClr val="bg2">
                    <a:lumMod val="25000"/>
                  </a:schemeClr>
                </a:solidFill>
                <a:latin typeface="+mn-lt"/>
                <a:ea typeface="ヒラギノ角ゴ Pro W3" charset="-128"/>
                <a:cs typeface="+mn-cs"/>
              </a:rPr>
              <a:t>The employer furnishes adequate sleeping facilities; and </a:t>
            </a:r>
          </a:p>
          <a:p>
            <a:pPr marL="914400" lvl="1" indent="-457200" eaLnBrk="1" hangingPunct="1">
              <a:spcBef>
                <a:spcPts val="0"/>
              </a:spcBef>
              <a:spcAft>
                <a:spcPts val="600"/>
              </a:spcAft>
              <a:buFont typeface="Arial" panose="020B0604020202020204" pitchFamily="34" charset="0"/>
              <a:buChar char="•"/>
              <a:defRPr/>
            </a:pPr>
            <a:r>
              <a:rPr lang="en-US" dirty="0">
                <a:solidFill>
                  <a:schemeClr val="bg2">
                    <a:lumMod val="25000"/>
                  </a:schemeClr>
                </a:solidFill>
                <a:latin typeface="+mn-lt"/>
                <a:ea typeface="ヒラギノ角ゴ Pro W3" charset="-128"/>
                <a:cs typeface="+mn-cs"/>
              </a:rPr>
              <a:t>The employee can usually enjoy 5 consecutive hours of uninterrupted sleep; and</a:t>
            </a:r>
          </a:p>
          <a:p>
            <a:pPr marL="914400" lvl="1" indent="-457200" eaLnBrk="1" hangingPunct="1">
              <a:spcBef>
                <a:spcPts val="0"/>
              </a:spcBef>
              <a:spcAft>
                <a:spcPts val="600"/>
              </a:spcAft>
              <a:buFont typeface="Arial" panose="020B0604020202020204" pitchFamily="34" charset="0"/>
              <a:buChar char="•"/>
              <a:defRPr/>
            </a:pPr>
            <a:r>
              <a:rPr lang="en-US" dirty="0">
                <a:solidFill>
                  <a:schemeClr val="bg2">
                    <a:lumMod val="25000"/>
                  </a:schemeClr>
                </a:solidFill>
                <a:latin typeface="+mn-lt"/>
                <a:ea typeface="ヒラギノ角ゴ Pro W3" charset="-128"/>
                <a:cs typeface="+mn-cs"/>
              </a:rPr>
              <a:t>The employer and employee have an express or implied agreement to exclude sleep time</a:t>
            </a:r>
          </a:p>
        </p:txBody>
      </p:sp>
      <p:sp>
        <p:nvSpPr>
          <p:cNvPr id="6" name="Rectangle 5">
            <a:extLst/>
          </p:cNvPr>
          <p:cNvSpPr/>
          <p:nvPr/>
        </p:nvSpPr>
        <p:spPr>
          <a:xfrm>
            <a:off x="0" y="0"/>
            <a:ext cx="9144000" cy="1371600"/>
          </a:xfrm>
          <a:prstGeom prst="rect">
            <a:avLst/>
          </a:prstGeom>
          <a:solidFill>
            <a:srgbClr val="F16522"/>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74756"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Minimum Wage</a:t>
            </a:r>
            <a:endParaRPr lang="en-US" altLang="en-US" sz="5400" dirty="0">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679450" y="1839913"/>
            <a:ext cx="7686675" cy="4483100"/>
          </a:xfrm>
          <a:ln>
            <a:miter lim="800000"/>
            <a:headEnd/>
            <a:tailEnd/>
          </a:ln>
        </p:spPr>
        <p:txBody>
          <a:bodyPr rtlCol="0">
            <a:normAutofit/>
          </a:bodyPr>
          <a:lstStyle/>
          <a:p>
            <a:pPr eaLnBrk="1" fontAlgn="auto" hangingPunct="1">
              <a:spcBef>
                <a:spcPct val="0"/>
              </a:spcBef>
              <a:spcAft>
                <a:spcPts val="0"/>
              </a:spcAft>
              <a:buFont typeface="Arial"/>
              <a:buNone/>
              <a:defRPr/>
            </a:pPr>
            <a:r>
              <a:rPr lang="en-US" sz="2800" b="1" dirty="0">
                <a:solidFill>
                  <a:schemeClr val="bg2">
                    <a:lumMod val="25000"/>
                  </a:schemeClr>
                </a:solidFill>
                <a:latin typeface="+mj-lt"/>
                <a:ea typeface="ヒラギノ角ゴ Pro W3" charset="-128"/>
              </a:rPr>
              <a:t>Hours Worked Summary and Common Violations</a:t>
            </a:r>
          </a:p>
          <a:p>
            <a:pPr eaLnBrk="1" fontAlgn="auto" hangingPunct="1">
              <a:spcBef>
                <a:spcPct val="0"/>
              </a:spcBef>
              <a:spcAft>
                <a:spcPts val="0"/>
              </a:spcAft>
              <a:buFont typeface="Arial"/>
              <a:buNone/>
              <a:defRPr/>
            </a:pPr>
            <a:endParaRPr lang="en-US" sz="1600" dirty="0">
              <a:solidFill>
                <a:schemeClr val="bg2">
                  <a:lumMod val="25000"/>
                </a:schemeClr>
              </a:solidFill>
              <a:ea typeface="ヒラギノ角ゴ Pro W3" charset="-128"/>
            </a:endParaRPr>
          </a:p>
          <a:p>
            <a:pPr marL="914400" indent="-457200" eaLnBrk="1" fontAlgn="auto" hangingPunct="1">
              <a:spcBef>
                <a:spcPct val="0"/>
              </a:spcBef>
              <a:spcAft>
                <a:spcPts val="600"/>
              </a:spcAft>
              <a:buFont typeface="Arial" panose="020B0604020202020204" pitchFamily="34" charset="0"/>
              <a:buChar char="•"/>
              <a:defRPr/>
            </a:pPr>
            <a:r>
              <a:rPr lang="en-US" sz="2400" b="1" i="1" dirty="0">
                <a:solidFill>
                  <a:schemeClr val="bg2">
                    <a:lumMod val="25000"/>
                  </a:schemeClr>
                </a:solidFill>
                <a:ea typeface="ヒラギノ角ゴ Pro W3" charset="-128"/>
              </a:rPr>
              <a:t>Suffered or Permitted:</a:t>
            </a:r>
            <a:r>
              <a:rPr lang="en-US" sz="2400" dirty="0">
                <a:solidFill>
                  <a:schemeClr val="bg2">
                    <a:lumMod val="25000"/>
                  </a:schemeClr>
                </a:solidFill>
                <a:ea typeface="ヒラギノ角ゴ Pro W3" charset="-128"/>
              </a:rPr>
              <a:t> working “off the clock”</a:t>
            </a:r>
          </a:p>
          <a:p>
            <a:pPr marL="914400" indent="-457200" eaLnBrk="1" fontAlgn="auto" hangingPunct="1">
              <a:spcBef>
                <a:spcPct val="0"/>
              </a:spcBef>
              <a:spcAft>
                <a:spcPts val="600"/>
              </a:spcAft>
              <a:buFont typeface="Arial" panose="020B0604020202020204" pitchFamily="34" charset="0"/>
              <a:buChar char="•"/>
              <a:defRPr/>
            </a:pPr>
            <a:r>
              <a:rPr lang="en-US" sz="2400" b="1" i="1" dirty="0">
                <a:solidFill>
                  <a:schemeClr val="bg2">
                    <a:lumMod val="25000"/>
                  </a:schemeClr>
                </a:solidFill>
                <a:ea typeface="ヒラギノ角ゴ Pro W3" charset="-128"/>
              </a:rPr>
              <a:t>Waiting Time:</a:t>
            </a:r>
            <a:r>
              <a:rPr lang="en-US" sz="2400" dirty="0">
                <a:solidFill>
                  <a:schemeClr val="bg2">
                    <a:lumMod val="25000"/>
                  </a:schemeClr>
                </a:solidFill>
                <a:ea typeface="ヒラギノ角ゴ Pro W3" charset="-128"/>
              </a:rPr>
              <a:t> engaged to </a:t>
            </a:r>
            <a:r>
              <a:rPr lang="en-US" sz="2400" dirty="0" smtClean="0">
                <a:ea typeface="ヒラギノ角ゴ Pro W3" charset="-128"/>
              </a:rPr>
              <a:t>wait</a:t>
            </a:r>
            <a:endParaRPr lang="en-US" sz="2400" dirty="0">
              <a:ea typeface="ヒラギノ角ゴ Pro W3" charset="-128"/>
            </a:endParaRPr>
          </a:p>
          <a:p>
            <a:pPr marL="914400" indent="-457200" eaLnBrk="1" fontAlgn="auto" hangingPunct="1">
              <a:spcBef>
                <a:spcPct val="0"/>
              </a:spcBef>
              <a:spcAft>
                <a:spcPts val="600"/>
              </a:spcAft>
              <a:buFont typeface="Arial" panose="020B0604020202020204" pitchFamily="34" charset="0"/>
              <a:buChar char="•"/>
              <a:defRPr/>
            </a:pPr>
            <a:r>
              <a:rPr lang="en-US" sz="2400" b="1" i="1" dirty="0">
                <a:solidFill>
                  <a:schemeClr val="bg2">
                    <a:lumMod val="25000"/>
                  </a:schemeClr>
                </a:solidFill>
                <a:ea typeface="ヒラギノ角ゴ Pro W3" charset="-128"/>
              </a:rPr>
              <a:t>On-Call Time:</a:t>
            </a:r>
            <a:r>
              <a:rPr lang="en-US" sz="2400" dirty="0">
                <a:solidFill>
                  <a:schemeClr val="bg2">
                    <a:lumMod val="25000"/>
                  </a:schemeClr>
                </a:solidFill>
                <a:ea typeface="ヒラギノ角ゴ Pro W3" charset="-128"/>
              </a:rPr>
              <a:t> not free from duty or employer control</a:t>
            </a:r>
          </a:p>
          <a:p>
            <a:pPr marL="914400" indent="-457200" eaLnBrk="1" fontAlgn="auto" hangingPunct="1">
              <a:spcBef>
                <a:spcPct val="0"/>
              </a:spcBef>
              <a:spcAft>
                <a:spcPts val="600"/>
              </a:spcAft>
              <a:buFont typeface="Arial" panose="020B0604020202020204" pitchFamily="34" charset="0"/>
              <a:buChar char="•"/>
              <a:defRPr/>
            </a:pPr>
            <a:r>
              <a:rPr lang="en-US" sz="2400" b="1" i="1" dirty="0">
                <a:solidFill>
                  <a:schemeClr val="bg2">
                    <a:lumMod val="25000"/>
                  </a:schemeClr>
                </a:solidFill>
                <a:ea typeface="ヒラギノ角ゴ Pro W3" charset="-128"/>
              </a:rPr>
              <a:t>Meal and Rest Periods: </a:t>
            </a:r>
            <a:r>
              <a:rPr lang="en-US" sz="2400" dirty="0">
                <a:solidFill>
                  <a:schemeClr val="bg2">
                    <a:lumMod val="25000"/>
                  </a:schemeClr>
                </a:solidFill>
                <a:ea typeface="ヒラギノ角ゴ Pro W3" charset="-128"/>
              </a:rPr>
              <a:t>not free from duty</a:t>
            </a:r>
          </a:p>
          <a:p>
            <a:pPr marL="914400" indent="-457200" eaLnBrk="1" fontAlgn="auto" hangingPunct="1">
              <a:spcBef>
                <a:spcPct val="0"/>
              </a:spcBef>
              <a:spcAft>
                <a:spcPts val="600"/>
              </a:spcAft>
              <a:buFont typeface="Arial" panose="020B0604020202020204" pitchFamily="34" charset="0"/>
              <a:buChar char="•"/>
              <a:defRPr/>
            </a:pPr>
            <a:r>
              <a:rPr lang="en-US" sz="2400" b="1" i="1" dirty="0">
                <a:solidFill>
                  <a:schemeClr val="bg2">
                    <a:lumMod val="25000"/>
                  </a:schemeClr>
                </a:solidFill>
                <a:ea typeface="ヒラギノ角ゴ Pro W3" charset="-128"/>
              </a:rPr>
              <a:t>Training Time: </a:t>
            </a:r>
            <a:r>
              <a:rPr lang="en-US" sz="2400" dirty="0">
                <a:solidFill>
                  <a:schemeClr val="bg2">
                    <a:lumMod val="25000"/>
                  </a:schemeClr>
                </a:solidFill>
                <a:ea typeface="ヒラギノ角ゴ Pro W3" charset="-128"/>
              </a:rPr>
              <a:t>unpaid training during work time</a:t>
            </a:r>
          </a:p>
          <a:p>
            <a:pPr marL="914400" indent="-457200" eaLnBrk="1" fontAlgn="auto" hangingPunct="1">
              <a:spcBef>
                <a:spcPct val="0"/>
              </a:spcBef>
              <a:spcAft>
                <a:spcPts val="600"/>
              </a:spcAft>
              <a:buFont typeface="Arial" panose="020B0604020202020204" pitchFamily="34" charset="0"/>
              <a:buChar char="•"/>
              <a:defRPr/>
            </a:pPr>
            <a:r>
              <a:rPr lang="en-US" sz="2400" b="1" i="1" dirty="0">
                <a:solidFill>
                  <a:schemeClr val="bg2">
                    <a:lumMod val="25000"/>
                  </a:schemeClr>
                </a:solidFill>
                <a:ea typeface="ヒラギノ角ゴ Pro W3" charset="-128"/>
              </a:rPr>
              <a:t>Travel Time: </a:t>
            </a:r>
            <a:r>
              <a:rPr lang="en-US" sz="2400" dirty="0">
                <a:solidFill>
                  <a:schemeClr val="bg2">
                    <a:lumMod val="25000"/>
                  </a:schemeClr>
                </a:solidFill>
                <a:ea typeface="ヒラギノ角ゴ Pro W3" charset="-128"/>
              </a:rPr>
              <a:t>unpaid travel between job sites</a:t>
            </a:r>
          </a:p>
          <a:p>
            <a:pPr marL="914400" indent="-457200" eaLnBrk="1" fontAlgn="auto" hangingPunct="1">
              <a:spcBef>
                <a:spcPct val="0"/>
              </a:spcBef>
              <a:spcAft>
                <a:spcPts val="600"/>
              </a:spcAft>
              <a:buFont typeface="Arial" panose="020B0604020202020204" pitchFamily="34" charset="0"/>
              <a:buChar char="•"/>
              <a:defRPr/>
            </a:pPr>
            <a:r>
              <a:rPr lang="en-US" sz="2400" b="1" i="1" dirty="0">
                <a:solidFill>
                  <a:schemeClr val="bg2">
                    <a:lumMod val="25000"/>
                  </a:schemeClr>
                </a:solidFill>
                <a:ea typeface="ヒラギノ角ゴ Pro W3" charset="-128"/>
              </a:rPr>
              <a:t>Sleep Time: </a:t>
            </a:r>
            <a:r>
              <a:rPr lang="en-US" sz="2400" dirty="0" smtClean="0">
                <a:solidFill>
                  <a:schemeClr val="bg2">
                    <a:lumMod val="25000"/>
                  </a:schemeClr>
                </a:solidFill>
                <a:ea typeface="ヒラギノ角ゴ Pro W3" charset="-128"/>
              </a:rPr>
              <a:t>deduct for </a:t>
            </a:r>
            <a:r>
              <a:rPr lang="en-US" sz="2400" dirty="0">
                <a:solidFill>
                  <a:schemeClr val="bg2">
                    <a:lumMod val="25000"/>
                  </a:schemeClr>
                </a:solidFill>
                <a:ea typeface="ヒラギノ角ゴ Pro W3" charset="-128"/>
              </a:rPr>
              <a:t>sleep in less than 24</a:t>
            </a:r>
            <a:r>
              <a:rPr lang="en-US" sz="2400" dirty="0">
                <a:ea typeface="ヒラギノ角ゴ Pro W3" charset="-128"/>
              </a:rPr>
              <a:t>-</a:t>
            </a:r>
            <a:r>
              <a:rPr lang="en-US" sz="2400" dirty="0">
                <a:solidFill>
                  <a:schemeClr val="bg2">
                    <a:lumMod val="25000"/>
                  </a:schemeClr>
                </a:solidFill>
                <a:ea typeface="ヒラギノ角ゴ Pro W3" charset="-128"/>
              </a:rPr>
              <a:t>hour shift</a:t>
            </a:r>
          </a:p>
          <a:p>
            <a:pPr eaLnBrk="1" fontAlgn="auto" hangingPunct="1">
              <a:spcBef>
                <a:spcPct val="0"/>
              </a:spcBef>
              <a:spcAft>
                <a:spcPts val="0"/>
              </a:spcAft>
              <a:buFont typeface="Arial"/>
              <a:buNone/>
              <a:defRPr/>
            </a:pPr>
            <a:endParaRPr lang="en-US" sz="2800" dirty="0">
              <a:solidFill>
                <a:schemeClr val="bg2">
                  <a:lumMod val="25000"/>
                </a:schemeClr>
              </a:solidFill>
              <a:ea typeface="ヒラギノ角ゴ Pro W3" charset="-128"/>
            </a:endParaRPr>
          </a:p>
          <a:p>
            <a:pPr marL="114300" indent="-457200" eaLnBrk="1" fontAlgn="auto" hangingPunct="1">
              <a:spcBef>
                <a:spcPct val="0"/>
              </a:spcBef>
              <a:spcAft>
                <a:spcPts val="0"/>
              </a:spcAft>
              <a:buFont typeface="Arial"/>
              <a:buNone/>
              <a:defRPr/>
            </a:pPr>
            <a:endParaRPr lang="en-US" sz="2800" dirty="0">
              <a:solidFill>
                <a:srgbClr val="002060"/>
              </a:solidFill>
              <a:ea typeface="ヒラギノ角ゴ Pro W3" charset="-128"/>
            </a:endParaRPr>
          </a:p>
        </p:txBody>
      </p:sp>
      <p:sp>
        <p:nvSpPr>
          <p:cNvPr id="10" name="Rectangle 9">
            <a:extLst/>
          </p:cNvPr>
          <p:cNvSpPr/>
          <p:nvPr/>
        </p:nvSpPr>
        <p:spPr>
          <a:xfrm>
            <a:off x="0" y="0"/>
            <a:ext cx="9144000" cy="1371600"/>
          </a:xfrm>
          <a:prstGeom prst="rect">
            <a:avLst/>
          </a:prstGeom>
          <a:solidFill>
            <a:srgbClr val="F16522"/>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76804"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Minimum Wage</a:t>
            </a:r>
            <a:endParaRPr lang="en-US" altLang="en-US" sz="5400" dirty="0">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747713" y="1824038"/>
            <a:ext cx="7648575" cy="4233862"/>
          </a:xfrm>
          <a:ln>
            <a:miter lim="800000"/>
            <a:headEnd/>
            <a:tailEnd/>
          </a:ln>
        </p:spPr>
        <p:txBody>
          <a:bodyPr rtlCol="0">
            <a:normAutofit lnSpcReduction="10000"/>
          </a:bodyPr>
          <a:lstStyle/>
          <a:p>
            <a:pPr eaLnBrk="1" fontAlgn="auto" hangingPunct="1">
              <a:spcBef>
                <a:spcPct val="0"/>
              </a:spcBef>
              <a:spcAft>
                <a:spcPts val="0"/>
              </a:spcAft>
              <a:buFont typeface="Arial"/>
              <a:buNone/>
              <a:defRPr/>
            </a:pPr>
            <a:r>
              <a:rPr lang="en-US" sz="2800" b="1" dirty="0">
                <a:solidFill>
                  <a:schemeClr val="bg2">
                    <a:lumMod val="25000"/>
                  </a:schemeClr>
                </a:solidFill>
                <a:latin typeface="+mj-lt"/>
                <a:ea typeface="ヒラギノ角ゴ Pro W3" charset="-128"/>
              </a:rPr>
              <a:t>Minimum Wage Summary and Common Violations</a:t>
            </a:r>
          </a:p>
          <a:p>
            <a:pPr eaLnBrk="1" fontAlgn="auto" hangingPunct="1">
              <a:spcBef>
                <a:spcPct val="0"/>
              </a:spcBef>
              <a:spcAft>
                <a:spcPts val="0"/>
              </a:spcAft>
              <a:buFont typeface="Arial"/>
              <a:buNone/>
              <a:defRPr/>
            </a:pPr>
            <a:endParaRPr lang="en-US" sz="1600" dirty="0">
              <a:solidFill>
                <a:schemeClr val="bg2">
                  <a:lumMod val="25000"/>
                </a:schemeClr>
              </a:solidFill>
              <a:latin typeface="Adobe Garamond Pro Bold" pitchFamily="18" charset="0"/>
              <a:ea typeface="ヒラギノ角ゴ Pro W3" charset="-128"/>
            </a:endParaRPr>
          </a:p>
          <a:p>
            <a:pPr marL="914400" indent="-457200" eaLnBrk="1" fontAlgn="auto" hangingPunct="1">
              <a:spcBef>
                <a:spcPts val="0"/>
              </a:spcBef>
              <a:spcAft>
                <a:spcPts val="600"/>
              </a:spcAft>
              <a:buFont typeface="Arial" panose="020B0604020202020204" pitchFamily="34" charset="0"/>
              <a:buChar char="•"/>
              <a:defRPr/>
            </a:pPr>
            <a:r>
              <a:rPr lang="en-US" sz="2400" b="1" i="1" dirty="0">
                <a:solidFill>
                  <a:schemeClr val="bg2">
                    <a:lumMod val="25000"/>
                  </a:schemeClr>
                </a:solidFill>
                <a:ea typeface="ヒラギノ角ゴ Pro W3" charset="-128"/>
              </a:rPr>
              <a:t>Compensation Included: </a:t>
            </a:r>
            <a:r>
              <a:rPr lang="en-US" sz="2400" dirty="0">
                <a:solidFill>
                  <a:schemeClr val="bg2">
                    <a:lumMod val="25000"/>
                  </a:schemeClr>
                </a:solidFill>
                <a:ea typeface="ヒラギノ角ゴ Pro W3" charset="-128"/>
              </a:rPr>
              <a:t>Required minimum wage </a:t>
            </a:r>
            <a:br>
              <a:rPr lang="en-US" sz="2400" dirty="0">
                <a:solidFill>
                  <a:schemeClr val="bg2">
                    <a:lumMod val="25000"/>
                  </a:schemeClr>
                </a:solidFill>
                <a:ea typeface="ヒラギノ角ゴ Pro W3" charset="-128"/>
              </a:rPr>
            </a:br>
            <a:r>
              <a:rPr lang="en-US" sz="2400" dirty="0">
                <a:solidFill>
                  <a:schemeClr val="bg2">
                    <a:lumMod val="25000"/>
                  </a:schemeClr>
                </a:solidFill>
                <a:ea typeface="ヒラギノ角ゴ Pro W3" charset="-128"/>
              </a:rPr>
              <a:t>in cash and/or allowable equivalent</a:t>
            </a:r>
            <a:endParaRPr lang="en-US" sz="2400" b="1" i="1" dirty="0">
              <a:solidFill>
                <a:schemeClr val="bg2">
                  <a:lumMod val="25000"/>
                </a:schemeClr>
              </a:solidFill>
              <a:ea typeface="ヒラギノ角ゴ Pro W3" charset="-128"/>
            </a:endParaRPr>
          </a:p>
          <a:p>
            <a:pPr marL="914400" indent="-457200" eaLnBrk="1" fontAlgn="auto" hangingPunct="1">
              <a:spcBef>
                <a:spcPts val="0"/>
              </a:spcBef>
              <a:spcAft>
                <a:spcPts val="600"/>
              </a:spcAft>
              <a:buFont typeface="Arial" panose="020B0604020202020204" pitchFamily="34" charset="0"/>
              <a:buChar char="•"/>
              <a:defRPr/>
            </a:pPr>
            <a:r>
              <a:rPr lang="en-US" sz="2400" b="1" i="1" dirty="0">
                <a:solidFill>
                  <a:schemeClr val="bg2">
                    <a:lumMod val="25000"/>
                  </a:schemeClr>
                </a:solidFill>
                <a:ea typeface="ヒラギノ角ゴ Pro W3" charset="-128"/>
              </a:rPr>
              <a:t>Deductions: </a:t>
            </a:r>
            <a:r>
              <a:rPr lang="en-US" sz="2400" dirty="0">
                <a:solidFill>
                  <a:schemeClr val="bg2">
                    <a:lumMod val="25000"/>
                  </a:schemeClr>
                </a:solidFill>
                <a:ea typeface="ヒラギノ角ゴ Pro W3" charset="-128"/>
              </a:rPr>
              <a:t>Illegal deductions, minimum wage </a:t>
            </a:r>
            <a:br>
              <a:rPr lang="en-US" sz="2400" dirty="0">
                <a:solidFill>
                  <a:schemeClr val="bg2">
                    <a:lumMod val="25000"/>
                  </a:schemeClr>
                </a:solidFill>
                <a:ea typeface="ヒラギノ角ゴ Pro W3" charset="-128"/>
              </a:rPr>
            </a:br>
            <a:r>
              <a:rPr lang="en-US" sz="2400" dirty="0">
                <a:solidFill>
                  <a:schemeClr val="bg2">
                    <a:lumMod val="25000"/>
                  </a:schemeClr>
                </a:solidFill>
                <a:ea typeface="ヒラギノ角ゴ Pro W3" charset="-128"/>
              </a:rPr>
              <a:t>not paid </a:t>
            </a:r>
            <a:endParaRPr lang="en-US" sz="2400" b="1" i="1" dirty="0">
              <a:solidFill>
                <a:schemeClr val="bg2">
                  <a:lumMod val="25000"/>
                </a:schemeClr>
              </a:solidFill>
              <a:ea typeface="ヒラギノ角ゴ Pro W3" charset="-128"/>
            </a:endParaRPr>
          </a:p>
          <a:p>
            <a:pPr marL="914400" indent="-457200" eaLnBrk="1" fontAlgn="auto" hangingPunct="1">
              <a:spcBef>
                <a:spcPts val="0"/>
              </a:spcBef>
              <a:spcAft>
                <a:spcPts val="600"/>
              </a:spcAft>
              <a:buFont typeface="Arial" panose="020B0604020202020204" pitchFamily="34" charset="0"/>
              <a:buChar char="•"/>
              <a:defRPr/>
            </a:pPr>
            <a:r>
              <a:rPr lang="en-US" sz="2400" b="1" i="1" dirty="0">
                <a:solidFill>
                  <a:schemeClr val="bg2">
                    <a:lumMod val="25000"/>
                  </a:schemeClr>
                </a:solidFill>
                <a:ea typeface="ヒラギノ角ゴ Pro W3" charset="-128"/>
              </a:rPr>
              <a:t>Tipped Employees:</a:t>
            </a:r>
            <a:r>
              <a:rPr lang="en-US" sz="2400" dirty="0">
                <a:solidFill>
                  <a:schemeClr val="bg2">
                    <a:lumMod val="25000"/>
                  </a:schemeClr>
                </a:solidFill>
                <a:ea typeface="ヒラギノ角ゴ Pro W3" charset="-128"/>
              </a:rPr>
              <a:t> Tips not retained by employees, cash wage not paid</a:t>
            </a:r>
            <a:endParaRPr lang="en-US" sz="2400" b="1" i="1" dirty="0">
              <a:solidFill>
                <a:schemeClr val="bg2">
                  <a:lumMod val="25000"/>
                </a:schemeClr>
              </a:solidFill>
              <a:ea typeface="ヒラギノ角ゴ Pro W3" charset="-128"/>
            </a:endParaRPr>
          </a:p>
          <a:p>
            <a:pPr marL="914400" indent="-457200" eaLnBrk="1" fontAlgn="auto" hangingPunct="1">
              <a:spcBef>
                <a:spcPts val="0"/>
              </a:spcBef>
              <a:spcAft>
                <a:spcPts val="600"/>
              </a:spcAft>
              <a:buFont typeface="Arial" panose="020B0604020202020204" pitchFamily="34" charset="0"/>
              <a:buChar char="•"/>
              <a:defRPr/>
            </a:pPr>
            <a:r>
              <a:rPr lang="en-US" sz="2400" b="1" i="1" dirty="0">
                <a:solidFill>
                  <a:schemeClr val="bg2">
                    <a:lumMod val="25000"/>
                  </a:schemeClr>
                </a:solidFill>
                <a:ea typeface="ヒラギノ角ゴ Pro W3" charset="-128"/>
              </a:rPr>
              <a:t>Hours Worked: </a:t>
            </a:r>
            <a:r>
              <a:rPr lang="en-US" sz="2400" dirty="0">
                <a:solidFill>
                  <a:schemeClr val="bg2">
                    <a:lumMod val="25000"/>
                  </a:schemeClr>
                </a:solidFill>
                <a:ea typeface="ヒラギノ角ゴ Pro W3" charset="-128"/>
              </a:rPr>
              <a:t>Work suffered or permitted not </a:t>
            </a:r>
            <a:r>
              <a:rPr lang="en-US" sz="2400" dirty="0" smtClean="0">
                <a:solidFill>
                  <a:schemeClr val="bg2">
                    <a:lumMod val="25000"/>
                  </a:schemeClr>
                </a:solidFill>
                <a:ea typeface="ヒラギノ角ゴ Pro W3" charset="-128"/>
              </a:rPr>
              <a:t>recorded, or paid</a:t>
            </a:r>
            <a:endParaRPr lang="en-US" sz="2400" b="1" i="1" dirty="0">
              <a:solidFill>
                <a:schemeClr val="bg2">
                  <a:lumMod val="25000"/>
                </a:schemeClr>
              </a:solidFill>
              <a:ea typeface="ヒラギノ角ゴ Pro W3" charset="-128"/>
            </a:endParaRPr>
          </a:p>
        </p:txBody>
      </p:sp>
      <p:sp>
        <p:nvSpPr>
          <p:cNvPr id="10" name="Rectangle 9">
            <a:extLst/>
          </p:cNvPr>
          <p:cNvSpPr/>
          <p:nvPr/>
        </p:nvSpPr>
        <p:spPr>
          <a:xfrm>
            <a:off x="0" y="0"/>
            <a:ext cx="9144000" cy="1371600"/>
          </a:xfrm>
          <a:prstGeom prst="rect">
            <a:avLst/>
          </a:prstGeom>
          <a:solidFill>
            <a:srgbClr val="F16522"/>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78852"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Minimum Wage</a:t>
            </a:r>
            <a:endParaRPr lang="en-US" altLang="en-US" sz="5400" dirty="0">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27">
            <a:extLst/>
          </p:cNvPr>
          <p:cNvSpPr/>
          <p:nvPr/>
        </p:nvSpPr>
        <p:spPr>
          <a:xfrm>
            <a:off x="0" y="0"/>
            <a:ext cx="9144000" cy="1371600"/>
          </a:xfrm>
          <a:prstGeom prst="rect">
            <a:avLst/>
          </a:prstGeom>
          <a:solidFill>
            <a:srgbClr val="003399"/>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25603" name="Title 1"/>
          <p:cNvSpPr>
            <a:spLocks noGrp="1"/>
          </p:cNvSpPr>
          <p:nvPr>
            <p:ph type="title"/>
          </p:nvPr>
        </p:nvSpPr>
        <p:spPr>
          <a:xfrm>
            <a:off x="457200" y="0"/>
            <a:ext cx="8229600" cy="1371600"/>
          </a:xfrm>
        </p:spPr>
        <p:txBody>
          <a:bodyPr/>
          <a:lstStyle/>
          <a:p>
            <a:pPr eaLnBrk="1" hangingPunct="1"/>
            <a:r>
              <a:rPr lang="en-US" altLang="en-US" sz="5400" b="1" dirty="0" smtClean="0">
                <a:solidFill>
                  <a:schemeClr val="bg1"/>
                </a:solidFill>
                <a:ea typeface="ヒラギノ角ゴ Pro W3"/>
                <a:cs typeface="Arial" panose="020B0604020202020204" pitchFamily="34" charset="0"/>
              </a:rPr>
              <a:t>Employment Relationship</a:t>
            </a:r>
            <a:endParaRPr lang="en-US" altLang="en-US" sz="5400" dirty="0" smtClean="0">
              <a:ea typeface="ヒラギノ角ゴ Pro W3"/>
              <a:cs typeface="Arial" panose="020B0604020202020204" pitchFamily="34" charset="0"/>
            </a:endParaRPr>
          </a:p>
        </p:txBody>
      </p:sp>
      <p:sp>
        <p:nvSpPr>
          <p:cNvPr id="3" name="Rectangle 2"/>
          <p:cNvSpPr/>
          <p:nvPr/>
        </p:nvSpPr>
        <p:spPr>
          <a:xfrm>
            <a:off x="1716088" y="2493963"/>
            <a:ext cx="5411787" cy="1816100"/>
          </a:xfrm>
          <a:prstGeom prst="rect">
            <a:avLst/>
          </a:prstGeom>
        </p:spPr>
        <p:txBody>
          <a:bodyPr>
            <a:spAutoFit/>
          </a:bodyPr>
          <a:lstStyle/>
          <a:p>
            <a:pPr algn="ctr" eaLnBrk="1" hangingPunct="1">
              <a:defRPr/>
            </a:pPr>
            <a:r>
              <a:rPr lang="en-US" sz="2800" dirty="0">
                <a:solidFill>
                  <a:schemeClr val="bg2">
                    <a:lumMod val="25000"/>
                  </a:schemeClr>
                </a:solidFill>
                <a:latin typeface="+mn-lt"/>
                <a:ea typeface="ヒラギノ角ゴ Pro W3" charset="-128"/>
                <a:cs typeface="+mn-cs"/>
              </a:rPr>
              <a:t>In order for the FLSA to apply, there must be an employment relationship between the “employer” and the “employee”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4170363" y="1857375"/>
            <a:ext cx="4268787" cy="3857625"/>
          </a:xfrm>
          <a:ln>
            <a:miter lim="800000"/>
            <a:headEnd/>
            <a:tailEnd/>
          </a:ln>
        </p:spPr>
        <p:txBody>
          <a:bodyPr rtlCol="0">
            <a:noAutofit/>
          </a:bodyPr>
          <a:lstStyle/>
          <a:p>
            <a:pPr eaLnBrk="1" fontAlgn="auto" hangingPunct="1">
              <a:spcBef>
                <a:spcPct val="0"/>
              </a:spcBef>
              <a:spcAft>
                <a:spcPts val="0"/>
              </a:spcAft>
              <a:buFont typeface="Arial"/>
              <a:buNone/>
              <a:defRPr/>
            </a:pPr>
            <a:r>
              <a:rPr lang="en-US" sz="2400" dirty="0">
                <a:ea typeface="ヒラギノ角ゴ Pro W3" charset="-128"/>
              </a:rPr>
              <a:t>Covered, non-exempt employees must receive one and one-half times their regular rate of pay for all hours worked over forty in a workweek</a:t>
            </a:r>
          </a:p>
          <a:p>
            <a:pPr eaLnBrk="1" fontAlgn="auto" hangingPunct="1">
              <a:spcBef>
                <a:spcPct val="0"/>
              </a:spcBef>
              <a:spcAft>
                <a:spcPts val="0"/>
              </a:spcAft>
              <a:buFont typeface="Arial"/>
              <a:buNone/>
              <a:defRPr/>
            </a:pPr>
            <a:endParaRPr lang="en-US" sz="2400" dirty="0">
              <a:ea typeface="ヒラギノ角ゴ Pro W3" charset="-128"/>
            </a:endParaRPr>
          </a:p>
          <a:p>
            <a:pPr eaLnBrk="1" fontAlgn="auto" hangingPunct="1">
              <a:spcBef>
                <a:spcPct val="0"/>
              </a:spcBef>
              <a:spcAft>
                <a:spcPts val="0"/>
              </a:spcAft>
              <a:buFont typeface="Arial"/>
              <a:buNone/>
              <a:defRPr/>
            </a:pPr>
            <a:r>
              <a:rPr lang="en-US" sz="2400" dirty="0"/>
              <a:t>All time that is hours worked must be counted when determining overtime hours worked.</a:t>
            </a:r>
          </a:p>
          <a:p>
            <a:pPr eaLnBrk="1" fontAlgn="auto" hangingPunct="1">
              <a:spcBef>
                <a:spcPct val="0"/>
              </a:spcBef>
              <a:spcAft>
                <a:spcPts val="0"/>
              </a:spcAft>
              <a:buFont typeface="Arial"/>
              <a:buNone/>
              <a:defRPr/>
            </a:pPr>
            <a:endParaRPr lang="en-US" sz="2400" dirty="0">
              <a:solidFill>
                <a:schemeClr val="bg2">
                  <a:lumMod val="25000"/>
                </a:schemeClr>
              </a:solidFill>
              <a:ea typeface="ヒラギノ角ゴ Pro W3" charset="-128"/>
            </a:endParaRPr>
          </a:p>
        </p:txBody>
      </p:sp>
      <p:pic>
        <p:nvPicPr>
          <p:cNvPr id="8089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5575" y="1895475"/>
            <a:ext cx="254000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80901"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Overtime</a:t>
            </a:r>
            <a:endParaRPr lang="en-US" altLang="en-US" sz="5400" dirty="0">
              <a:solidFill>
                <a:schemeClr val="bg2"/>
              </a:solidFill>
              <a:latin typeface="Calibri" panose="020F0502020204030204" pitchFamily="34" charset="0"/>
            </a:endParaRPr>
          </a:p>
        </p:txBody>
      </p:sp>
      <p:pic>
        <p:nvPicPr>
          <p:cNvPr id="80902"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5715000"/>
            <a:ext cx="75723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p:cNvPr>
          <p:cNvSpPr txBox="1"/>
          <p:nvPr/>
        </p:nvSpPr>
        <p:spPr>
          <a:xfrm>
            <a:off x="7569200" y="5832475"/>
            <a:ext cx="1265238" cy="522288"/>
          </a:xfrm>
          <a:prstGeom prst="rect">
            <a:avLst/>
          </a:prstGeom>
          <a:noFill/>
        </p:spPr>
        <p:txBody>
          <a:bodyPr>
            <a:spAutoFit/>
          </a:bodyPr>
          <a:lstStyle/>
          <a:p>
            <a:pPr eaLnBrk="1" hangingPunct="1">
              <a:defRPr/>
            </a:pPr>
            <a:r>
              <a:rPr lang="en-US" sz="1400" b="1" dirty="0">
                <a:solidFill>
                  <a:schemeClr val="bg2">
                    <a:lumMod val="25000"/>
                  </a:schemeClr>
                </a:solidFill>
                <a:latin typeface="+mn-lt"/>
                <a:ea typeface="ヒラギノ角ゴ Pro W3" charset="-128"/>
                <a:cs typeface="+mn-cs"/>
              </a:rPr>
              <a:t>FACT SHEET: </a:t>
            </a:r>
            <a:br>
              <a:rPr lang="en-US" sz="1400" b="1" dirty="0">
                <a:solidFill>
                  <a:schemeClr val="bg2">
                    <a:lumMod val="25000"/>
                  </a:schemeClr>
                </a:solidFill>
                <a:latin typeface="+mn-lt"/>
                <a:ea typeface="ヒラギノ角ゴ Pro W3" charset="-128"/>
                <a:cs typeface="+mn-cs"/>
              </a:rPr>
            </a:br>
            <a:r>
              <a:rPr lang="en-US" sz="1400" u="sng" dirty="0">
                <a:solidFill>
                  <a:schemeClr val="bg2">
                    <a:lumMod val="25000"/>
                  </a:schemeClr>
                </a:solidFill>
                <a:latin typeface="+mn-lt"/>
                <a:ea typeface="ヒラギノ角ゴ Pro W3" charset="-128"/>
                <a:cs typeface="+mn-cs"/>
                <a:hlinkClick r:id="rId5"/>
              </a:rPr>
              <a:t>Overtime</a:t>
            </a:r>
            <a:endParaRPr lang="en-US" sz="1400" dirty="0">
              <a:solidFill>
                <a:schemeClr val="bg2">
                  <a:lumMod val="25000"/>
                </a:schemeClr>
              </a:solidFill>
              <a:latin typeface="+mn-lt"/>
              <a:ea typeface="ヒラギノ角ゴ Pro W3" charset="-128"/>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3836988" y="1857375"/>
            <a:ext cx="4240212" cy="3438525"/>
          </a:xfrm>
          <a:ln>
            <a:miter lim="800000"/>
            <a:headEnd/>
            <a:tailEnd/>
          </a:ln>
        </p:spPr>
        <p:txBody>
          <a:bodyPr rtlCol="0">
            <a:normAutofit/>
          </a:bodyPr>
          <a:lstStyle/>
          <a:p>
            <a:pPr marL="457200" indent="-4572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Compliance determined by workweek</a:t>
            </a:r>
            <a:br>
              <a:rPr lang="en-US" sz="2400" dirty="0">
                <a:solidFill>
                  <a:schemeClr val="bg2">
                    <a:lumMod val="25000"/>
                  </a:schemeClr>
                </a:solidFill>
                <a:ea typeface="ヒラギノ角ゴ Pro W3" charset="-128"/>
              </a:rPr>
            </a:br>
            <a:endParaRPr lang="en-US" sz="2400" dirty="0">
              <a:solidFill>
                <a:schemeClr val="bg2">
                  <a:lumMod val="25000"/>
                </a:schemeClr>
              </a:solidFill>
              <a:ea typeface="ヒラギノ角ゴ Pro W3" charset="-128"/>
            </a:endParaRPr>
          </a:p>
          <a:p>
            <a:pPr marL="457200" indent="-4572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Each </a:t>
            </a:r>
            <a:r>
              <a:rPr lang="en-US" sz="2400" dirty="0" smtClean="0">
                <a:solidFill>
                  <a:schemeClr val="bg2">
                    <a:lumMod val="25000"/>
                  </a:schemeClr>
                </a:solidFill>
                <a:ea typeface="ヒラギノ角ゴ Pro W3" charset="-128"/>
              </a:rPr>
              <a:t>workweek </a:t>
            </a:r>
            <a:r>
              <a:rPr lang="en-US" sz="2400" dirty="0">
                <a:solidFill>
                  <a:schemeClr val="bg2">
                    <a:lumMod val="25000"/>
                  </a:schemeClr>
                </a:solidFill>
                <a:ea typeface="ヒラギノ角ゴ Pro W3" charset="-128"/>
              </a:rPr>
              <a:t>stands alone</a:t>
            </a:r>
            <a:br>
              <a:rPr lang="en-US" sz="2400" dirty="0">
                <a:solidFill>
                  <a:schemeClr val="bg2">
                    <a:lumMod val="25000"/>
                  </a:schemeClr>
                </a:solidFill>
                <a:ea typeface="ヒラギノ角ゴ Pro W3" charset="-128"/>
              </a:rPr>
            </a:br>
            <a:endParaRPr lang="en-US" sz="2400" dirty="0">
              <a:solidFill>
                <a:schemeClr val="bg2">
                  <a:lumMod val="25000"/>
                </a:schemeClr>
              </a:solidFill>
              <a:ea typeface="ヒラギノ角ゴ Pro W3" charset="-128"/>
            </a:endParaRPr>
          </a:p>
          <a:p>
            <a:pPr marL="457200" indent="-4572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Workweek is 7 consecutive </a:t>
            </a:r>
            <a:br>
              <a:rPr lang="en-US" sz="2400" dirty="0">
                <a:solidFill>
                  <a:schemeClr val="bg2">
                    <a:lumMod val="25000"/>
                  </a:schemeClr>
                </a:solidFill>
                <a:ea typeface="ヒラギノ角ゴ Pro W3" charset="-128"/>
              </a:rPr>
            </a:br>
            <a:r>
              <a:rPr lang="en-US" sz="2400" dirty="0" smtClean="0">
                <a:solidFill>
                  <a:schemeClr val="bg2">
                    <a:lumMod val="25000"/>
                  </a:schemeClr>
                </a:solidFill>
                <a:ea typeface="ヒラギノ角ゴ Pro W3" charset="-128"/>
              </a:rPr>
              <a:t>24-hour </a:t>
            </a:r>
            <a:r>
              <a:rPr lang="en-US" sz="2400" dirty="0">
                <a:solidFill>
                  <a:schemeClr val="bg2">
                    <a:lumMod val="25000"/>
                  </a:schemeClr>
                </a:solidFill>
                <a:ea typeface="ヒラギノ角ゴ Pro W3" charset="-128"/>
              </a:rPr>
              <a:t>periods (168 hours)</a:t>
            </a: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p:txBody>
      </p:sp>
      <p:sp>
        <p:nvSpPr>
          <p:cNvPr id="4" name="Rectangle 3">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82948"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Overtime</a:t>
            </a:r>
            <a:endParaRPr lang="en-US" altLang="en-US" sz="5400" dirty="0">
              <a:solidFill>
                <a:schemeClr val="bg2"/>
              </a:solidFill>
              <a:latin typeface="Calibri" panose="020F0502020204030204" pitchFamily="34" charset="0"/>
            </a:endParaRPr>
          </a:p>
        </p:txBody>
      </p:sp>
      <p:pic>
        <p:nvPicPr>
          <p:cNvPr id="8294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9213" y="19812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1212850" y="1835150"/>
            <a:ext cx="6718300" cy="4430713"/>
          </a:xfrm>
          <a:ln>
            <a:miter lim="800000"/>
            <a:headEnd/>
            <a:tailEnd/>
          </a:ln>
        </p:spPr>
        <p:txBody>
          <a:bodyPr rtlCol="0">
            <a:normAutofit fontScale="70000" lnSpcReduction="20000"/>
          </a:bodyPr>
          <a:lstStyle/>
          <a:p>
            <a:pPr algn="ctr" eaLnBrk="1" fontAlgn="auto" hangingPunct="1">
              <a:spcBef>
                <a:spcPct val="0"/>
              </a:spcBef>
              <a:spcAft>
                <a:spcPts val="0"/>
              </a:spcAft>
              <a:buFont typeface="Arial"/>
              <a:buNone/>
              <a:defRPr/>
            </a:pPr>
            <a:r>
              <a:rPr lang="en-US" sz="2800" b="1" dirty="0">
                <a:solidFill>
                  <a:schemeClr val="bg2">
                    <a:lumMod val="25000"/>
                  </a:schemeClr>
                </a:solidFill>
                <a:ea typeface="ヒラギノ角ゴ Pro W3" charset="-128"/>
              </a:rPr>
              <a:t>Regular Rate</a:t>
            </a:r>
          </a:p>
          <a:p>
            <a:pPr eaLnBrk="1" fontAlgn="auto" hangingPunct="1">
              <a:spcBef>
                <a:spcPct val="0"/>
              </a:spcBef>
              <a:spcAft>
                <a:spcPts val="0"/>
              </a:spcAft>
              <a:buFont typeface="Arial"/>
              <a:buNone/>
              <a:defRPr/>
            </a:pPr>
            <a:endParaRPr lang="en-US" sz="1600" b="1" dirty="0">
              <a:solidFill>
                <a:schemeClr val="bg2">
                  <a:lumMod val="25000"/>
                </a:schemeClr>
              </a:solidFill>
              <a:ea typeface="ヒラギノ角ゴ Pro W3" charset="-128"/>
            </a:endParaRPr>
          </a:p>
          <a:p>
            <a:pPr marL="434340" indent="-342900" eaLnBrk="1" fontAlgn="auto" hangingPunct="1">
              <a:spcBef>
                <a:spcPts val="0"/>
              </a:spcBef>
              <a:spcAft>
                <a:spcPts val="600"/>
              </a:spcAft>
              <a:buFont typeface="Arial" panose="020B0604020202020204" pitchFamily="34" charset="0"/>
              <a:buChar char="•"/>
              <a:defRPr/>
            </a:pPr>
            <a:r>
              <a:rPr lang="en-US" sz="2400" dirty="0" smtClean="0">
                <a:ea typeface="ヒラギノ角ゴ Pro W3" charset="-128"/>
              </a:rPr>
              <a:t>Determined by dividing total earnings in workweek (except for statutory exclusions) by total number of hours worked in workweek</a:t>
            </a:r>
          </a:p>
          <a:p>
            <a:pPr marL="434340" indent="-342900" eaLnBrk="1" fontAlgn="auto" hangingPunct="1">
              <a:spcBef>
                <a:spcPts val="0"/>
              </a:spcBef>
              <a:spcAft>
                <a:spcPts val="600"/>
              </a:spcAft>
              <a:buFont typeface="Arial" panose="020B0604020202020204" pitchFamily="34" charset="0"/>
              <a:buChar char="•"/>
              <a:defRPr/>
            </a:pPr>
            <a:endParaRPr lang="en-US" sz="2400" dirty="0">
              <a:ea typeface="ヒラギノ角ゴ Pro W3" charset="-128"/>
            </a:endParaRPr>
          </a:p>
          <a:p>
            <a:pPr marL="91440" algn="ctr" eaLnBrk="1" fontAlgn="auto" hangingPunct="1">
              <a:spcBef>
                <a:spcPts val="0"/>
              </a:spcBef>
              <a:spcAft>
                <a:spcPts val="600"/>
              </a:spcAft>
              <a:buFont typeface="Arial"/>
              <a:buNone/>
              <a:defRPr/>
            </a:pPr>
            <a:r>
              <a:rPr lang="en-US" sz="2400" b="1" dirty="0" smtClean="0">
                <a:ea typeface="ヒラギノ角ゴ Pro W3" charset="-128"/>
              </a:rPr>
              <a:t>Total Compensation (except for statutory exclusions)</a:t>
            </a:r>
          </a:p>
          <a:p>
            <a:pPr marL="91440" algn="ctr" eaLnBrk="1" fontAlgn="auto" hangingPunct="1">
              <a:spcBef>
                <a:spcPts val="0"/>
              </a:spcBef>
              <a:spcAft>
                <a:spcPts val="600"/>
              </a:spcAft>
              <a:buFont typeface="Arial"/>
              <a:buNone/>
              <a:defRPr/>
            </a:pPr>
            <a:r>
              <a:rPr lang="en-US" sz="2400" b="1" dirty="0" smtClean="0">
                <a:ea typeface="ヒラギノ角ゴ Pro W3" charset="-128"/>
              </a:rPr>
              <a:t>÷</a:t>
            </a:r>
          </a:p>
          <a:p>
            <a:pPr marL="91440" algn="ctr" eaLnBrk="1" fontAlgn="auto" hangingPunct="1">
              <a:spcBef>
                <a:spcPts val="0"/>
              </a:spcBef>
              <a:spcAft>
                <a:spcPts val="600"/>
              </a:spcAft>
              <a:buFont typeface="Arial"/>
              <a:buNone/>
              <a:defRPr/>
            </a:pPr>
            <a:r>
              <a:rPr lang="en-US" sz="2400" b="1" dirty="0" smtClean="0">
                <a:ea typeface="ヒラギノ角ゴ Pro W3" charset="-128"/>
              </a:rPr>
              <a:t>Total Hours Worked = RR</a:t>
            </a:r>
          </a:p>
          <a:p>
            <a:pPr marL="91440" algn="ctr" eaLnBrk="1" fontAlgn="auto" hangingPunct="1">
              <a:spcBef>
                <a:spcPts val="0"/>
              </a:spcBef>
              <a:spcAft>
                <a:spcPts val="600"/>
              </a:spcAft>
              <a:buFont typeface="Arial"/>
              <a:buNone/>
              <a:defRPr/>
            </a:pPr>
            <a:endParaRPr lang="en-US" sz="2400" dirty="0" smtClean="0">
              <a:ea typeface="ヒラギノ角ゴ Pro W3" charset="-128"/>
            </a:endParaRPr>
          </a:p>
          <a:p>
            <a:pPr marL="434340" indent="-342900" eaLnBrk="1" fontAlgn="auto" hangingPunct="1">
              <a:spcBef>
                <a:spcPts val="0"/>
              </a:spcBef>
              <a:spcAft>
                <a:spcPts val="600"/>
              </a:spcAft>
              <a:buFont typeface="Arial" panose="020B0604020202020204" pitchFamily="34" charset="0"/>
              <a:buChar char="•"/>
              <a:defRPr/>
            </a:pPr>
            <a:r>
              <a:rPr lang="en-US" sz="2400" i="1" dirty="0" smtClean="0">
                <a:ea typeface="ヒラギノ角ゴ Pro W3" charset="-128"/>
              </a:rPr>
              <a:t>Regular </a:t>
            </a:r>
            <a:r>
              <a:rPr lang="en-US" sz="2400" i="1" dirty="0">
                <a:ea typeface="ヒラギノ角ゴ Pro W3" charset="-128"/>
              </a:rPr>
              <a:t>Rate</a:t>
            </a:r>
            <a:r>
              <a:rPr lang="en-US" sz="2400" dirty="0">
                <a:ea typeface="ヒラギノ角ゴ Pro W3" charset="-128"/>
              </a:rPr>
              <a:t> may not be less than the applicable minimum wage </a:t>
            </a:r>
          </a:p>
          <a:p>
            <a:pPr marL="434340" indent="-342900" eaLnBrk="1" fontAlgn="auto" hangingPunct="1">
              <a:spcBef>
                <a:spcPts val="0"/>
              </a:spcBef>
              <a:spcAft>
                <a:spcPts val="600"/>
              </a:spcAft>
              <a:buFont typeface="Arial" panose="020B0604020202020204" pitchFamily="34" charset="0"/>
              <a:buChar char="•"/>
              <a:defRPr/>
            </a:pPr>
            <a:endParaRPr lang="en-US" sz="2400" dirty="0">
              <a:ea typeface="ヒラギノ角ゴ Pro W3" charset="-128"/>
            </a:endParaRPr>
          </a:p>
          <a:p>
            <a:pPr marL="434340" indent="-342900" eaLnBrk="1" fontAlgn="auto" hangingPunct="1">
              <a:spcBef>
                <a:spcPts val="0"/>
              </a:spcBef>
              <a:spcAft>
                <a:spcPts val="600"/>
              </a:spcAft>
              <a:buFont typeface="Arial" panose="020B0604020202020204" pitchFamily="34" charset="0"/>
              <a:buChar char="•"/>
              <a:defRPr/>
            </a:pPr>
            <a:r>
              <a:rPr lang="en-US" sz="2400" b="1" i="1" dirty="0">
                <a:ea typeface="ヒラギノ角ゴ Pro W3" charset="-128"/>
              </a:rPr>
              <a:t>Total earnings include commissions, certain </a:t>
            </a:r>
            <a:r>
              <a:rPr lang="en-US" sz="2400" b="1" i="1" dirty="0" smtClean="0">
                <a:ea typeface="ヒラギノ角ゴ Pro W3" charset="-128"/>
              </a:rPr>
              <a:t>bonuses, </a:t>
            </a:r>
            <a:r>
              <a:rPr lang="en-US" sz="2400" b="1" i="1" dirty="0">
                <a:ea typeface="ヒラギノ角ゴ Pro W3" charset="-128"/>
              </a:rPr>
              <a:t>and cost of room, board, and other facilities provided primarily for the employee’s benefit</a:t>
            </a:r>
          </a:p>
          <a:p>
            <a:pPr eaLnBrk="1" fontAlgn="auto" hangingPunct="1">
              <a:spcBef>
                <a:spcPct val="0"/>
              </a:spcBef>
              <a:spcAft>
                <a:spcPts val="0"/>
              </a:spcAft>
              <a:buFont typeface="Arial"/>
              <a:buNone/>
              <a:defRPr/>
            </a:pPr>
            <a:endParaRPr lang="en-US" sz="2800" dirty="0">
              <a:ea typeface="ヒラギノ角ゴ Pro W3" charset="-128"/>
            </a:endParaRPr>
          </a:p>
        </p:txBody>
      </p:sp>
      <p:sp>
        <p:nvSpPr>
          <p:cNvPr id="3" name="Rectangle 2">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84996"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Overtime</a:t>
            </a:r>
            <a:endParaRPr lang="en-US" altLang="en-US" sz="5400" dirty="0">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457200" y="1923803"/>
            <a:ext cx="8229599" cy="4643252"/>
          </a:xfrm>
          <a:ln>
            <a:miter lim="800000"/>
            <a:headEnd/>
            <a:tailEnd/>
          </a:ln>
          <a:extLst/>
        </p:spPr>
        <p:txBody>
          <a:bodyPr rtlCol="0">
            <a:normAutofit lnSpcReduction="10000"/>
          </a:bodyPr>
          <a:lstStyle/>
          <a:p>
            <a:pPr eaLnBrk="1" fontAlgn="auto" hangingPunct="1">
              <a:spcBef>
                <a:spcPct val="0"/>
              </a:spcBef>
              <a:spcAft>
                <a:spcPts val="0"/>
              </a:spcAft>
              <a:buFont typeface="Arial"/>
              <a:buNone/>
              <a:defRPr/>
            </a:pPr>
            <a:endParaRPr lang="en-US" sz="1600" dirty="0">
              <a:solidFill>
                <a:schemeClr val="bg2">
                  <a:lumMod val="25000"/>
                </a:schemeClr>
              </a:solidFill>
              <a:ea typeface="ヒラギノ角ゴ Pro W3" charset="-128"/>
            </a:endParaRPr>
          </a:p>
          <a:p>
            <a:pPr marL="457200" indent="-457200" eaLnBrk="1" fontAlgn="auto" hangingPunct="1">
              <a:spcBef>
                <a:spcPct val="0"/>
              </a:spcBef>
              <a:spcAft>
                <a:spcPts val="600"/>
              </a:spcAft>
              <a:buFont typeface="Arial" panose="020B0604020202020204" pitchFamily="34" charset="0"/>
              <a:buChar char="•"/>
              <a:defRPr/>
            </a:pPr>
            <a:r>
              <a:rPr lang="en-US" sz="2400" b="1" dirty="0" smtClean="0">
                <a:solidFill>
                  <a:schemeClr val="bg2">
                    <a:lumMod val="25000"/>
                  </a:schemeClr>
                </a:solidFill>
                <a:ea typeface="ヒラギノ角ゴ Pro W3" charset="-128"/>
              </a:rPr>
              <a:t>Gifts</a:t>
            </a:r>
            <a:r>
              <a:rPr lang="en-US" sz="2400" dirty="0" smtClean="0">
                <a:solidFill>
                  <a:schemeClr val="bg2">
                    <a:lumMod val="25000"/>
                  </a:schemeClr>
                </a:solidFill>
                <a:ea typeface="ヒラギノ角ゴ Pro W3" charset="-128"/>
              </a:rPr>
              <a:t> – </a:t>
            </a:r>
            <a:r>
              <a:rPr lang="en-US" sz="2400" dirty="0" smtClean="0">
                <a:ea typeface="ヒラギノ角ゴ Pro W3" charset="-128"/>
              </a:rPr>
              <a:t>e.g., coffee, snacks, t-shirts, raffle prizes, certain longevity bonuses, certain sign-on bonuses</a:t>
            </a:r>
          </a:p>
          <a:p>
            <a:pPr marL="457200" indent="-457200" eaLnBrk="1" fontAlgn="auto" hangingPunct="1">
              <a:spcBef>
                <a:spcPct val="0"/>
              </a:spcBef>
              <a:spcAft>
                <a:spcPts val="600"/>
              </a:spcAft>
              <a:buFont typeface="Arial" panose="020B0604020202020204" pitchFamily="34" charset="0"/>
              <a:buChar char="•"/>
              <a:defRPr/>
            </a:pPr>
            <a:r>
              <a:rPr lang="en-US" sz="2400" b="1" i="1" dirty="0" smtClean="0">
                <a:ea typeface="ヒラギノ角ゴ Pro W3" charset="-128"/>
              </a:rPr>
              <a:t>Discretionary</a:t>
            </a:r>
            <a:r>
              <a:rPr lang="en-US" sz="2400" b="1" dirty="0" smtClean="0">
                <a:ea typeface="ヒラギノ角ゴ Pro W3" charset="-128"/>
              </a:rPr>
              <a:t> bonuses </a:t>
            </a:r>
            <a:r>
              <a:rPr lang="en-US" sz="2400" dirty="0" smtClean="0">
                <a:ea typeface="ヒラギノ角ゴ Pro W3" charset="-128"/>
              </a:rPr>
              <a:t>–</a:t>
            </a:r>
            <a:r>
              <a:rPr lang="en-US" sz="2000" dirty="0" smtClean="0">
                <a:ea typeface="ヒラギノ角ゴ Pro W3" charset="-128"/>
              </a:rPr>
              <a:t> </a:t>
            </a:r>
            <a:r>
              <a:rPr lang="en-US" sz="2400" dirty="0" smtClean="0">
                <a:ea typeface="ヒラギノ角ゴ Pro W3" charset="-128"/>
              </a:rPr>
              <a:t>e.g., </a:t>
            </a:r>
            <a:r>
              <a:rPr lang="en-US" sz="2400" dirty="0" smtClean="0"/>
              <a:t>severance bonuses, referral </a:t>
            </a:r>
            <a:r>
              <a:rPr lang="en-US" sz="2400" dirty="0"/>
              <a:t>bonuses for employees not primarily engaged in recruiting </a:t>
            </a:r>
            <a:r>
              <a:rPr lang="en-US" sz="2400" dirty="0" smtClean="0"/>
              <a:t>activities, bonuses </a:t>
            </a:r>
            <a:r>
              <a:rPr lang="en-US" sz="2400" dirty="0"/>
              <a:t>for overcoming challenging or stressful </a:t>
            </a:r>
            <a:r>
              <a:rPr lang="en-US" sz="2400" dirty="0" smtClean="0"/>
              <a:t>situations</a:t>
            </a:r>
            <a:endParaRPr lang="en-US" sz="2400" dirty="0">
              <a:ea typeface="ヒラギノ角ゴ Pro W3" charset="-128"/>
            </a:endParaRPr>
          </a:p>
          <a:p>
            <a:pPr marL="457200" indent="-457200" eaLnBrk="1" fontAlgn="auto" hangingPunct="1">
              <a:spcBef>
                <a:spcPct val="0"/>
              </a:spcBef>
              <a:spcAft>
                <a:spcPts val="600"/>
              </a:spcAft>
              <a:buFont typeface="Arial" panose="020B0604020202020204" pitchFamily="34" charset="0"/>
              <a:buChar char="•"/>
              <a:defRPr/>
            </a:pPr>
            <a:r>
              <a:rPr lang="en-US" sz="2400" b="1" dirty="0" smtClean="0">
                <a:ea typeface="ヒラギノ角ゴ Pro W3" charset="-128"/>
              </a:rPr>
              <a:t>Payments </a:t>
            </a:r>
            <a:r>
              <a:rPr lang="en-US" sz="2400" b="1" dirty="0">
                <a:ea typeface="ヒラギノ角ゴ Pro W3" charset="-128"/>
              </a:rPr>
              <a:t>for time not </a:t>
            </a:r>
            <a:r>
              <a:rPr lang="en-US" sz="2400" b="1" dirty="0" smtClean="0">
                <a:ea typeface="ヒラギノ角ゴ Pro W3" charset="-128"/>
              </a:rPr>
              <a:t>worked </a:t>
            </a:r>
            <a:r>
              <a:rPr lang="en-US" sz="2400" dirty="0" smtClean="0">
                <a:ea typeface="ヒラギノ角ゴ Pro W3" charset="-128"/>
              </a:rPr>
              <a:t>– includes paid leave, paid leave buybacks, “show up” or “reporting pay”, “call-back pay”</a:t>
            </a:r>
          </a:p>
          <a:p>
            <a:pPr marL="457200" indent="-457200" eaLnBrk="1" fontAlgn="auto" hangingPunct="1">
              <a:spcBef>
                <a:spcPct val="0"/>
              </a:spcBef>
              <a:spcAft>
                <a:spcPts val="600"/>
              </a:spcAft>
              <a:buFont typeface="Arial" panose="020B0604020202020204" pitchFamily="34" charset="0"/>
              <a:buChar char="•"/>
              <a:defRPr/>
            </a:pPr>
            <a:r>
              <a:rPr lang="en-US" sz="2400" b="1" dirty="0">
                <a:ea typeface="ヒラギノ角ゴ Pro W3" charset="-128"/>
              </a:rPr>
              <a:t>Reimbursements for business expenses </a:t>
            </a:r>
            <a:r>
              <a:rPr lang="en-US" sz="2400" dirty="0">
                <a:ea typeface="ヒラギノ角ゴ Pro W3" charset="-128"/>
              </a:rPr>
              <a:t>– </a:t>
            </a:r>
            <a:r>
              <a:rPr lang="en-US" sz="2400" dirty="0" smtClean="0">
                <a:ea typeface="ヒラギノ角ゴ Pro W3" charset="-128"/>
              </a:rPr>
              <a:t>includes business </a:t>
            </a:r>
            <a:r>
              <a:rPr lang="en-US" sz="2400" dirty="0">
                <a:ea typeface="ヒラギノ角ゴ Pro W3" charset="-128"/>
              </a:rPr>
              <a:t>supplies, tools, cell phone plans, credentialing exam </a:t>
            </a:r>
            <a:r>
              <a:rPr lang="en-US" sz="2400" dirty="0" smtClean="0">
                <a:ea typeface="ヒラギノ角ゴ Pro W3" charset="-128"/>
              </a:rPr>
              <a:t>fees, travel expenses</a:t>
            </a:r>
            <a:endParaRPr lang="en-US" sz="2400" dirty="0">
              <a:ea typeface="ヒラギノ角ゴ Pro W3" charset="-128"/>
            </a:endParaRPr>
          </a:p>
          <a:p>
            <a:pPr eaLnBrk="1" fontAlgn="auto" hangingPunct="1">
              <a:spcBef>
                <a:spcPct val="0"/>
              </a:spcBef>
              <a:spcAft>
                <a:spcPts val="600"/>
              </a:spcAft>
              <a:defRPr/>
            </a:pPr>
            <a:endParaRPr lang="en-US" sz="2400" dirty="0" smtClean="0">
              <a:solidFill>
                <a:schemeClr val="bg2">
                  <a:lumMod val="25000"/>
                </a:schemeClr>
              </a:solidFill>
              <a:ea typeface="ヒラギノ角ゴ Pro W3" charset="-128"/>
            </a:endParaRPr>
          </a:p>
          <a:p>
            <a:pPr marL="114300" indent="-457200"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p:txBody>
      </p:sp>
      <p:sp>
        <p:nvSpPr>
          <p:cNvPr id="3" name="Rectangle 2">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87044"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Overtime</a:t>
            </a:r>
            <a:endParaRPr lang="en-US" altLang="en-US" sz="5400" dirty="0">
              <a:solidFill>
                <a:schemeClr val="bg2"/>
              </a:solidFill>
              <a:latin typeface="Calibri" panose="020F0502020204030204" pitchFamily="34" charset="0"/>
            </a:endParaRPr>
          </a:p>
        </p:txBody>
      </p:sp>
      <p:sp>
        <p:nvSpPr>
          <p:cNvPr id="2" name="TextBox 1"/>
          <p:cNvSpPr txBox="1"/>
          <p:nvPr/>
        </p:nvSpPr>
        <p:spPr>
          <a:xfrm>
            <a:off x="2030681" y="1569016"/>
            <a:ext cx="5391397" cy="461665"/>
          </a:xfrm>
          <a:prstGeom prst="rect">
            <a:avLst/>
          </a:prstGeom>
          <a:noFill/>
        </p:spPr>
        <p:txBody>
          <a:bodyPr wrap="square" rtlCol="0">
            <a:spAutoFit/>
          </a:bodyPr>
          <a:lstStyle/>
          <a:p>
            <a:pPr algn="ctr" eaLnBrk="1" fontAlgn="auto" hangingPunct="1">
              <a:spcAft>
                <a:spcPts val="0"/>
              </a:spcAft>
              <a:defRPr/>
            </a:pPr>
            <a:r>
              <a:rPr lang="en-US" b="1" dirty="0">
                <a:solidFill>
                  <a:schemeClr val="bg2">
                    <a:lumMod val="25000"/>
                  </a:schemeClr>
                </a:solidFill>
                <a:ea typeface="ヒラギノ角ゴ Pro W3" charset="-128"/>
              </a:rPr>
              <a:t>Exclusions from the </a:t>
            </a:r>
            <a:r>
              <a:rPr lang="en-US" b="1" i="1" dirty="0">
                <a:solidFill>
                  <a:schemeClr val="bg2">
                    <a:lumMod val="25000"/>
                  </a:schemeClr>
                </a:solidFill>
                <a:ea typeface="ヒラギノ角ゴ Pro W3" charset="-128"/>
              </a:rPr>
              <a:t>Regular Rate</a:t>
            </a:r>
          </a:p>
        </p:txBody>
      </p:sp>
      <p:pic>
        <p:nvPicPr>
          <p:cNvPr id="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6581" y="5809817"/>
            <a:ext cx="75723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p:cNvPr>
          <p:cNvSpPr txBox="1"/>
          <p:nvPr/>
        </p:nvSpPr>
        <p:spPr>
          <a:xfrm>
            <a:off x="7693819" y="5834166"/>
            <a:ext cx="1265238" cy="522288"/>
          </a:xfrm>
          <a:prstGeom prst="rect">
            <a:avLst/>
          </a:prstGeom>
          <a:noFill/>
        </p:spPr>
        <p:txBody>
          <a:bodyPr>
            <a:spAutoFit/>
          </a:bodyPr>
          <a:lstStyle/>
          <a:p>
            <a:pPr eaLnBrk="1" hangingPunct="1">
              <a:defRPr/>
            </a:pPr>
            <a:r>
              <a:rPr lang="en-US" sz="1400" b="1" dirty="0">
                <a:solidFill>
                  <a:schemeClr val="bg2">
                    <a:lumMod val="25000"/>
                  </a:schemeClr>
                </a:solidFill>
                <a:latin typeface="+mn-lt"/>
                <a:ea typeface="ヒラギノ角ゴ Pro W3" charset="-128"/>
                <a:cs typeface="+mn-cs"/>
              </a:rPr>
              <a:t>FACT SHEET: </a:t>
            </a:r>
            <a:br>
              <a:rPr lang="en-US" sz="1400" b="1" dirty="0">
                <a:solidFill>
                  <a:schemeClr val="bg2">
                    <a:lumMod val="25000"/>
                  </a:schemeClr>
                </a:solidFill>
                <a:latin typeface="+mn-lt"/>
                <a:ea typeface="ヒラギノ角ゴ Pro W3" charset="-128"/>
                <a:cs typeface="+mn-cs"/>
              </a:rPr>
            </a:br>
            <a:r>
              <a:rPr lang="en-US" sz="1400" u="sng" dirty="0" smtClean="0">
                <a:solidFill>
                  <a:schemeClr val="bg2">
                    <a:lumMod val="25000"/>
                  </a:schemeClr>
                </a:solidFill>
                <a:latin typeface="+mn-lt"/>
                <a:ea typeface="ヒラギノ角ゴ Pro W3" charset="-128"/>
                <a:cs typeface="+mn-cs"/>
                <a:hlinkClick r:id="rId4"/>
              </a:rPr>
              <a:t>Regular Rate</a:t>
            </a:r>
            <a:endParaRPr lang="en-US" sz="1400" dirty="0">
              <a:solidFill>
                <a:schemeClr val="bg2">
                  <a:lumMod val="25000"/>
                </a:schemeClr>
              </a:solidFill>
              <a:latin typeface="+mn-lt"/>
              <a:ea typeface="ヒラギノ角ゴ Pro W3" charset="-128"/>
              <a:cs typeface="+mn-cs"/>
            </a:endParaRPr>
          </a:p>
        </p:txBody>
      </p:sp>
    </p:spTree>
    <p:extLst>
      <p:ext uri="{BB962C8B-B14F-4D97-AF65-F5344CB8AC3E}">
        <p14:creationId xmlns:p14="http://schemas.microsoft.com/office/powerpoint/2010/main" val="29252907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457200" y="2090057"/>
            <a:ext cx="8229599" cy="4215740"/>
          </a:xfrm>
          <a:ln>
            <a:miter lim="800000"/>
            <a:headEnd/>
            <a:tailEnd/>
          </a:ln>
          <a:extLst/>
        </p:spPr>
        <p:txBody>
          <a:bodyPr rtlCol="0">
            <a:normAutofit lnSpcReduction="10000"/>
          </a:bodyPr>
          <a:lstStyle/>
          <a:p>
            <a:pPr marL="457200" indent="-457200" eaLnBrk="1" fontAlgn="auto" hangingPunct="1">
              <a:spcBef>
                <a:spcPct val="0"/>
              </a:spcBef>
              <a:spcAft>
                <a:spcPts val="600"/>
              </a:spcAft>
              <a:buFont typeface="Arial" panose="020B0604020202020204" pitchFamily="34" charset="0"/>
              <a:buChar char="•"/>
              <a:defRPr/>
            </a:pPr>
            <a:r>
              <a:rPr lang="en-US" sz="2400" b="1" dirty="0" smtClean="0">
                <a:ea typeface="ヒラギノ角ゴ Pro W3" charset="-128"/>
              </a:rPr>
              <a:t>Overtime </a:t>
            </a:r>
            <a:r>
              <a:rPr lang="en-US" sz="2400" b="1" dirty="0">
                <a:ea typeface="ヒラギノ角ゴ Pro W3" charset="-128"/>
              </a:rPr>
              <a:t>premium </a:t>
            </a:r>
            <a:r>
              <a:rPr lang="en-US" sz="2400" b="1" dirty="0" smtClean="0">
                <a:ea typeface="ヒラギノ角ゴ Pro W3" charset="-128"/>
              </a:rPr>
              <a:t>payments</a:t>
            </a:r>
          </a:p>
          <a:p>
            <a:pPr marL="457200" indent="-457200" eaLnBrk="1" fontAlgn="auto" hangingPunct="1">
              <a:spcBef>
                <a:spcPct val="0"/>
              </a:spcBef>
              <a:spcAft>
                <a:spcPts val="600"/>
              </a:spcAft>
              <a:buFont typeface="Arial" panose="020B0604020202020204" pitchFamily="34" charset="0"/>
              <a:buChar char="•"/>
              <a:defRPr/>
            </a:pPr>
            <a:r>
              <a:rPr lang="en-US" sz="2400" b="1" dirty="0" smtClean="0">
                <a:ea typeface="ヒラギノ角ゴ Pro W3" charset="-128"/>
              </a:rPr>
              <a:t>“Perks” and conveniences for the employee </a:t>
            </a:r>
            <a:r>
              <a:rPr lang="en-US" sz="2400" dirty="0" smtClean="0">
                <a:ea typeface="ヒラギノ角ゴ Pro W3" charset="-128"/>
              </a:rPr>
              <a:t>– e.g., gym memberships, gym access, fitness classes, wellness programs, employee discounts on retail and services, on-the-job medical care, tuition payments, adoption assistance, parking benefits and spaces</a:t>
            </a:r>
            <a:endParaRPr lang="en-US" sz="2400" dirty="0">
              <a:ea typeface="ヒラギノ角ゴ Pro W3" charset="-128"/>
            </a:endParaRPr>
          </a:p>
          <a:p>
            <a:pPr marL="457200" indent="-457200" eaLnBrk="1" fontAlgn="auto" hangingPunct="1">
              <a:spcBef>
                <a:spcPct val="0"/>
              </a:spcBef>
              <a:spcAft>
                <a:spcPts val="600"/>
              </a:spcAft>
              <a:buFont typeface="Arial" panose="020B0604020202020204" pitchFamily="34" charset="0"/>
              <a:buChar char="•"/>
              <a:defRPr/>
            </a:pPr>
            <a:r>
              <a:rPr lang="en-US" sz="2400" b="1" dirty="0">
                <a:ea typeface="ヒラギノ角ゴ Pro W3" charset="-128"/>
              </a:rPr>
              <a:t>Profit sharing plans, stock options</a:t>
            </a:r>
          </a:p>
          <a:p>
            <a:pPr marL="457200" indent="-457200" eaLnBrk="1" fontAlgn="auto" hangingPunct="1">
              <a:spcBef>
                <a:spcPct val="0"/>
              </a:spcBef>
              <a:spcAft>
                <a:spcPts val="600"/>
              </a:spcAft>
              <a:buFont typeface="Arial" panose="020B0604020202020204" pitchFamily="34" charset="0"/>
              <a:buChar char="•"/>
              <a:defRPr/>
            </a:pPr>
            <a:r>
              <a:rPr lang="en-US" sz="2400" b="1" dirty="0">
                <a:ea typeface="ヒラギノ角ゴ Pro W3" charset="-128"/>
              </a:rPr>
              <a:t>Retirement and insurance plan </a:t>
            </a:r>
            <a:r>
              <a:rPr lang="en-US" sz="2400" b="1" dirty="0" smtClean="0">
                <a:ea typeface="ヒラギノ角ゴ Pro W3" charset="-128"/>
              </a:rPr>
              <a:t>contributions </a:t>
            </a:r>
            <a:r>
              <a:rPr lang="en-US" sz="2400" dirty="0" smtClean="0">
                <a:ea typeface="ヒラギノ角ゴ Pro W3" charset="-128"/>
              </a:rPr>
              <a:t> - also includes plans for </a:t>
            </a:r>
            <a:r>
              <a:rPr lang="en-US" sz="2400" dirty="0" smtClean="0"/>
              <a:t>accident</a:t>
            </a:r>
            <a:r>
              <a:rPr lang="en-US" sz="2400" dirty="0"/>
              <a:t>, unemployment, legal services, or other events that could cause significant future financial hardship or expense</a:t>
            </a:r>
            <a:endParaRPr lang="en-US" sz="2400" b="1" dirty="0">
              <a:ea typeface="ヒラギノ角ゴ Pro W3" charset="-128"/>
            </a:endParaRPr>
          </a:p>
          <a:p>
            <a:pPr marL="114300" indent="-457200"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p:txBody>
      </p:sp>
      <p:sp>
        <p:nvSpPr>
          <p:cNvPr id="3" name="Rectangle 2">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87044"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Overtime</a:t>
            </a:r>
            <a:endParaRPr lang="en-US" altLang="en-US" sz="5400" dirty="0">
              <a:solidFill>
                <a:schemeClr val="bg2"/>
              </a:solidFill>
              <a:latin typeface="Calibri" panose="020F0502020204030204" pitchFamily="34" charset="0"/>
            </a:endParaRPr>
          </a:p>
        </p:txBody>
      </p:sp>
      <p:sp>
        <p:nvSpPr>
          <p:cNvPr id="2" name="TextBox 1"/>
          <p:cNvSpPr txBox="1"/>
          <p:nvPr/>
        </p:nvSpPr>
        <p:spPr>
          <a:xfrm>
            <a:off x="2090056" y="1499996"/>
            <a:ext cx="5332021" cy="461665"/>
          </a:xfrm>
          <a:prstGeom prst="rect">
            <a:avLst/>
          </a:prstGeom>
          <a:noFill/>
        </p:spPr>
        <p:txBody>
          <a:bodyPr wrap="square" rtlCol="0">
            <a:spAutoFit/>
          </a:bodyPr>
          <a:lstStyle/>
          <a:p>
            <a:pPr algn="ctr" eaLnBrk="1" fontAlgn="auto" hangingPunct="1">
              <a:spcAft>
                <a:spcPts val="0"/>
              </a:spcAft>
              <a:defRPr/>
            </a:pPr>
            <a:r>
              <a:rPr lang="en-US" b="1" dirty="0">
                <a:solidFill>
                  <a:schemeClr val="bg2">
                    <a:lumMod val="25000"/>
                  </a:schemeClr>
                </a:solidFill>
                <a:ea typeface="ヒラギノ角ゴ Pro W3" charset="-128"/>
              </a:rPr>
              <a:t>Exclusions from the </a:t>
            </a:r>
            <a:r>
              <a:rPr lang="en-US" b="1" i="1" dirty="0">
                <a:solidFill>
                  <a:schemeClr val="bg2">
                    <a:lumMod val="25000"/>
                  </a:schemeClr>
                </a:solidFill>
                <a:ea typeface="ヒラギノ角ゴ Pro W3" charset="-128"/>
              </a:rPr>
              <a:t>Regular Rate</a:t>
            </a:r>
          </a:p>
        </p:txBody>
      </p:sp>
      <p:pic>
        <p:nvPicPr>
          <p:cNvPr id="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94077" y="5887556"/>
            <a:ext cx="75723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p:cNvPr>
          <p:cNvSpPr txBox="1"/>
          <p:nvPr/>
        </p:nvSpPr>
        <p:spPr>
          <a:xfrm>
            <a:off x="7551315" y="5911905"/>
            <a:ext cx="1265238" cy="522288"/>
          </a:xfrm>
          <a:prstGeom prst="rect">
            <a:avLst/>
          </a:prstGeom>
          <a:noFill/>
        </p:spPr>
        <p:txBody>
          <a:bodyPr>
            <a:spAutoFit/>
          </a:bodyPr>
          <a:lstStyle/>
          <a:p>
            <a:pPr eaLnBrk="1" hangingPunct="1">
              <a:defRPr/>
            </a:pPr>
            <a:r>
              <a:rPr lang="en-US" sz="1400" b="1" dirty="0">
                <a:solidFill>
                  <a:schemeClr val="bg2">
                    <a:lumMod val="25000"/>
                  </a:schemeClr>
                </a:solidFill>
                <a:latin typeface="+mn-lt"/>
                <a:ea typeface="ヒラギノ角ゴ Pro W3" charset="-128"/>
                <a:cs typeface="+mn-cs"/>
              </a:rPr>
              <a:t>FACT SHEET: </a:t>
            </a:r>
            <a:br>
              <a:rPr lang="en-US" sz="1400" b="1" dirty="0">
                <a:solidFill>
                  <a:schemeClr val="bg2">
                    <a:lumMod val="25000"/>
                  </a:schemeClr>
                </a:solidFill>
                <a:latin typeface="+mn-lt"/>
                <a:ea typeface="ヒラギノ角ゴ Pro W3" charset="-128"/>
                <a:cs typeface="+mn-cs"/>
              </a:rPr>
            </a:br>
            <a:r>
              <a:rPr lang="en-US" sz="1400" u="sng" dirty="0" smtClean="0">
                <a:solidFill>
                  <a:schemeClr val="bg2">
                    <a:lumMod val="25000"/>
                  </a:schemeClr>
                </a:solidFill>
                <a:latin typeface="+mn-lt"/>
                <a:ea typeface="ヒラギノ角ゴ Pro W3" charset="-128"/>
                <a:cs typeface="+mn-cs"/>
                <a:hlinkClick r:id="rId4"/>
              </a:rPr>
              <a:t>Regular Rate</a:t>
            </a:r>
            <a:endParaRPr lang="en-US" sz="1400" dirty="0">
              <a:solidFill>
                <a:schemeClr val="bg2">
                  <a:lumMod val="25000"/>
                </a:schemeClr>
              </a:solidFill>
              <a:latin typeface="+mn-lt"/>
              <a:ea typeface="ヒラギノ角ゴ Pro W3" charset="-128"/>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457200" y="1986010"/>
            <a:ext cx="8229599" cy="4319787"/>
          </a:xfrm>
          <a:ln>
            <a:miter lim="800000"/>
            <a:headEnd/>
            <a:tailEnd/>
          </a:ln>
          <a:extLst/>
        </p:spPr>
        <p:txBody>
          <a:bodyPr rtlCol="0">
            <a:normAutofit fontScale="92500" lnSpcReduction="10000"/>
          </a:bodyPr>
          <a:lstStyle/>
          <a:p>
            <a:pPr marL="342900" lvl="0" indent="-342900" defTabSz="914400" eaLnBrk="1" fontAlgn="auto" hangingPunct="1">
              <a:spcAft>
                <a:spcPts val="0"/>
              </a:spcAft>
              <a:buFont typeface="Arial" pitchFamily="34" charset="0"/>
              <a:buChar char="•"/>
              <a:defRPr/>
            </a:pPr>
            <a:r>
              <a:rPr lang="en-US" sz="2400" dirty="0">
                <a:solidFill>
                  <a:prstClr val="black"/>
                </a:solidFill>
              </a:rPr>
              <a:t>Discretionary bonuses may be excluded from the regular </a:t>
            </a:r>
            <a:r>
              <a:rPr lang="en-US" sz="2400" dirty="0" smtClean="0">
                <a:solidFill>
                  <a:prstClr val="black"/>
                </a:solidFill>
              </a:rPr>
              <a:t>rate if </a:t>
            </a:r>
            <a:r>
              <a:rPr lang="en-US" sz="2400" b="1" dirty="0" smtClean="0">
                <a:solidFill>
                  <a:prstClr val="black"/>
                </a:solidFill>
              </a:rPr>
              <a:t>all</a:t>
            </a:r>
            <a:r>
              <a:rPr lang="en-US" sz="2400" dirty="0" smtClean="0">
                <a:solidFill>
                  <a:prstClr val="black"/>
                </a:solidFill>
              </a:rPr>
              <a:t> </a:t>
            </a:r>
            <a:r>
              <a:rPr lang="en-US" sz="2400" dirty="0">
                <a:solidFill>
                  <a:prstClr val="black"/>
                </a:solidFill>
              </a:rPr>
              <a:t>the following </a:t>
            </a:r>
            <a:r>
              <a:rPr lang="en-US" sz="2400" dirty="0" smtClean="0">
                <a:solidFill>
                  <a:prstClr val="black"/>
                </a:solidFill>
              </a:rPr>
              <a:t>criteria are met: </a:t>
            </a:r>
            <a:endParaRPr lang="en-US" sz="2400" dirty="0">
              <a:solidFill>
                <a:prstClr val="black"/>
              </a:solidFill>
            </a:endParaRPr>
          </a:p>
          <a:p>
            <a:pPr marL="914400" lvl="1" indent="-457200" defTabSz="914400" eaLnBrk="1" fontAlgn="auto" hangingPunct="1">
              <a:spcAft>
                <a:spcPts val="0"/>
              </a:spcAft>
              <a:buFont typeface="+mj-lt"/>
              <a:buAutoNum type="arabicPeriod"/>
              <a:defRPr/>
            </a:pPr>
            <a:r>
              <a:rPr lang="en-US" sz="2400" dirty="0">
                <a:solidFill>
                  <a:prstClr val="black"/>
                </a:solidFill>
              </a:rPr>
              <a:t>The employer has the sole discretion, until at or near the end of the period that corresponds to the bonus, to determine whether to pay the bonus;</a:t>
            </a:r>
          </a:p>
          <a:p>
            <a:pPr marL="914400" lvl="1" indent="-457200" defTabSz="914400" eaLnBrk="1" fontAlgn="auto" hangingPunct="1">
              <a:spcAft>
                <a:spcPts val="0"/>
              </a:spcAft>
              <a:buFont typeface="+mj-lt"/>
              <a:buAutoNum type="arabicPeriod"/>
              <a:defRPr/>
            </a:pPr>
            <a:r>
              <a:rPr lang="en-US" sz="2400" dirty="0">
                <a:solidFill>
                  <a:prstClr val="black"/>
                </a:solidFill>
              </a:rPr>
              <a:t>The employer has the sole discretion, until at or near the end of the period that corresponds to the bonus, to determine the amount of the bonus; </a:t>
            </a:r>
            <a:r>
              <a:rPr lang="en-US" sz="2400" u="sng" dirty="0">
                <a:solidFill>
                  <a:prstClr val="black"/>
                </a:solidFill>
              </a:rPr>
              <a:t>and</a:t>
            </a:r>
            <a:r>
              <a:rPr lang="en-US" sz="2400" dirty="0">
                <a:solidFill>
                  <a:prstClr val="black"/>
                </a:solidFill>
              </a:rPr>
              <a:t> </a:t>
            </a:r>
          </a:p>
          <a:p>
            <a:pPr marL="914400" lvl="1" indent="-457200" defTabSz="914400" eaLnBrk="1" fontAlgn="auto" hangingPunct="1">
              <a:spcAft>
                <a:spcPts val="0"/>
              </a:spcAft>
              <a:buFont typeface="+mj-lt"/>
              <a:buAutoNum type="arabicPeriod"/>
              <a:defRPr/>
            </a:pPr>
            <a:r>
              <a:rPr lang="en-US" sz="2400" dirty="0">
                <a:solidFill>
                  <a:prstClr val="black"/>
                </a:solidFill>
              </a:rPr>
              <a:t>The bonus payment is not made according to any prior contract, agreement, or promise causing an employee to expect such payments regularly.  </a:t>
            </a:r>
            <a:endParaRPr lang="en-US" sz="2400" dirty="0" smtClean="0">
              <a:solidFill>
                <a:prstClr val="black"/>
              </a:solidFill>
            </a:endParaRPr>
          </a:p>
          <a:p>
            <a:pPr marL="457200" indent="-457200" defTabSz="914400" eaLnBrk="1" fontAlgn="auto" hangingPunct="1">
              <a:spcAft>
                <a:spcPts val="0"/>
              </a:spcAft>
              <a:buFont typeface="Arial" panose="020B0604020202020204" pitchFamily="34" charset="0"/>
              <a:buChar char="•"/>
              <a:defRPr/>
            </a:pPr>
            <a:r>
              <a:rPr lang="en-US" sz="2400" dirty="0" smtClean="0">
                <a:solidFill>
                  <a:prstClr val="black"/>
                </a:solidFill>
              </a:rPr>
              <a:t>Labels are not determinative.</a:t>
            </a:r>
            <a:endParaRPr lang="en-US" sz="2400" dirty="0">
              <a:solidFill>
                <a:prstClr val="black"/>
              </a:solidFill>
            </a:endParaRPr>
          </a:p>
          <a:p>
            <a:pPr marL="114300" indent="-457200" eaLnBrk="1" fontAlgn="auto" hangingPunct="1">
              <a:spcBef>
                <a:spcPct val="0"/>
              </a:spcBef>
              <a:spcAft>
                <a:spcPts val="0"/>
              </a:spcAft>
              <a:buFont typeface="Arial"/>
              <a:buNone/>
              <a:defRPr/>
            </a:pPr>
            <a:endParaRPr lang="en-US" sz="2400" dirty="0">
              <a:solidFill>
                <a:srgbClr val="002060"/>
              </a:solidFill>
              <a:latin typeface="Adobe Garamond Pro Bold" pitchFamily="18" charset="0"/>
              <a:ea typeface="ヒラギノ角ゴ Pro W3" charset="-128"/>
            </a:endParaRPr>
          </a:p>
        </p:txBody>
      </p:sp>
      <p:sp>
        <p:nvSpPr>
          <p:cNvPr id="3" name="Rectangle 2">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87044"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Overtime</a:t>
            </a:r>
            <a:endParaRPr lang="en-US" altLang="en-US" sz="5400" dirty="0">
              <a:solidFill>
                <a:schemeClr val="bg2"/>
              </a:solidFill>
              <a:latin typeface="Calibri" panose="020F0502020204030204" pitchFamily="34" charset="0"/>
            </a:endParaRPr>
          </a:p>
        </p:txBody>
      </p:sp>
      <p:sp>
        <p:nvSpPr>
          <p:cNvPr id="2" name="TextBox 1"/>
          <p:cNvSpPr txBox="1"/>
          <p:nvPr/>
        </p:nvSpPr>
        <p:spPr>
          <a:xfrm>
            <a:off x="2090056" y="1499996"/>
            <a:ext cx="5332021" cy="461665"/>
          </a:xfrm>
          <a:prstGeom prst="rect">
            <a:avLst/>
          </a:prstGeom>
          <a:noFill/>
        </p:spPr>
        <p:txBody>
          <a:bodyPr wrap="square" rtlCol="0">
            <a:spAutoFit/>
          </a:bodyPr>
          <a:lstStyle/>
          <a:p>
            <a:pPr algn="ctr" eaLnBrk="1" fontAlgn="auto" hangingPunct="1">
              <a:spcAft>
                <a:spcPts val="0"/>
              </a:spcAft>
              <a:defRPr/>
            </a:pPr>
            <a:r>
              <a:rPr lang="en-US" b="1" i="1" dirty="0" smtClean="0">
                <a:solidFill>
                  <a:schemeClr val="bg2">
                    <a:lumMod val="25000"/>
                  </a:schemeClr>
                </a:solidFill>
                <a:ea typeface="ヒラギノ角ゴ Pro W3" charset="-128"/>
              </a:rPr>
              <a:t>Discretionary Bonuses</a:t>
            </a:r>
            <a:endParaRPr lang="en-US" b="1" i="1" dirty="0">
              <a:solidFill>
                <a:schemeClr val="bg2">
                  <a:lumMod val="25000"/>
                </a:schemeClr>
              </a:solidFill>
              <a:ea typeface="ヒラギノ角ゴ Pro W3" charset="-128"/>
            </a:endParaRPr>
          </a:p>
        </p:txBody>
      </p:sp>
      <p:pic>
        <p:nvPicPr>
          <p:cNvPr id="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94077" y="5887556"/>
            <a:ext cx="75723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p:cNvPr>
          <p:cNvSpPr txBox="1"/>
          <p:nvPr/>
        </p:nvSpPr>
        <p:spPr>
          <a:xfrm>
            <a:off x="7551315" y="5911905"/>
            <a:ext cx="1265238" cy="522288"/>
          </a:xfrm>
          <a:prstGeom prst="rect">
            <a:avLst/>
          </a:prstGeom>
          <a:noFill/>
        </p:spPr>
        <p:txBody>
          <a:bodyPr>
            <a:spAutoFit/>
          </a:bodyPr>
          <a:lstStyle/>
          <a:p>
            <a:pPr eaLnBrk="1" hangingPunct="1">
              <a:defRPr/>
            </a:pPr>
            <a:r>
              <a:rPr lang="en-US" sz="1400" b="1" dirty="0">
                <a:solidFill>
                  <a:schemeClr val="bg2">
                    <a:lumMod val="25000"/>
                  </a:schemeClr>
                </a:solidFill>
                <a:latin typeface="+mn-lt"/>
                <a:ea typeface="ヒラギノ角ゴ Pro W3" charset="-128"/>
                <a:cs typeface="+mn-cs"/>
              </a:rPr>
              <a:t>FACT SHEET: </a:t>
            </a:r>
            <a:br>
              <a:rPr lang="en-US" sz="1400" b="1" dirty="0">
                <a:solidFill>
                  <a:schemeClr val="bg2">
                    <a:lumMod val="25000"/>
                  </a:schemeClr>
                </a:solidFill>
                <a:latin typeface="+mn-lt"/>
                <a:ea typeface="ヒラギノ角ゴ Pro W3" charset="-128"/>
                <a:cs typeface="+mn-cs"/>
              </a:rPr>
            </a:br>
            <a:r>
              <a:rPr lang="en-US" sz="1400" u="sng" dirty="0" smtClean="0">
                <a:solidFill>
                  <a:schemeClr val="bg2">
                    <a:lumMod val="25000"/>
                  </a:schemeClr>
                </a:solidFill>
                <a:latin typeface="+mn-lt"/>
                <a:ea typeface="ヒラギノ角ゴ Pro W3" charset="-128"/>
                <a:cs typeface="+mn-cs"/>
                <a:hlinkClick r:id="rId4"/>
              </a:rPr>
              <a:t>Regular Rate</a:t>
            </a:r>
            <a:endParaRPr lang="en-US" sz="1400" dirty="0">
              <a:solidFill>
                <a:schemeClr val="bg2">
                  <a:lumMod val="25000"/>
                </a:schemeClr>
              </a:solidFill>
              <a:latin typeface="+mn-lt"/>
              <a:ea typeface="ヒラギノ角ゴ Pro W3" charset="-128"/>
              <a:cs typeface="+mn-cs"/>
            </a:endParaRPr>
          </a:p>
        </p:txBody>
      </p:sp>
    </p:spTree>
    <p:extLst>
      <p:ext uri="{BB962C8B-B14F-4D97-AF65-F5344CB8AC3E}">
        <p14:creationId xmlns:p14="http://schemas.microsoft.com/office/powerpoint/2010/main" val="5844665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1146175" y="1831975"/>
            <a:ext cx="6892925" cy="4327525"/>
          </a:xfrm>
          <a:ln>
            <a:miter lim="800000"/>
            <a:headEnd/>
            <a:tailEnd/>
          </a:ln>
        </p:spPr>
        <p:txBody>
          <a:bodyPr rtlCol="0">
            <a:normAutofit fontScale="85000" lnSpcReduction="20000"/>
          </a:bodyPr>
          <a:lstStyle/>
          <a:p>
            <a:pPr algn="ctr" eaLnBrk="1" fontAlgn="auto" hangingPunct="1">
              <a:spcBef>
                <a:spcPct val="0"/>
              </a:spcBef>
              <a:spcAft>
                <a:spcPts val="0"/>
              </a:spcAft>
              <a:buFont typeface="Arial"/>
              <a:buNone/>
              <a:defRPr/>
            </a:pPr>
            <a:r>
              <a:rPr lang="en-US" sz="2800" b="1" dirty="0">
                <a:ea typeface="ヒラギノ角ゴ Pro W3" charset="-128"/>
              </a:rPr>
              <a:t>Regular Rate and Premium Pay for OT Hours</a:t>
            </a:r>
          </a:p>
          <a:p>
            <a:pPr eaLnBrk="1" fontAlgn="auto" hangingPunct="1">
              <a:spcBef>
                <a:spcPct val="0"/>
              </a:spcBef>
              <a:spcAft>
                <a:spcPts val="0"/>
              </a:spcAft>
              <a:buFont typeface="Arial"/>
              <a:buNone/>
              <a:defRPr/>
            </a:pPr>
            <a:endParaRPr lang="en-US" sz="1600" b="1" dirty="0">
              <a:ea typeface="ヒラギノ角ゴ Pro W3" charset="-128"/>
            </a:endParaRPr>
          </a:p>
          <a:p>
            <a:pPr marL="91440" algn="ctr" eaLnBrk="1" fontAlgn="auto" hangingPunct="1">
              <a:spcBef>
                <a:spcPts val="0"/>
              </a:spcBef>
              <a:spcAft>
                <a:spcPts val="600"/>
              </a:spcAft>
              <a:buFont typeface="Arial"/>
              <a:buNone/>
              <a:defRPr/>
            </a:pPr>
            <a:r>
              <a:rPr lang="en-US" sz="2400" b="1" dirty="0">
                <a:ea typeface="ヒラギノ角ゴ Pro W3" charset="-128"/>
              </a:rPr>
              <a:t>STEP 1: </a:t>
            </a:r>
            <a:r>
              <a:rPr lang="en-US" sz="2400" dirty="0">
                <a:ea typeface="ヒラギノ角ゴ Pro W3" charset="-128"/>
              </a:rPr>
              <a:t>	Total compensation paid in a workweek 			 	</a:t>
            </a:r>
            <a:r>
              <a:rPr lang="en-US" sz="2400" dirty="0" smtClean="0">
                <a:ea typeface="ヒラギノ角ゴ Pro W3" charset="-128"/>
              </a:rPr>
              <a:t>(except for </a:t>
            </a:r>
            <a:r>
              <a:rPr lang="en-US" sz="2400" dirty="0">
                <a:ea typeface="ヒラギノ角ゴ Pro W3" charset="-128"/>
              </a:rPr>
              <a:t>statutory exclusions) divided by 					total hours worked in the workweek</a:t>
            </a:r>
            <a:br>
              <a:rPr lang="en-US" sz="2400" dirty="0">
                <a:ea typeface="ヒラギノ角ゴ Pro W3" charset="-128"/>
              </a:rPr>
            </a:br>
            <a:endParaRPr lang="en-US" sz="2400" dirty="0" smtClean="0">
              <a:ea typeface="ヒラギノ角ゴ Pro W3" charset="-128"/>
            </a:endParaRPr>
          </a:p>
          <a:p>
            <a:pPr marL="91440" algn="ctr" eaLnBrk="1" fontAlgn="auto" hangingPunct="1">
              <a:spcBef>
                <a:spcPts val="0"/>
              </a:spcBef>
              <a:spcAft>
                <a:spcPts val="600"/>
              </a:spcAft>
              <a:buFont typeface="Arial"/>
              <a:buNone/>
              <a:defRPr/>
            </a:pPr>
            <a:r>
              <a:rPr lang="en-US" sz="2400" b="1" dirty="0" smtClean="0">
                <a:ea typeface="ヒラギノ角ゴ Pro W3" charset="-128"/>
              </a:rPr>
              <a:t>Total </a:t>
            </a:r>
            <a:r>
              <a:rPr lang="en-US" sz="2400" b="1" dirty="0">
                <a:ea typeface="ヒラギノ角ゴ Pro W3" charset="-128"/>
              </a:rPr>
              <a:t>Compensation (except for statutory exclusions)</a:t>
            </a:r>
          </a:p>
          <a:p>
            <a:pPr marL="91440" algn="ctr" eaLnBrk="1" fontAlgn="auto" hangingPunct="1">
              <a:spcBef>
                <a:spcPts val="0"/>
              </a:spcBef>
              <a:spcAft>
                <a:spcPts val="600"/>
              </a:spcAft>
              <a:buFont typeface="Arial"/>
              <a:buNone/>
              <a:defRPr/>
            </a:pPr>
            <a:r>
              <a:rPr lang="en-US" sz="2400" b="1" dirty="0">
                <a:ea typeface="ヒラギノ角ゴ Pro W3" charset="-128"/>
              </a:rPr>
              <a:t>÷</a:t>
            </a:r>
          </a:p>
          <a:p>
            <a:pPr marL="91440" algn="ctr" eaLnBrk="1" fontAlgn="auto" hangingPunct="1">
              <a:spcBef>
                <a:spcPts val="0"/>
              </a:spcBef>
              <a:spcAft>
                <a:spcPts val="600"/>
              </a:spcAft>
              <a:buFont typeface="Arial"/>
              <a:buNone/>
              <a:defRPr/>
            </a:pPr>
            <a:r>
              <a:rPr lang="en-US" sz="2400" b="1" dirty="0">
                <a:ea typeface="ヒラギノ角ゴ Pro W3" charset="-128"/>
              </a:rPr>
              <a:t>Total Hours Worked = </a:t>
            </a:r>
            <a:r>
              <a:rPr lang="en-US" sz="2400" b="1" dirty="0" smtClean="0">
                <a:ea typeface="ヒラギノ角ゴ Pro W3" charset="-128"/>
              </a:rPr>
              <a:t>RR</a:t>
            </a:r>
            <a:endParaRPr lang="en-US" sz="2400" dirty="0">
              <a:ea typeface="ヒラギノ角ゴ Pro W3" charset="-128"/>
            </a:endParaRPr>
          </a:p>
          <a:p>
            <a:pPr marL="91440" indent="-457200" eaLnBrk="1" fontAlgn="auto" hangingPunct="1">
              <a:spcBef>
                <a:spcPct val="0"/>
              </a:spcBef>
              <a:spcAft>
                <a:spcPts val="600"/>
              </a:spcAft>
              <a:buFont typeface="Arial"/>
              <a:buNone/>
              <a:defRPr/>
            </a:pPr>
            <a:r>
              <a:rPr lang="en-US" sz="2400" b="1" dirty="0">
                <a:ea typeface="ヒラギノ角ゴ Pro W3" charset="-128"/>
              </a:rPr>
              <a:t>	</a:t>
            </a:r>
            <a:r>
              <a:rPr lang="en-US" sz="2400" b="1" dirty="0" smtClean="0">
                <a:ea typeface="ヒラギノ角ゴ Pro W3" charset="-128"/>
              </a:rPr>
              <a:t>			</a:t>
            </a:r>
            <a:endParaRPr lang="en-US" sz="2400" b="1" dirty="0">
              <a:ea typeface="ヒラギノ角ゴ Pro W3" charset="-128"/>
            </a:endParaRPr>
          </a:p>
          <a:p>
            <a:pPr marL="91440" indent="-457200" eaLnBrk="1" fontAlgn="auto" hangingPunct="1">
              <a:spcBef>
                <a:spcPct val="0"/>
              </a:spcBef>
              <a:spcAft>
                <a:spcPts val="600"/>
              </a:spcAft>
              <a:buFont typeface="Arial"/>
              <a:buNone/>
              <a:defRPr/>
            </a:pPr>
            <a:r>
              <a:rPr lang="en-US" sz="2400" b="1" dirty="0">
                <a:ea typeface="ヒラギノ角ゴ Pro W3" charset="-128"/>
              </a:rPr>
              <a:t>STEP 2: </a:t>
            </a:r>
            <a:r>
              <a:rPr lang="en-US" sz="2400" dirty="0">
                <a:ea typeface="ヒラギノ角ゴ Pro W3" charset="-128"/>
              </a:rPr>
              <a:t>	</a:t>
            </a:r>
            <a:r>
              <a:rPr lang="en-US" sz="2400" b="1" dirty="0">
                <a:ea typeface="ヒラギノ角ゴ Pro W3" charset="-128"/>
              </a:rPr>
              <a:t>RR </a:t>
            </a:r>
            <a:r>
              <a:rPr lang="en-US" sz="2400" dirty="0">
                <a:ea typeface="ヒラギノ角ゴ Pro W3" charset="-128"/>
              </a:rPr>
              <a:t>x .5 = Half-time Premium Pay per OT Hour</a:t>
            </a:r>
          </a:p>
          <a:p>
            <a:pPr marL="91440" indent="-457200" eaLnBrk="1" fontAlgn="auto" hangingPunct="1">
              <a:spcBef>
                <a:spcPct val="0"/>
              </a:spcBef>
              <a:spcAft>
                <a:spcPts val="600"/>
              </a:spcAft>
              <a:buFont typeface="Arial"/>
              <a:buNone/>
              <a:defRPr/>
            </a:pPr>
            <a:r>
              <a:rPr lang="en-US" sz="2400" b="1" dirty="0">
                <a:ea typeface="ヒラギノ角ゴ Pro W3" charset="-128"/>
              </a:rPr>
              <a:t>STEP 3:	</a:t>
            </a:r>
            <a:r>
              <a:rPr lang="en-US" sz="2400" dirty="0">
                <a:ea typeface="ヒラギノ角ゴ Pro W3" charset="-128"/>
              </a:rPr>
              <a:t>(Half-time) Premium Pay Rate x Overtime Hours in     		</a:t>
            </a:r>
            <a:r>
              <a:rPr lang="en-US" sz="2400" dirty="0" smtClean="0">
                <a:ea typeface="ヒラギノ角ゴ Pro W3" charset="-128"/>
              </a:rPr>
              <a:t>        the </a:t>
            </a:r>
            <a:r>
              <a:rPr lang="en-US" sz="2400" dirty="0">
                <a:ea typeface="ヒラギノ角ゴ Pro W3" charset="-128"/>
              </a:rPr>
              <a:t>Workweek = Overtime Compensation Due</a:t>
            </a:r>
            <a:r>
              <a:rPr lang="en-US" sz="2800" dirty="0">
                <a:ea typeface="ヒラギノ角ゴ Pro W3" charset="-128"/>
              </a:rPr>
              <a:t>			</a:t>
            </a:r>
          </a:p>
          <a:p>
            <a:pPr marL="114300" indent="-457200" eaLnBrk="1" fontAlgn="auto" hangingPunct="1">
              <a:spcBef>
                <a:spcPct val="0"/>
              </a:spcBef>
              <a:spcAft>
                <a:spcPts val="0"/>
              </a:spcAft>
              <a:buFont typeface="Arial"/>
              <a:buNone/>
              <a:defRPr/>
            </a:pPr>
            <a:endParaRPr lang="en-US" sz="2800" dirty="0">
              <a:solidFill>
                <a:schemeClr val="bg2">
                  <a:lumMod val="25000"/>
                </a:schemeClr>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p:txBody>
      </p:sp>
      <p:sp>
        <p:nvSpPr>
          <p:cNvPr id="3" name="Rectangle 2">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89092"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Overtime</a:t>
            </a:r>
            <a:endParaRPr lang="en-US" altLang="en-US" sz="5400" dirty="0">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425450" y="2841234"/>
            <a:ext cx="8445500" cy="2762250"/>
          </a:xfrm>
          <a:ln>
            <a:miter lim="800000"/>
            <a:headEnd/>
            <a:tailEnd/>
          </a:ln>
          <a:extLst/>
        </p:spPr>
        <p:txBody>
          <a:bodyPr numCol="2" spcCol="731520" rtlCol="0">
            <a:noAutofit/>
          </a:bodyPr>
          <a:lstStyle/>
          <a:p>
            <a:pPr eaLnBrk="1" fontAlgn="auto" hangingPunct="1">
              <a:spcBef>
                <a:spcPct val="0"/>
              </a:spcBef>
              <a:spcAft>
                <a:spcPts val="0"/>
              </a:spcAft>
              <a:buFont typeface="Arial"/>
              <a:buNone/>
              <a:defRPr/>
            </a:pPr>
            <a:r>
              <a:rPr lang="en-US" sz="2200" b="1" dirty="0">
                <a:ea typeface="ヒラギノ角ゴ Pro W3" charset="-128"/>
              </a:rPr>
              <a:t>Hourly Rate: 	</a:t>
            </a:r>
            <a:r>
              <a:rPr lang="en-US" sz="2200" dirty="0">
                <a:ea typeface="ヒラギノ角ゴ Pro W3" charset="-128"/>
              </a:rPr>
              <a:t> 	</a:t>
            </a:r>
            <a:r>
              <a:rPr lang="en-US" sz="2200" dirty="0" smtClean="0">
                <a:ea typeface="ヒラギノ角ゴ Pro W3" charset="-128"/>
              </a:rPr>
              <a:t>$</a:t>
            </a:r>
            <a:r>
              <a:rPr lang="en-US" sz="2200" dirty="0">
                <a:ea typeface="ヒラギノ角ゴ Pro W3" charset="-128"/>
              </a:rPr>
              <a:t>9.00	</a:t>
            </a:r>
          </a:p>
          <a:p>
            <a:pPr eaLnBrk="1" fontAlgn="auto" hangingPunct="1">
              <a:spcBef>
                <a:spcPct val="0"/>
              </a:spcBef>
              <a:spcAft>
                <a:spcPts val="0"/>
              </a:spcAft>
              <a:buFont typeface="Arial"/>
              <a:buNone/>
              <a:defRPr/>
            </a:pPr>
            <a:r>
              <a:rPr lang="en-US" sz="2200" b="1" dirty="0">
                <a:ea typeface="ヒラギノ角ゴ Pro W3" charset="-128"/>
              </a:rPr>
              <a:t>Bonus per week:</a:t>
            </a:r>
            <a:r>
              <a:rPr lang="en-US" sz="2200" dirty="0">
                <a:ea typeface="ヒラギノ角ゴ Pro W3" charset="-128"/>
              </a:rPr>
              <a:t>	$10.00</a:t>
            </a:r>
          </a:p>
          <a:p>
            <a:pPr eaLnBrk="1" fontAlgn="auto" hangingPunct="1">
              <a:spcBef>
                <a:spcPct val="0"/>
              </a:spcBef>
              <a:spcAft>
                <a:spcPts val="0"/>
              </a:spcAft>
              <a:buFont typeface="Arial"/>
              <a:buNone/>
              <a:defRPr/>
            </a:pPr>
            <a:r>
              <a:rPr lang="en-US" sz="2200" b="1" dirty="0">
                <a:ea typeface="ヒラギノ角ゴ Pro W3" charset="-128"/>
              </a:rPr>
              <a:t>Hours worked:	</a:t>
            </a:r>
            <a:r>
              <a:rPr lang="en-US" sz="2200" dirty="0">
                <a:ea typeface="ヒラギノ角ゴ Pro W3" charset="-128"/>
              </a:rPr>
              <a:t>        48</a:t>
            </a:r>
          </a:p>
          <a:p>
            <a:pPr eaLnBrk="1" fontAlgn="auto" hangingPunct="1">
              <a:spcBef>
                <a:spcPct val="0"/>
              </a:spcBef>
              <a:spcAft>
                <a:spcPts val="0"/>
              </a:spcAft>
              <a:buFont typeface="Arial"/>
              <a:buNone/>
              <a:defRPr/>
            </a:pPr>
            <a:endParaRPr lang="en-US" sz="2200" b="1" dirty="0">
              <a:ea typeface="ヒラギノ角ゴ Pro W3" charset="-128"/>
            </a:endParaRPr>
          </a:p>
          <a:p>
            <a:pPr eaLnBrk="1" fontAlgn="auto" hangingPunct="1">
              <a:spcBef>
                <a:spcPct val="0"/>
              </a:spcBef>
              <a:spcAft>
                <a:spcPts val="0"/>
              </a:spcAft>
              <a:buFont typeface="Arial"/>
              <a:buNone/>
              <a:defRPr/>
            </a:pPr>
            <a:endParaRPr lang="en-US" sz="2200" b="1" dirty="0">
              <a:ea typeface="ヒラギノ角ゴ Pro W3" charset="-128"/>
            </a:endParaRPr>
          </a:p>
          <a:p>
            <a:pPr eaLnBrk="1" fontAlgn="auto" hangingPunct="1">
              <a:spcBef>
                <a:spcPct val="0"/>
              </a:spcBef>
              <a:spcAft>
                <a:spcPts val="0"/>
              </a:spcAft>
              <a:buFont typeface="Arial"/>
              <a:buNone/>
              <a:defRPr/>
            </a:pPr>
            <a:endParaRPr lang="en-US" sz="2200" b="1" u="sng" dirty="0">
              <a:ea typeface="ヒラギノ角ゴ Pro W3" charset="-128"/>
            </a:endParaRPr>
          </a:p>
          <a:p>
            <a:pPr eaLnBrk="1" fontAlgn="auto" hangingPunct="1">
              <a:spcBef>
                <a:spcPct val="0"/>
              </a:spcBef>
              <a:spcAft>
                <a:spcPts val="0"/>
              </a:spcAft>
              <a:buFont typeface="Arial"/>
              <a:buNone/>
              <a:defRPr/>
            </a:pPr>
            <a:r>
              <a:rPr lang="en-US" sz="2200" b="1" dirty="0">
                <a:ea typeface="ヒラギノ角ゴ Pro W3" charset="-128"/>
              </a:rPr>
              <a:t>Total compensation for week:</a:t>
            </a:r>
          </a:p>
          <a:p>
            <a:pPr eaLnBrk="1" fontAlgn="auto" hangingPunct="1">
              <a:spcBef>
                <a:spcPct val="0"/>
              </a:spcBef>
              <a:spcAft>
                <a:spcPts val="0"/>
              </a:spcAft>
              <a:buFont typeface="Arial"/>
              <a:buNone/>
              <a:defRPr/>
            </a:pPr>
            <a:r>
              <a:rPr lang="en-US" sz="2200" dirty="0">
                <a:ea typeface="ヒラギノ角ゴ Pro W3" charset="-128"/>
              </a:rPr>
              <a:t>48H x </a:t>
            </a:r>
            <a:r>
              <a:rPr lang="en-US" sz="2200" dirty="0" smtClean="0">
                <a:ea typeface="ヒラギノ角ゴ Pro W3" charset="-128"/>
              </a:rPr>
              <a:t>	$9.00 </a:t>
            </a:r>
            <a:r>
              <a:rPr lang="en-US" sz="2200" dirty="0">
                <a:ea typeface="ヒラギノ角ゴ Pro W3" charset="-128"/>
              </a:rPr>
              <a:t>= 		</a:t>
            </a:r>
            <a:r>
              <a:rPr lang="en-US" sz="2200" dirty="0" smtClean="0">
                <a:ea typeface="ヒラギノ角ゴ Pro W3" charset="-128"/>
              </a:rPr>
              <a:t>$432.00</a:t>
            </a:r>
            <a:endParaRPr lang="en-US" sz="2200" dirty="0">
              <a:ea typeface="ヒラギノ角ゴ Pro W3" charset="-128"/>
            </a:endParaRPr>
          </a:p>
          <a:p>
            <a:pPr eaLnBrk="1" fontAlgn="auto" hangingPunct="1">
              <a:spcBef>
                <a:spcPct val="0"/>
              </a:spcBef>
              <a:spcAft>
                <a:spcPts val="0"/>
              </a:spcAft>
              <a:buFont typeface="Arial"/>
              <a:buNone/>
              <a:defRPr/>
            </a:pPr>
            <a:r>
              <a:rPr lang="en-US" sz="2200" dirty="0">
                <a:ea typeface="ヒラギノ角ゴ Pro W3" charset="-128"/>
              </a:rPr>
              <a:t>$</a:t>
            </a:r>
            <a:r>
              <a:rPr lang="en-US" sz="2200" dirty="0" smtClean="0">
                <a:ea typeface="ヒラギノ角ゴ Pro W3" charset="-128"/>
              </a:rPr>
              <a:t>432 </a:t>
            </a:r>
            <a:r>
              <a:rPr lang="en-US" sz="2200" dirty="0">
                <a:ea typeface="ヒラギノ角ゴ Pro W3" charset="-128"/>
              </a:rPr>
              <a:t>+ $</a:t>
            </a:r>
            <a:r>
              <a:rPr lang="en-US" sz="2200" dirty="0" smtClean="0">
                <a:ea typeface="ヒラギノ角ゴ Pro W3" charset="-128"/>
              </a:rPr>
              <a:t>10.00 </a:t>
            </a:r>
            <a:r>
              <a:rPr lang="en-US" sz="2200" dirty="0">
                <a:ea typeface="ヒラギノ角ゴ Pro W3" charset="-128"/>
              </a:rPr>
              <a:t>= 	</a:t>
            </a:r>
            <a:r>
              <a:rPr lang="en-US" sz="2200" dirty="0" smtClean="0">
                <a:ea typeface="ヒラギノ角ゴ Pro W3" charset="-128"/>
              </a:rPr>
              <a:t>$442.00</a:t>
            </a:r>
            <a:endParaRPr lang="en-US" sz="2200" dirty="0">
              <a:ea typeface="ヒラギノ角ゴ Pro W3" charset="-128"/>
            </a:endParaRPr>
          </a:p>
          <a:p>
            <a:pPr eaLnBrk="1" fontAlgn="auto" hangingPunct="1">
              <a:spcBef>
                <a:spcPct val="0"/>
              </a:spcBef>
              <a:spcAft>
                <a:spcPts val="0"/>
              </a:spcAft>
              <a:buFont typeface="Arial"/>
              <a:buNone/>
              <a:defRPr/>
            </a:pPr>
            <a:r>
              <a:rPr lang="en-US" sz="2200" dirty="0">
                <a:ea typeface="ヒラギノ角ゴ Pro W3" charset="-128"/>
              </a:rPr>
              <a:t>$</a:t>
            </a:r>
            <a:r>
              <a:rPr lang="en-US" sz="2200" dirty="0" smtClean="0">
                <a:ea typeface="ヒラギノ角ゴ Pro W3" charset="-128"/>
              </a:rPr>
              <a:t>442.00 </a:t>
            </a:r>
            <a:r>
              <a:rPr lang="en-US" sz="2200" dirty="0">
                <a:ea typeface="ヒラギノ角ゴ Pro W3" charset="-128"/>
              </a:rPr>
              <a:t>÷ 48H = 	$9.21 </a:t>
            </a:r>
            <a:r>
              <a:rPr lang="en-US" sz="2200" b="1" dirty="0" smtClean="0">
                <a:ea typeface="ヒラギノ角ゴ Pro W3" charset="-128"/>
              </a:rPr>
              <a:t>RR</a:t>
            </a:r>
            <a:endParaRPr lang="en-US" sz="2200" strike="sngStrike" dirty="0">
              <a:ea typeface="ヒラギノ角ゴ Pro W3" charset="-128"/>
            </a:endParaRPr>
          </a:p>
          <a:p>
            <a:pPr eaLnBrk="1" fontAlgn="auto" hangingPunct="1">
              <a:spcBef>
                <a:spcPct val="0"/>
              </a:spcBef>
              <a:spcAft>
                <a:spcPts val="0"/>
              </a:spcAft>
              <a:buFont typeface="Arial"/>
              <a:buNone/>
              <a:defRPr/>
            </a:pPr>
            <a:r>
              <a:rPr lang="en-US" sz="2200" dirty="0">
                <a:ea typeface="ヒラギノ角ゴ Pro W3" charset="-128"/>
              </a:rPr>
              <a:t>$9.21 x .5 = 		</a:t>
            </a:r>
            <a:r>
              <a:rPr lang="en-US" sz="2200" dirty="0" smtClean="0">
                <a:ea typeface="ヒラギノ角ゴ Pro W3" charset="-128"/>
              </a:rPr>
              <a:t>	$</a:t>
            </a:r>
            <a:r>
              <a:rPr lang="en-US" sz="2200" dirty="0">
                <a:ea typeface="ヒラギノ角ゴ Pro W3" charset="-128"/>
              </a:rPr>
              <a:t>4.61</a:t>
            </a:r>
          </a:p>
          <a:p>
            <a:pPr eaLnBrk="1" fontAlgn="auto" hangingPunct="1">
              <a:spcBef>
                <a:spcPct val="0"/>
              </a:spcBef>
              <a:spcAft>
                <a:spcPts val="0"/>
              </a:spcAft>
              <a:buFont typeface="Arial"/>
              <a:buNone/>
              <a:defRPr/>
            </a:pPr>
            <a:r>
              <a:rPr lang="en-US" sz="2200" dirty="0">
                <a:ea typeface="ヒラギノ角ゴ Pro W3" charset="-128"/>
              </a:rPr>
              <a:t>$4.61 x 8H =		$36.88 </a:t>
            </a:r>
            <a:r>
              <a:rPr lang="en-US" sz="2200" b="1" dirty="0" smtClean="0">
                <a:ea typeface="ヒラギノ角ゴ Pro W3" charset="-128"/>
              </a:rPr>
              <a:t>OT</a:t>
            </a:r>
            <a:endParaRPr lang="en-US" sz="2200" b="1" strike="sngStrike" dirty="0">
              <a:ea typeface="ヒラギノ角ゴ Pro W3" charset="-128"/>
            </a:endParaRPr>
          </a:p>
          <a:p>
            <a:pPr eaLnBrk="1" fontAlgn="auto" hangingPunct="1">
              <a:spcBef>
                <a:spcPct val="0"/>
              </a:spcBef>
              <a:spcAft>
                <a:spcPts val="0"/>
              </a:spcAft>
              <a:buFont typeface="Arial"/>
              <a:buNone/>
              <a:defRPr/>
            </a:pPr>
            <a:endParaRPr lang="en-US" sz="2200" b="1" strike="sngStrike" dirty="0">
              <a:ea typeface="ヒラギノ角ゴ Pro W3" charset="-128"/>
            </a:endParaRPr>
          </a:p>
          <a:p>
            <a:pPr eaLnBrk="1" fontAlgn="auto" hangingPunct="1">
              <a:spcBef>
                <a:spcPct val="0"/>
              </a:spcBef>
              <a:spcAft>
                <a:spcPts val="0"/>
              </a:spcAft>
              <a:buFont typeface="Arial"/>
              <a:buNone/>
              <a:defRPr/>
            </a:pPr>
            <a:r>
              <a:rPr lang="en-US" sz="2200" b="1" dirty="0">
                <a:ea typeface="ヒラギノ角ゴ Pro W3" charset="-128"/>
              </a:rPr>
              <a:t>$</a:t>
            </a:r>
            <a:r>
              <a:rPr lang="en-US" sz="2200" b="1" dirty="0" smtClean="0">
                <a:ea typeface="ヒラギノ角ゴ Pro W3" charset="-128"/>
              </a:rPr>
              <a:t>442.00 </a:t>
            </a:r>
            <a:r>
              <a:rPr lang="en-US" sz="2200" b="1" dirty="0">
                <a:ea typeface="ヒラギノ角ゴ Pro W3" charset="-128"/>
              </a:rPr>
              <a:t>+ $36.88 = 	$478.88</a:t>
            </a:r>
          </a:p>
        </p:txBody>
      </p:sp>
      <p:sp>
        <p:nvSpPr>
          <p:cNvPr id="5" name="TextBox 4"/>
          <p:cNvSpPr txBox="1"/>
          <p:nvPr/>
        </p:nvSpPr>
        <p:spPr>
          <a:xfrm>
            <a:off x="2058988" y="1844675"/>
            <a:ext cx="5076825" cy="523875"/>
          </a:xfrm>
          <a:prstGeom prst="rect">
            <a:avLst/>
          </a:prstGeom>
          <a:noFill/>
        </p:spPr>
        <p:txBody>
          <a:bodyPr>
            <a:spAutoFit/>
          </a:bodyPr>
          <a:lstStyle/>
          <a:p>
            <a:pPr algn="ctr" eaLnBrk="1" hangingPunct="1">
              <a:defRPr/>
            </a:pPr>
            <a:r>
              <a:rPr lang="en-US" sz="2800" b="1" dirty="0">
                <a:solidFill>
                  <a:schemeClr val="bg2">
                    <a:lumMod val="25000"/>
                  </a:schemeClr>
                </a:solidFill>
                <a:latin typeface="+mj-lt"/>
                <a:ea typeface="ヒラギノ角ゴ Pro W3" charset="-128"/>
                <a:cs typeface="+mn-cs"/>
              </a:rPr>
              <a:t>Exercise: Production Bonus </a:t>
            </a:r>
          </a:p>
        </p:txBody>
      </p:sp>
      <p:sp>
        <p:nvSpPr>
          <p:cNvPr id="7" name="Rectangle 6">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91141" name="Title 1"/>
          <p:cNvSpPr txBox="1">
            <a:spLocks/>
          </p:cNvSpPr>
          <p:nvPr/>
        </p:nvSpPr>
        <p:spPr bwMode="auto">
          <a:xfrm>
            <a:off x="9144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Overtime</a:t>
            </a:r>
            <a:endParaRPr lang="en-US" altLang="en-US" sz="5400" dirty="0">
              <a:solidFill>
                <a:schemeClr val="bg2"/>
              </a:solidFill>
              <a:latin typeface="Calibri" panose="020F0502020204030204" pitchFamily="34" charset="0"/>
            </a:endParaRPr>
          </a:p>
        </p:txBody>
      </p:sp>
      <p:pic>
        <p:nvPicPr>
          <p:cNvPr id="9114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95263"/>
            <a:ext cx="11811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514350" y="2585803"/>
            <a:ext cx="8267700" cy="3515193"/>
          </a:xfrm>
          <a:ln>
            <a:miter lim="800000"/>
            <a:headEnd/>
            <a:tailEnd/>
          </a:ln>
          <a:extLst/>
        </p:spPr>
        <p:txBody>
          <a:bodyPr numCol="2" rtlCol="0">
            <a:noAutofit/>
          </a:bodyPr>
          <a:lstStyle/>
          <a:p>
            <a:pPr eaLnBrk="1" fontAlgn="auto" hangingPunct="1">
              <a:spcBef>
                <a:spcPct val="0"/>
              </a:spcBef>
              <a:spcAft>
                <a:spcPts val="600"/>
              </a:spcAft>
              <a:buFont typeface="Arial"/>
              <a:buNone/>
              <a:defRPr/>
            </a:pPr>
            <a:r>
              <a:rPr lang="en-US" sz="2400" b="1" dirty="0">
                <a:solidFill>
                  <a:schemeClr val="bg2">
                    <a:lumMod val="25000"/>
                  </a:schemeClr>
                </a:solidFill>
                <a:ea typeface="ヒラギノ角ゴ Pro W3" charset="-128"/>
              </a:rPr>
              <a:t>Janitor Rate:</a:t>
            </a:r>
            <a:r>
              <a:rPr lang="en-US" sz="2400" dirty="0">
                <a:solidFill>
                  <a:schemeClr val="bg2">
                    <a:lumMod val="25000"/>
                  </a:schemeClr>
                </a:solidFill>
                <a:ea typeface="ヒラギノ角ゴ Pro W3" charset="-128"/>
              </a:rPr>
              <a:t>	 $8.50</a:t>
            </a:r>
          </a:p>
          <a:p>
            <a:pPr eaLnBrk="1" fontAlgn="auto" hangingPunct="1">
              <a:spcBef>
                <a:spcPct val="0"/>
              </a:spcBef>
              <a:spcAft>
                <a:spcPts val="600"/>
              </a:spcAft>
              <a:buFont typeface="Arial"/>
              <a:buNone/>
              <a:defRPr/>
            </a:pPr>
            <a:r>
              <a:rPr lang="en-US" sz="2400" b="1" dirty="0">
                <a:solidFill>
                  <a:schemeClr val="bg2">
                    <a:lumMod val="25000"/>
                  </a:schemeClr>
                </a:solidFill>
                <a:ea typeface="ヒラギノ角ゴ Pro W3" charset="-128"/>
              </a:rPr>
              <a:t>Janitor Hours:</a:t>
            </a:r>
            <a:r>
              <a:rPr lang="en-US" sz="2400" dirty="0">
                <a:solidFill>
                  <a:schemeClr val="bg2">
                    <a:lumMod val="25000"/>
                  </a:schemeClr>
                </a:solidFill>
                <a:ea typeface="ヒラギノ角ゴ Pro W3" charset="-128"/>
              </a:rPr>
              <a:t>		21		</a:t>
            </a:r>
          </a:p>
          <a:p>
            <a:pPr eaLnBrk="1" fontAlgn="auto" hangingPunct="1">
              <a:spcBef>
                <a:spcPct val="0"/>
              </a:spcBef>
              <a:spcAft>
                <a:spcPts val="600"/>
              </a:spcAft>
              <a:buFont typeface="Arial"/>
              <a:buNone/>
              <a:defRPr/>
            </a:pPr>
            <a:r>
              <a:rPr lang="en-US" sz="2400" b="1" dirty="0">
                <a:solidFill>
                  <a:schemeClr val="bg2">
                    <a:lumMod val="25000"/>
                  </a:schemeClr>
                </a:solidFill>
                <a:ea typeface="ヒラギノ角ゴ Pro W3" charset="-128"/>
              </a:rPr>
              <a:t>Cook Rate:</a:t>
            </a:r>
            <a:r>
              <a:rPr lang="en-US" sz="2400" dirty="0">
                <a:solidFill>
                  <a:schemeClr val="bg2">
                    <a:lumMod val="25000"/>
                  </a:schemeClr>
                </a:solidFill>
                <a:ea typeface="ヒラギノ角ゴ Pro W3" charset="-128"/>
              </a:rPr>
              <a:t>		 $9.00</a:t>
            </a:r>
          </a:p>
          <a:p>
            <a:pPr eaLnBrk="1" fontAlgn="auto" hangingPunct="1">
              <a:spcBef>
                <a:spcPct val="0"/>
              </a:spcBef>
              <a:spcAft>
                <a:spcPts val="600"/>
              </a:spcAft>
              <a:buFont typeface="Arial"/>
              <a:buNone/>
              <a:defRPr/>
            </a:pPr>
            <a:r>
              <a:rPr lang="en-US" sz="2400" b="1" dirty="0">
                <a:solidFill>
                  <a:schemeClr val="bg2">
                    <a:lumMod val="25000"/>
                  </a:schemeClr>
                </a:solidFill>
                <a:ea typeface="ヒラギノ角ゴ Pro W3" charset="-128"/>
              </a:rPr>
              <a:t>Cook Hours:</a:t>
            </a:r>
            <a:r>
              <a:rPr lang="en-US" sz="2400" dirty="0">
                <a:solidFill>
                  <a:schemeClr val="bg2">
                    <a:lumMod val="25000"/>
                  </a:schemeClr>
                </a:solidFill>
                <a:ea typeface="ヒラギノ角ゴ Pro W3" charset="-128"/>
              </a:rPr>
              <a:t>		26</a:t>
            </a:r>
          </a:p>
          <a:p>
            <a:pPr eaLnBrk="1" fontAlgn="auto" hangingPunct="1">
              <a:spcBef>
                <a:spcPct val="0"/>
              </a:spcBef>
              <a:spcAft>
                <a:spcPts val="600"/>
              </a:spcAft>
              <a:buFont typeface="Arial"/>
              <a:buNone/>
              <a:defRPr/>
            </a:pPr>
            <a:r>
              <a:rPr lang="en-US" sz="2400" b="1" dirty="0">
                <a:solidFill>
                  <a:schemeClr val="bg2">
                    <a:lumMod val="25000"/>
                  </a:schemeClr>
                </a:solidFill>
                <a:ea typeface="ヒラギノ角ゴ Pro W3" charset="-128"/>
              </a:rPr>
              <a:t>Total Hours: </a:t>
            </a:r>
            <a:r>
              <a:rPr lang="en-US" sz="2400" dirty="0">
                <a:solidFill>
                  <a:schemeClr val="bg2">
                    <a:lumMod val="25000"/>
                  </a:schemeClr>
                </a:solidFill>
                <a:ea typeface="ヒラギノ角ゴ Pro W3" charset="-128"/>
              </a:rPr>
              <a:t>		47</a:t>
            </a:r>
          </a:p>
          <a:p>
            <a:pPr eaLnBrk="1" fontAlgn="auto" hangingPunct="1">
              <a:spcBef>
                <a:spcPct val="0"/>
              </a:spcBef>
              <a:spcAft>
                <a:spcPts val="600"/>
              </a:spcAft>
              <a:buFont typeface="Arial"/>
              <a:buNone/>
              <a:defRPr/>
            </a:pPr>
            <a:endParaRPr lang="en-US" sz="2400" dirty="0">
              <a:solidFill>
                <a:schemeClr val="bg2">
                  <a:lumMod val="25000"/>
                </a:schemeClr>
              </a:solidFill>
              <a:ea typeface="ヒラギノ角ゴ Pro W3" charset="-128"/>
            </a:endParaRPr>
          </a:p>
          <a:p>
            <a:pPr eaLnBrk="1" fontAlgn="auto" hangingPunct="1">
              <a:spcBef>
                <a:spcPct val="0"/>
              </a:spcBef>
              <a:spcAft>
                <a:spcPts val="600"/>
              </a:spcAft>
              <a:buFont typeface="Arial"/>
              <a:buNone/>
              <a:defRPr/>
            </a:pPr>
            <a:endParaRPr lang="en-US" sz="2400" b="1" dirty="0">
              <a:ea typeface="ヒラギノ角ゴ Pro W3" charset="-128"/>
            </a:endParaRPr>
          </a:p>
          <a:p>
            <a:pPr eaLnBrk="1" fontAlgn="auto" hangingPunct="1">
              <a:spcBef>
                <a:spcPct val="0"/>
              </a:spcBef>
              <a:spcAft>
                <a:spcPts val="600"/>
              </a:spcAft>
              <a:buFont typeface="Arial"/>
              <a:buNone/>
              <a:defRPr/>
            </a:pPr>
            <a:r>
              <a:rPr lang="en-US" sz="2400" b="1" dirty="0">
                <a:ea typeface="ヒラギノ角ゴ Pro W3" charset="-128"/>
              </a:rPr>
              <a:t>Total compensation for week: </a:t>
            </a:r>
          </a:p>
          <a:p>
            <a:pPr eaLnBrk="1" fontAlgn="auto" hangingPunct="1">
              <a:spcBef>
                <a:spcPct val="0"/>
              </a:spcBef>
              <a:spcAft>
                <a:spcPts val="600"/>
              </a:spcAft>
              <a:buFont typeface="Arial"/>
              <a:buNone/>
              <a:defRPr/>
            </a:pPr>
            <a:endParaRPr lang="en-US" sz="2400" dirty="0">
              <a:ea typeface="ヒラギノ角ゴ Pro W3" charset="-128"/>
            </a:endParaRPr>
          </a:p>
          <a:p>
            <a:pPr eaLnBrk="1" fontAlgn="auto" hangingPunct="1">
              <a:spcBef>
                <a:spcPct val="0"/>
              </a:spcBef>
              <a:spcAft>
                <a:spcPts val="600"/>
              </a:spcAft>
              <a:buFont typeface="Arial"/>
              <a:buNone/>
              <a:defRPr/>
            </a:pPr>
            <a:endParaRPr lang="en-US" sz="2400" dirty="0">
              <a:ea typeface="ヒラギノ角ゴ Pro W3" charset="-128"/>
            </a:endParaRPr>
          </a:p>
          <a:p>
            <a:pPr eaLnBrk="1" fontAlgn="auto" hangingPunct="1">
              <a:spcBef>
                <a:spcPct val="0"/>
              </a:spcBef>
              <a:spcAft>
                <a:spcPts val="600"/>
              </a:spcAft>
              <a:buFont typeface="Arial"/>
              <a:buNone/>
              <a:defRPr/>
            </a:pPr>
            <a:r>
              <a:rPr lang="en-US" sz="2400" dirty="0">
                <a:ea typeface="ヒラギノ角ゴ Pro W3" charset="-128"/>
              </a:rPr>
              <a:t>21H x $8.50 = 			$178.50</a:t>
            </a:r>
          </a:p>
          <a:p>
            <a:pPr eaLnBrk="1" fontAlgn="auto" hangingPunct="1">
              <a:spcBef>
                <a:spcPct val="0"/>
              </a:spcBef>
              <a:spcAft>
                <a:spcPts val="600"/>
              </a:spcAft>
              <a:buFont typeface="Arial"/>
              <a:buNone/>
              <a:defRPr/>
            </a:pPr>
            <a:r>
              <a:rPr lang="en-US" sz="2400" dirty="0">
                <a:ea typeface="ヒラギノ角ゴ Pro W3" charset="-128"/>
              </a:rPr>
              <a:t>26H x $9.00 = 			$234.00</a:t>
            </a:r>
          </a:p>
          <a:p>
            <a:pPr eaLnBrk="1" fontAlgn="auto" hangingPunct="1">
              <a:spcBef>
                <a:spcPct val="0"/>
              </a:spcBef>
              <a:spcAft>
                <a:spcPts val="600"/>
              </a:spcAft>
              <a:buFont typeface="Arial"/>
              <a:buNone/>
              <a:defRPr/>
            </a:pPr>
            <a:r>
              <a:rPr lang="en-US" sz="2400" dirty="0">
                <a:ea typeface="ヒラギノ角ゴ Pro W3" charset="-128"/>
              </a:rPr>
              <a:t>$178.50 + $234 = 		$412.50</a:t>
            </a:r>
          </a:p>
          <a:p>
            <a:pPr eaLnBrk="1" fontAlgn="auto" hangingPunct="1">
              <a:spcBef>
                <a:spcPct val="0"/>
              </a:spcBef>
              <a:spcAft>
                <a:spcPts val="600"/>
              </a:spcAft>
              <a:buFont typeface="Arial"/>
              <a:buNone/>
              <a:defRPr/>
            </a:pPr>
            <a:r>
              <a:rPr lang="en-US" sz="2400" dirty="0">
                <a:ea typeface="ヒラギノ角ゴ Pro W3" charset="-128"/>
              </a:rPr>
              <a:t>$412.50 ÷ 47H = 		$8.78 </a:t>
            </a:r>
            <a:r>
              <a:rPr lang="en-US" sz="2400" b="1" dirty="0">
                <a:ea typeface="ヒラギノ角ゴ Pro W3" charset="-128"/>
              </a:rPr>
              <a:t>RR</a:t>
            </a:r>
            <a:endParaRPr lang="en-US" sz="2400" dirty="0">
              <a:ea typeface="ヒラギノ角ゴ Pro W3" charset="-128"/>
            </a:endParaRPr>
          </a:p>
          <a:p>
            <a:pPr eaLnBrk="1" fontAlgn="auto" hangingPunct="1">
              <a:spcBef>
                <a:spcPct val="0"/>
              </a:spcBef>
              <a:spcAft>
                <a:spcPts val="600"/>
              </a:spcAft>
              <a:buFont typeface="Arial"/>
              <a:buNone/>
              <a:defRPr/>
            </a:pPr>
            <a:r>
              <a:rPr lang="en-US" sz="2400" dirty="0">
                <a:ea typeface="ヒラギノ角ゴ Pro W3" charset="-128"/>
              </a:rPr>
              <a:t>$8.78 x .5 = 			$4.39</a:t>
            </a:r>
          </a:p>
          <a:p>
            <a:pPr eaLnBrk="1" fontAlgn="auto" hangingPunct="1">
              <a:spcBef>
                <a:spcPct val="0"/>
              </a:spcBef>
              <a:spcAft>
                <a:spcPts val="600"/>
              </a:spcAft>
              <a:buFont typeface="Arial"/>
              <a:buNone/>
              <a:defRPr/>
            </a:pPr>
            <a:r>
              <a:rPr lang="en-US" sz="2400" dirty="0">
                <a:ea typeface="ヒラギノ角ゴ Pro W3" charset="-128"/>
              </a:rPr>
              <a:t>$4.39 x 7H = 			$30.73 </a:t>
            </a:r>
            <a:r>
              <a:rPr lang="en-US" sz="2400" b="1" dirty="0">
                <a:ea typeface="ヒラギノ角ゴ Pro W3" charset="-128"/>
              </a:rPr>
              <a:t>OT</a:t>
            </a:r>
          </a:p>
          <a:p>
            <a:pPr eaLnBrk="1" fontAlgn="auto" hangingPunct="1">
              <a:spcBef>
                <a:spcPct val="0"/>
              </a:spcBef>
              <a:spcAft>
                <a:spcPts val="600"/>
              </a:spcAft>
              <a:buFont typeface="Arial"/>
              <a:buNone/>
              <a:defRPr/>
            </a:pPr>
            <a:endParaRPr lang="en-US" sz="2400" dirty="0">
              <a:ea typeface="ヒラギノ角ゴ Pro W3" charset="-128"/>
            </a:endParaRPr>
          </a:p>
          <a:p>
            <a:pPr eaLnBrk="1" fontAlgn="auto" hangingPunct="1">
              <a:spcBef>
                <a:spcPct val="0"/>
              </a:spcBef>
              <a:spcAft>
                <a:spcPts val="600"/>
              </a:spcAft>
              <a:buFont typeface="Arial"/>
              <a:buNone/>
              <a:defRPr/>
            </a:pPr>
            <a:r>
              <a:rPr lang="en-US" sz="2400" b="1" dirty="0">
                <a:ea typeface="ヒラギノ角ゴ Pro W3" charset="-128"/>
              </a:rPr>
              <a:t>$412.50 + $30.73 =	$443.23</a:t>
            </a:r>
          </a:p>
          <a:p>
            <a:pPr eaLnBrk="1" fontAlgn="auto" hangingPunct="1">
              <a:spcBef>
                <a:spcPct val="0"/>
              </a:spcBef>
              <a:spcAft>
                <a:spcPts val="600"/>
              </a:spcAft>
              <a:buFont typeface="Arial"/>
              <a:buNone/>
              <a:defRPr/>
            </a:pPr>
            <a:endParaRPr lang="en-US" sz="2400" b="1" u="sng" dirty="0">
              <a:solidFill>
                <a:srgbClr val="FF0000"/>
              </a:solidFill>
              <a:ea typeface="ヒラギノ角ゴ Pro W3" charset="-128"/>
            </a:endParaRPr>
          </a:p>
        </p:txBody>
      </p:sp>
      <p:sp>
        <p:nvSpPr>
          <p:cNvPr id="6" name="TextBox 5"/>
          <p:cNvSpPr txBox="1"/>
          <p:nvPr/>
        </p:nvSpPr>
        <p:spPr>
          <a:xfrm>
            <a:off x="1560513" y="1844675"/>
            <a:ext cx="6022975" cy="523875"/>
          </a:xfrm>
          <a:prstGeom prst="rect">
            <a:avLst/>
          </a:prstGeom>
          <a:noFill/>
        </p:spPr>
        <p:txBody>
          <a:bodyPr>
            <a:spAutoFit/>
          </a:bodyPr>
          <a:lstStyle/>
          <a:p>
            <a:pPr algn="ctr" eaLnBrk="1" hangingPunct="1">
              <a:defRPr/>
            </a:pPr>
            <a:r>
              <a:rPr lang="en-US" sz="2800" b="1" dirty="0">
                <a:solidFill>
                  <a:schemeClr val="bg2">
                    <a:lumMod val="25000"/>
                  </a:schemeClr>
                </a:solidFill>
                <a:latin typeface="+mj-lt"/>
                <a:ea typeface="ヒラギノ角ゴ Pro W3" charset="-128"/>
                <a:cs typeface="+mn-cs"/>
              </a:rPr>
              <a:t>Exercise: Different Hourly Rates</a:t>
            </a:r>
          </a:p>
        </p:txBody>
      </p:sp>
      <p:sp>
        <p:nvSpPr>
          <p:cNvPr id="5" name="Rectangle 4">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93189" name="Title 1"/>
          <p:cNvSpPr txBox="1">
            <a:spLocks/>
          </p:cNvSpPr>
          <p:nvPr/>
        </p:nvSpPr>
        <p:spPr bwMode="auto">
          <a:xfrm>
            <a:off x="9144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Overtime</a:t>
            </a:r>
            <a:endParaRPr lang="en-US" altLang="en-US" sz="5400" dirty="0">
              <a:solidFill>
                <a:schemeClr val="bg2"/>
              </a:solidFill>
              <a:latin typeface="Calibri" panose="020F0502020204030204" pitchFamily="34" charset="0"/>
            </a:endParaRPr>
          </a:p>
        </p:txBody>
      </p:sp>
      <p:pic>
        <p:nvPicPr>
          <p:cNvPr id="93190"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95263"/>
            <a:ext cx="11811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14" end="1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15" end="1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309562" y="2593298"/>
            <a:ext cx="8677275" cy="4264702"/>
          </a:xfrm>
          <a:ln>
            <a:miter lim="800000"/>
            <a:headEnd/>
            <a:tailEnd/>
          </a:ln>
          <a:extLst/>
        </p:spPr>
        <p:txBody>
          <a:bodyPr numCol="2" rtlCol="0">
            <a:noAutofit/>
          </a:bodyPr>
          <a:lstStyle/>
          <a:p>
            <a:pPr eaLnBrk="1" fontAlgn="auto" hangingPunct="1">
              <a:spcBef>
                <a:spcPct val="0"/>
              </a:spcBef>
              <a:spcAft>
                <a:spcPts val="600"/>
              </a:spcAft>
              <a:buFont typeface="Arial"/>
              <a:buNone/>
              <a:defRPr/>
            </a:pPr>
            <a:r>
              <a:rPr lang="en-US" sz="2400" b="1" dirty="0">
                <a:ea typeface="ヒラギノ角ゴ Pro W3" charset="-128"/>
              </a:rPr>
              <a:t>Piece Rate Wages </a:t>
            </a:r>
          </a:p>
          <a:p>
            <a:pPr eaLnBrk="1" fontAlgn="auto" hangingPunct="1">
              <a:spcBef>
                <a:spcPct val="0"/>
              </a:spcBef>
              <a:spcAft>
                <a:spcPts val="600"/>
              </a:spcAft>
              <a:buFont typeface="Arial"/>
              <a:buNone/>
              <a:defRPr/>
            </a:pPr>
            <a:r>
              <a:rPr lang="en-US" sz="2400" b="1" dirty="0">
                <a:ea typeface="ヒラギノ角ゴ Pro W3" charset="-128"/>
              </a:rPr>
              <a:t>for week :				 </a:t>
            </a:r>
            <a:r>
              <a:rPr lang="en-US" sz="2400" dirty="0">
                <a:ea typeface="ヒラギノ角ゴ Pro W3" charset="-128"/>
              </a:rPr>
              <a:t>$391.00</a:t>
            </a:r>
          </a:p>
          <a:p>
            <a:pPr eaLnBrk="1" fontAlgn="auto" hangingPunct="1">
              <a:spcBef>
                <a:spcPct val="0"/>
              </a:spcBef>
              <a:spcAft>
                <a:spcPts val="600"/>
              </a:spcAft>
              <a:buFont typeface="Arial"/>
              <a:buNone/>
              <a:defRPr/>
            </a:pPr>
            <a:r>
              <a:rPr lang="en-US" sz="2400" b="1" dirty="0">
                <a:ea typeface="ヒラギノ角ゴ Pro W3" charset="-128"/>
              </a:rPr>
              <a:t>Piece Rate Hours:	</a:t>
            </a:r>
            <a:r>
              <a:rPr lang="en-US" sz="2400" dirty="0">
                <a:ea typeface="ヒラギノ角ゴ Pro W3" charset="-128"/>
              </a:rPr>
              <a:t>		   46	</a:t>
            </a:r>
          </a:p>
          <a:p>
            <a:pPr eaLnBrk="1" fontAlgn="auto" hangingPunct="1">
              <a:spcBef>
                <a:spcPct val="0"/>
              </a:spcBef>
              <a:spcAft>
                <a:spcPts val="600"/>
              </a:spcAft>
              <a:buFont typeface="Arial"/>
              <a:buNone/>
              <a:defRPr/>
            </a:pPr>
            <a:r>
              <a:rPr lang="en-US" sz="2400" b="1" dirty="0">
                <a:ea typeface="ヒラギノ角ゴ Pro W3" charset="-128"/>
              </a:rPr>
              <a:t>Wait Time Rate: </a:t>
            </a:r>
            <a:r>
              <a:rPr lang="en-US" sz="2400" dirty="0">
                <a:ea typeface="ヒラギノ角ゴ Pro W3" charset="-128"/>
              </a:rPr>
              <a:t>	  	    $7.25</a:t>
            </a:r>
          </a:p>
          <a:p>
            <a:pPr eaLnBrk="1" fontAlgn="auto" hangingPunct="1">
              <a:spcBef>
                <a:spcPct val="0"/>
              </a:spcBef>
              <a:spcAft>
                <a:spcPts val="600"/>
              </a:spcAft>
              <a:buFont typeface="Arial"/>
              <a:buNone/>
              <a:defRPr/>
            </a:pPr>
            <a:r>
              <a:rPr lang="en-US" sz="2400" b="1" dirty="0">
                <a:ea typeface="ヒラギノ角ゴ Pro W3" charset="-128"/>
              </a:rPr>
              <a:t>Wait Time Hours:</a:t>
            </a:r>
            <a:r>
              <a:rPr lang="en-US" sz="2400" dirty="0">
                <a:ea typeface="ヒラギノ角ゴ Pro W3" charset="-128"/>
              </a:rPr>
              <a:t>			     4</a:t>
            </a:r>
          </a:p>
          <a:p>
            <a:pPr eaLnBrk="1" fontAlgn="auto" hangingPunct="1">
              <a:spcBef>
                <a:spcPct val="0"/>
              </a:spcBef>
              <a:spcAft>
                <a:spcPts val="600"/>
              </a:spcAft>
              <a:buFont typeface="Arial"/>
              <a:buNone/>
              <a:defRPr/>
            </a:pPr>
            <a:r>
              <a:rPr lang="en-US" sz="2400" b="1" dirty="0">
                <a:ea typeface="ヒラギノ角ゴ Pro W3" charset="-128"/>
              </a:rPr>
              <a:t>Production Bonus </a:t>
            </a:r>
          </a:p>
          <a:p>
            <a:pPr eaLnBrk="1" fontAlgn="auto" hangingPunct="1">
              <a:spcBef>
                <a:spcPct val="0"/>
              </a:spcBef>
              <a:spcAft>
                <a:spcPts val="600"/>
              </a:spcAft>
              <a:buFont typeface="Arial"/>
              <a:buNone/>
              <a:defRPr/>
            </a:pPr>
            <a:r>
              <a:rPr lang="en-US" sz="2400" b="1" dirty="0">
                <a:ea typeface="ヒラギノ角ゴ Pro W3" charset="-128"/>
              </a:rPr>
              <a:t>for week : 				  </a:t>
            </a:r>
            <a:r>
              <a:rPr lang="en-US" sz="2400" dirty="0">
                <a:ea typeface="ヒラギノ角ゴ Pro W3" charset="-128"/>
              </a:rPr>
              <a:t>$12.50	</a:t>
            </a:r>
          </a:p>
          <a:p>
            <a:pPr eaLnBrk="1" fontAlgn="auto" hangingPunct="1">
              <a:spcBef>
                <a:spcPct val="0"/>
              </a:spcBef>
              <a:spcAft>
                <a:spcPts val="600"/>
              </a:spcAft>
              <a:buFont typeface="Arial"/>
              <a:buNone/>
              <a:defRPr/>
            </a:pPr>
            <a:r>
              <a:rPr lang="en-US" sz="2400" b="1" dirty="0">
                <a:ea typeface="ヒラギノ角ゴ Pro W3" charset="-128"/>
              </a:rPr>
              <a:t>Total Hours Worked: </a:t>
            </a:r>
            <a:r>
              <a:rPr lang="en-US" sz="2400" dirty="0">
                <a:ea typeface="ヒラギノ角ゴ Pro W3" charset="-128"/>
              </a:rPr>
              <a:t>		   50</a:t>
            </a:r>
          </a:p>
          <a:p>
            <a:pPr eaLnBrk="1" fontAlgn="auto" hangingPunct="1">
              <a:spcBef>
                <a:spcPct val="0"/>
              </a:spcBef>
              <a:spcAft>
                <a:spcPts val="600"/>
              </a:spcAft>
              <a:buFont typeface="Arial"/>
              <a:buNone/>
              <a:defRPr/>
            </a:pPr>
            <a:r>
              <a:rPr lang="en-US" sz="2400" b="1" dirty="0">
                <a:ea typeface="ヒラギノ角ゴ Pro W3" charset="-128"/>
              </a:rPr>
              <a:t>Total compensation for week:</a:t>
            </a:r>
          </a:p>
          <a:p>
            <a:pPr eaLnBrk="1" fontAlgn="auto" hangingPunct="1">
              <a:spcBef>
                <a:spcPct val="0"/>
              </a:spcBef>
              <a:spcAft>
                <a:spcPts val="600"/>
              </a:spcAft>
              <a:buFont typeface="Arial"/>
              <a:buNone/>
              <a:defRPr/>
            </a:pPr>
            <a:r>
              <a:rPr lang="en-US" sz="2400" dirty="0">
                <a:ea typeface="ヒラギノ角ゴ Pro W3" charset="-128"/>
              </a:rPr>
              <a:t>46H @ Piece Rate:		$391.00</a:t>
            </a:r>
          </a:p>
          <a:p>
            <a:pPr eaLnBrk="1" fontAlgn="auto" hangingPunct="1">
              <a:spcBef>
                <a:spcPct val="0"/>
              </a:spcBef>
              <a:spcAft>
                <a:spcPts val="600"/>
              </a:spcAft>
              <a:buFont typeface="Arial"/>
              <a:buNone/>
              <a:defRPr/>
            </a:pPr>
            <a:r>
              <a:rPr lang="en-US" sz="2400" dirty="0">
                <a:ea typeface="ヒラギノ角ゴ Pro W3" charset="-128"/>
              </a:rPr>
              <a:t>4H x $7.25 = 		  	  $29.00</a:t>
            </a:r>
          </a:p>
          <a:p>
            <a:pPr eaLnBrk="1" fontAlgn="auto" hangingPunct="1">
              <a:spcBef>
                <a:spcPct val="0"/>
              </a:spcBef>
              <a:spcAft>
                <a:spcPts val="600"/>
              </a:spcAft>
              <a:buFont typeface="Arial"/>
              <a:buNone/>
              <a:defRPr/>
            </a:pPr>
            <a:r>
              <a:rPr lang="en-US" sz="2400" dirty="0">
                <a:ea typeface="ヒラギノ角ゴ Pro W3" charset="-128"/>
              </a:rPr>
              <a:t>Production Bonus:    	  $12.50</a:t>
            </a:r>
          </a:p>
          <a:p>
            <a:pPr eaLnBrk="1" fontAlgn="auto" hangingPunct="1">
              <a:spcBef>
                <a:spcPct val="0"/>
              </a:spcBef>
              <a:spcAft>
                <a:spcPts val="600"/>
              </a:spcAft>
              <a:buFont typeface="Arial"/>
              <a:buNone/>
              <a:defRPr/>
            </a:pPr>
            <a:r>
              <a:rPr lang="en-US" sz="2400" b="1" dirty="0">
                <a:ea typeface="ヒラギノ角ゴ Pro W3" charset="-128"/>
              </a:rPr>
              <a:t>Total ST Earnings:</a:t>
            </a:r>
            <a:r>
              <a:rPr lang="en-US" sz="2400" dirty="0">
                <a:ea typeface="ヒラギノ角ゴ Pro W3" charset="-128"/>
              </a:rPr>
              <a:t>		$432.50</a:t>
            </a:r>
          </a:p>
          <a:p>
            <a:pPr eaLnBrk="1" fontAlgn="auto" hangingPunct="1">
              <a:spcBef>
                <a:spcPct val="0"/>
              </a:spcBef>
              <a:spcAft>
                <a:spcPts val="600"/>
              </a:spcAft>
              <a:buFont typeface="Arial"/>
              <a:buNone/>
              <a:defRPr/>
            </a:pPr>
            <a:r>
              <a:rPr lang="en-US" sz="2400" dirty="0">
                <a:ea typeface="ヒラギノ角ゴ Pro W3" charset="-128"/>
              </a:rPr>
              <a:t>$432÷50H = 			    $8.65 </a:t>
            </a:r>
            <a:r>
              <a:rPr lang="en-US" sz="2400" b="1" dirty="0">
                <a:ea typeface="ヒラギノ角ゴ Pro W3" charset="-128"/>
              </a:rPr>
              <a:t>RR</a:t>
            </a:r>
            <a:endParaRPr lang="en-US" sz="2400" dirty="0">
              <a:ea typeface="ヒラギノ角ゴ Pro W3" charset="-128"/>
            </a:endParaRPr>
          </a:p>
          <a:p>
            <a:pPr eaLnBrk="1" fontAlgn="auto" hangingPunct="1">
              <a:spcBef>
                <a:spcPct val="0"/>
              </a:spcBef>
              <a:spcAft>
                <a:spcPts val="600"/>
              </a:spcAft>
              <a:buFont typeface="Arial"/>
              <a:buNone/>
              <a:defRPr/>
            </a:pPr>
            <a:r>
              <a:rPr lang="en-US" sz="2400" dirty="0">
                <a:ea typeface="ヒラギノ角ゴ Pro W3" charset="-128"/>
              </a:rPr>
              <a:t>$8.65 x .5 = 		 	    $4.33</a:t>
            </a:r>
          </a:p>
          <a:p>
            <a:pPr eaLnBrk="1" fontAlgn="auto" hangingPunct="1">
              <a:spcBef>
                <a:spcPct val="0"/>
              </a:spcBef>
              <a:spcAft>
                <a:spcPts val="600"/>
              </a:spcAft>
              <a:buFont typeface="Arial"/>
              <a:buNone/>
              <a:defRPr/>
            </a:pPr>
            <a:r>
              <a:rPr lang="en-US" sz="2400" dirty="0">
                <a:ea typeface="ヒラギノ角ゴ Pro W3" charset="-128"/>
              </a:rPr>
              <a:t>$4.33 x 10H =		    	  $43.30 </a:t>
            </a:r>
            <a:r>
              <a:rPr lang="en-US" sz="2400" b="1" dirty="0">
                <a:ea typeface="ヒラギノ角ゴ Pro W3" charset="-128"/>
              </a:rPr>
              <a:t>OT</a:t>
            </a:r>
          </a:p>
          <a:p>
            <a:pPr eaLnBrk="1" fontAlgn="auto" hangingPunct="1">
              <a:spcBef>
                <a:spcPct val="0"/>
              </a:spcBef>
              <a:spcAft>
                <a:spcPts val="600"/>
              </a:spcAft>
              <a:buFont typeface="Arial"/>
              <a:buNone/>
              <a:defRPr/>
            </a:pPr>
            <a:endParaRPr lang="en-US" sz="2400" b="1" dirty="0">
              <a:ea typeface="ヒラギノ角ゴ Pro W3" charset="-128"/>
            </a:endParaRPr>
          </a:p>
          <a:p>
            <a:pPr eaLnBrk="1" fontAlgn="auto" hangingPunct="1">
              <a:spcBef>
                <a:spcPct val="0"/>
              </a:spcBef>
              <a:spcAft>
                <a:spcPts val="600"/>
              </a:spcAft>
              <a:buFont typeface="Arial"/>
              <a:buNone/>
              <a:defRPr/>
            </a:pPr>
            <a:r>
              <a:rPr lang="en-US" sz="2400" b="1" dirty="0">
                <a:ea typeface="ヒラギノ角ゴ Pro W3" charset="-128"/>
              </a:rPr>
              <a:t>$432.50 + $43.30 = 	$475.80</a:t>
            </a:r>
          </a:p>
        </p:txBody>
      </p:sp>
      <p:sp>
        <p:nvSpPr>
          <p:cNvPr id="7" name="TextBox 6"/>
          <p:cNvSpPr txBox="1"/>
          <p:nvPr/>
        </p:nvSpPr>
        <p:spPr>
          <a:xfrm>
            <a:off x="1560513" y="1844675"/>
            <a:ext cx="6022975" cy="523875"/>
          </a:xfrm>
          <a:prstGeom prst="rect">
            <a:avLst/>
          </a:prstGeom>
          <a:noFill/>
        </p:spPr>
        <p:txBody>
          <a:bodyPr>
            <a:spAutoFit/>
          </a:bodyPr>
          <a:lstStyle/>
          <a:p>
            <a:pPr algn="ctr" eaLnBrk="1" hangingPunct="1">
              <a:defRPr/>
            </a:pPr>
            <a:r>
              <a:rPr lang="en-US" sz="2800" b="1" dirty="0">
                <a:solidFill>
                  <a:schemeClr val="bg2">
                    <a:lumMod val="25000"/>
                  </a:schemeClr>
                </a:solidFill>
                <a:latin typeface="+mj-lt"/>
                <a:ea typeface="ヒラギノ角ゴ Pro W3" charset="-128"/>
                <a:cs typeface="+mn-cs"/>
              </a:rPr>
              <a:t>Exercise: Piece Rates</a:t>
            </a:r>
          </a:p>
        </p:txBody>
      </p:sp>
      <p:sp>
        <p:nvSpPr>
          <p:cNvPr id="5" name="Rectangle 4">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95237" name="Title 1"/>
          <p:cNvSpPr txBox="1">
            <a:spLocks/>
          </p:cNvSpPr>
          <p:nvPr/>
        </p:nvSpPr>
        <p:spPr bwMode="auto">
          <a:xfrm>
            <a:off x="9144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Overtime</a:t>
            </a:r>
            <a:endParaRPr lang="en-US" altLang="en-US" sz="5400" dirty="0">
              <a:solidFill>
                <a:schemeClr val="bg2"/>
              </a:solidFill>
              <a:latin typeface="Calibri" panose="020F0502020204030204" pitchFamily="34" charset="0"/>
            </a:endParaRPr>
          </a:p>
        </p:txBody>
      </p:sp>
      <p:pic>
        <p:nvPicPr>
          <p:cNvPr id="9523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95263"/>
            <a:ext cx="11811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15" end="1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19">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1190625" y="3562350"/>
            <a:ext cx="6762750" cy="1701800"/>
          </a:xfrm>
          <a:ln>
            <a:miter lim="800000"/>
            <a:headEnd/>
            <a:tailEnd/>
          </a:ln>
        </p:spPr>
        <p:txBody>
          <a:bodyPr rtlCol="0">
            <a:normAutofit lnSpcReduction="10000"/>
          </a:bodyPr>
          <a:lstStyle/>
          <a:p>
            <a:pPr algn="ctr" eaLnBrk="1" fontAlgn="auto" hangingPunct="1">
              <a:spcBef>
                <a:spcPct val="0"/>
              </a:spcBef>
              <a:spcAft>
                <a:spcPts val="0"/>
              </a:spcAft>
              <a:buFont typeface="Arial"/>
              <a:buNone/>
              <a:defRPr/>
            </a:pPr>
            <a:r>
              <a:rPr lang="en-US" sz="2800" dirty="0" smtClean="0">
                <a:solidFill>
                  <a:schemeClr val="bg2">
                    <a:lumMod val="25000"/>
                  </a:schemeClr>
                </a:solidFill>
                <a:ea typeface="ヒラギノ角ゴ Pro W3" charset="-128"/>
              </a:rPr>
              <a:t>Over </a:t>
            </a:r>
            <a:r>
              <a:rPr lang="en-US" sz="2800" dirty="0">
                <a:solidFill>
                  <a:schemeClr val="bg2">
                    <a:lumMod val="25000"/>
                  </a:schemeClr>
                </a:solidFill>
                <a:ea typeface="ヒラギノ角ゴ Pro W3" charset="-128"/>
              </a:rPr>
              <a:t>135 million workers in more than </a:t>
            </a:r>
            <a:br>
              <a:rPr lang="en-US" sz="2800" dirty="0">
                <a:solidFill>
                  <a:schemeClr val="bg2">
                    <a:lumMod val="25000"/>
                  </a:schemeClr>
                </a:solidFill>
                <a:ea typeface="ヒラギノ角ゴ Pro W3" charset="-128"/>
              </a:rPr>
            </a:br>
            <a:r>
              <a:rPr lang="en-US" sz="2800" dirty="0">
                <a:solidFill>
                  <a:schemeClr val="bg2">
                    <a:lumMod val="25000"/>
                  </a:schemeClr>
                </a:solidFill>
                <a:ea typeface="ヒラギノ角ゴ Pro W3" charset="-128"/>
              </a:rPr>
              <a:t>7 million workplaces protected or covered </a:t>
            </a:r>
            <a:br>
              <a:rPr lang="en-US" sz="2800" dirty="0">
                <a:solidFill>
                  <a:schemeClr val="bg2">
                    <a:lumMod val="25000"/>
                  </a:schemeClr>
                </a:solidFill>
                <a:ea typeface="ヒラギノ角ゴ Pro W3" charset="-128"/>
              </a:rPr>
            </a:br>
            <a:r>
              <a:rPr lang="en-US" sz="2800" dirty="0">
                <a:solidFill>
                  <a:schemeClr val="bg2">
                    <a:lumMod val="25000"/>
                  </a:schemeClr>
                </a:solidFill>
                <a:ea typeface="ヒラギノ角ゴ Pro W3" charset="-128"/>
              </a:rPr>
              <a:t>by the FLSA, enforced by the Wage and Hour Division of the U.S. Department of Labor</a:t>
            </a:r>
          </a:p>
        </p:txBody>
      </p:sp>
      <p:pic>
        <p:nvPicPr>
          <p:cNvPr id="27651" name="Picture 2" descr="People.ai"/>
          <p:cNvPicPr>
            <a:picLocks noChangeAspect="1"/>
          </p:cNvPicPr>
          <p:nvPr/>
        </p:nvPicPr>
        <p:blipFill>
          <a:blip r:embed="rId3">
            <a:extLst>
              <a:ext uri="{28A0092B-C50C-407E-A947-70E740481C1C}">
                <a14:useLocalDpi xmlns:a14="http://schemas.microsoft.com/office/drawing/2010/main" val="0"/>
              </a:ext>
            </a:extLst>
          </a:blip>
          <a:srcRect l="5173" r="6651" b="33073"/>
          <a:stretch>
            <a:fillRect/>
          </a:stretch>
        </p:blipFill>
        <p:spPr bwMode="auto">
          <a:xfrm>
            <a:off x="2401888" y="1784350"/>
            <a:ext cx="4344987"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itle 4"/>
          <p:cNvSpPr>
            <a:spLocks noGrp="1"/>
          </p:cNvSpPr>
          <p:nvPr>
            <p:ph type="title"/>
          </p:nvPr>
        </p:nvSpPr>
        <p:spPr>
          <a:xfrm>
            <a:off x="457200" y="93663"/>
            <a:ext cx="8229600" cy="819150"/>
          </a:xfrm>
        </p:spPr>
        <p:txBody>
          <a:bodyPr/>
          <a:lstStyle/>
          <a:p>
            <a:pPr eaLnBrk="1" hangingPunct="1"/>
            <a:endParaRPr lang="en-US" altLang="en-US" dirty="0" smtClean="0"/>
          </a:p>
        </p:txBody>
      </p:sp>
      <p:sp>
        <p:nvSpPr>
          <p:cNvPr id="14" name="Rectangle 13">
            <a:extLst/>
          </p:cNvPr>
          <p:cNvSpPr/>
          <p:nvPr/>
        </p:nvSpPr>
        <p:spPr>
          <a:xfrm>
            <a:off x="0" y="4763"/>
            <a:ext cx="9144000" cy="1371600"/>
          </a:xfrm>
          <a:prstGeom prst="rect">
            <a:avLst/>
          </a:prstGeom>
          <a:solidFill>
            <a:srgbClr val="00ADEE"/>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27654" name="Title 1"/>
          <p:cNvSpPr txBox="1">
            <a:spLocks/>
          </p:cNvSpPr>
          <p:nvPr/>
        </p:nvSpPr>
        <p:spPr bwMode="auto">
          <a:xfrm>
            <a:off x="457200" y="4763"/>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Coverage</a:t>
            </a:r>
            <a:endParaRPr lang="en-US" altLang="en-US" sz="5400" dirty="0">
              <a:solidFill>
                <a:schemeClr val="bg2"/>
              </a:solidFill>
              <a:latin typeface="Calibri" panose="020F0502020204030204" pitchFamily="34" charset="0"/>
            </a:endParaRPr>
          </a:p>
        </p:txBody>
      </p:sp>
      <p:pic>
        <p:nvPicPr>
          <p:cNvPr id="27655"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5715000"/>
            <a:ext cx="75723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p:cNvPr>
          <p:cNvSpPr txBox="1"/>
          <p:nvPr/>
        </p:nvSpPr>
        <p:spPr>
          <a:xfrm>
            <a:off x="7569200" y="5832475"/>
            <a:ext cx="1265238" cy="522288"/>
          </a:xfrm>
          <a:prstGeom prst="rect">
            <a:avLst/>
          </a:prstGeom>
          <a:noFill/>
        </p:spPr>
        <p:txBody>
          <a:bodyPr>
            <a:spAutoFit/>
          </a:bodyPr>
          <a:lstStyle/>
          <a:p>
            <a:pPr eaLnBrk="1" hangingPunct="1">
              <a:defRPr/>
            </a:pPr>
            <a:r>
              <a:rPr lang="en-US" sz="1400" b="1" dirty="0">
                <a:solidFill>
                  <a:schemeClr val="bg2">
                    <a:lumMod val="25000"/>
                  </a:schemeClr>
                </a:solidFill>
                <a:latin typeface="+mn-lt"/>
                <a:ea typeface="ヒラギノ角ゴ Pro W3" charset="-128"/>
                <a:cs typeface="+mn-cs"/>
              </a:rPr>
              <a:t>FACT SHEET: </a:t>
            </a:r>
            <a:br>
              <a:rPr lang="en-US" sz="1400" b="1" dirty="0">
                <a:solidFill>
                  <a:schemeClr val="bg2">
                    <a:lumMod val="25000"/>
                  </a:schemeClr>
                </a:solidFill>
                <a:latin typeface="+mn-lt"/>
                <a:ea typeface="ヒラギノ角ゴ Pro W3" charset="-128"/>
                <a:cs typeface="+mn-cs"/>
              </a:rPr>
            </a:br>
            <a:r>
              <a:rPr lang="en-US" sz="1400" u="sng" dirty="0">
                <a:solidFill>
                  <a:schemeClr val="bg2">
                    <a:lumMod val="25000"/>
                  </a:schemeClr>
                </a:solidFill>
                <a:latin typeface="+mn-lt"/>
                <a:ea typeface="ヒラギノ角ゴ Pro W3" charset="-128"/>
                <a:cs typeface="+mn-cs"/>
                <a:hlinkClick r:id="rId5"/>
              </a:rPr>
              <a:t>FLSA Coverage</a:t>
            </a:r>
            <a:endParaRPr lang="en-US" sz="1400" dirty="0">
              <a:solidFill>
                <a:schemeClr val="bg2">
                  <a:lumMod val="25000"/>
                </a:schemeClr>
              </a:solidFill>
              <a:latin typeface="+mn-lt"/>
              <a:ea typeface="ヒラギノ角ゴ Pro W3" charset="-128"/>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541336" y="2841234"/>
            <a:ext cx="8239125" cy="2157412"/>
          </a:xfrm>
          <a:ln>
            <a:miter lim="800000"/>
            <a:headEnd/>
            <a:tailEnd/>
          </a:ln>
          <a:extLst/>
        </p:spPr>
        <p:txBody>
          <a:bodyPr numCol="2" spcCol="731520" rtlCol="0">
            <a:normAutofit fontScale="47500" lnSpcReduction="20000"/>
          </a:bodyPr>
          <a:lstStyle/>
          <a:p>
            <a:pPr eaLnBrk="1" fontAlgn="auto" hangingPunct="1">
              <a:spcBef>
                <a:spcPct val="0"/>
              </a:spcBef>
              <a:spcAft>
                <a:spcPts val="600"/>
              </a:spcAft>
              <a:buFont typeface="Arial"/>
              <a:buNone/>
              <a:defRPr/>
            </a:pPr>
            <a:r>
              <a:rPr lang="en-US" sz="4400" b="1" dirty="0">
                <a:ea typeface="ヒラギノ角ゴ Pro W3" charset="-128"/>
              </a:rPr>
              <a:t>Weekly </a:t>
            </a:r>
            <a:r>
              <a:rPr lang="en-US" sz="4400" b="1" dirty="0" smtClean="0">
                <a:ea typeface="ヒラギノ角ゴ Pro W3" charset="-128"/>
              </a:rPr>
              <a:t>Salary for </a:t>
            </a:r>
          </a:p>
          <a:p>
            <a:pPr eaLnBrk="1" fontAlgn="auto" hangingPunct="1">
              <a:spcBef>
                <a:spcPct val="0"/>
              </a:spcBef>
              <a:spcAft>
                <a:spcPts val="600"/>
              </a:spcAft>
              <a:buFont typeface="Arial"/>
              <a:buNone/>
              <a:defRPr/>
            </a:pPr>
            <a:r>
              <a:rPr lang="en-US" sz="4400" b="1" dirty="0" smtClean="0">
                <a:ea typeface="ヒラギノ角ゴ Pro W3" charset="-128"/>
              </a:rPr>
              <a:t>40 hours: </a:t>
            </a:r>
            <a:r>
              <a:rPr lang="en-US" sz="4400" dirty="0">
                <a:ea typeface="ヒラギノ角ゴ Pro W3" charset="-128"/>
              </a:rPr>
              <a:t>		$420.00	</a:t>
            </a:r>
          </a:p>
          <a:p>
            <a:pPr eaLnBrk="1" fontAlgn="auto" hangingPunct="1">
              <a:spcBef>
                <a:spcPct val="0"/>
              </a:spcBef>
              <a:spcAft>
                <a:spcPts val="600"/>
              </a:spcAft>
              <a:buFont typeface="Arial"/>
              <a:buNone/>
              <a:defRPr/>
            </a:pPr>
            <a:r>
              <a:rPr lang="en-US" sz="4400" b="1" dirty="0">
                <a:ea typeface="ヒラギノ角ゴ Pro W3" charset="-128"/>
              </a:rPr>
              <a:t>Fixed Hours: </a:t>
            </a:r>
            <a:r>
              <a:rPr lang="en-US" sz="4400" dirty="0">
                <a:ea typeface="ヒラギノ角ゴ Pro W3" charset="-128"/>
              </a:rPr>
              <a:t>	  	  40</a:t>
            </a:r>
          </a:p>
          <a:p>
            <a:pPr eaLnBrk="1" fontAlgn="auto" hangingPunct="1">
              <a:spcBef>
                <a:spcPct val="0"/>
              </a:spcBef>
              <a:spcAft>
                <a:spcPts val="600"/>
              </a:spcAft>
              <a:buFont typeface="Arial"/>
              <a:buNone/>
              <a:defRPr/>
            </a:pPr>
            <a:r>
              <a:rPr lang="en-US" sz="4400" b="1" dirty="0">
                <a:ea typeface="ヒラギノ角ゴ Pro W3" charset="-128"/>
              </a:rPr>
              <a:t>Hours Worked</a:t>
            </a:r>
          </a:p>
          <a:p>
            <a:pPr eaLnBrk="1" fontAlgn="auto" hangingPunct="1">
              <a:spcBef>
                <a:spcPct val="0"/>
              </a:spcBef>
              <a:spcAft>
                <a:spcPts val="600"/>
              </a:spcAft>
              <a:buFont typeface="Arial"/>
              <a:buNone/>
              <a:defRPr/>
            </a:pPr>
            <a:r>
              <a:rPr lang="en-US" sz="4400" b="1" dirty="0">
                <a:ea typeface="ヒラギノ角ゴ Pro W3" charset="-128"/>
              </a:rPr>
              <a:t>that workweek:</a:t>
            </a:r>
            <a:r>
              <a:rPr lang="en-US" sz="4400" dirty="0">
                <a:ea typeface="ヒラギノ角ゴ Pro W3" charset="-128"/>
              </a:rPr>
              <a:t>		  48</a:t>
            </a:r>
          </a:p>
          <a:p>
            <a:pPr eaLnBrk="1" fontAlgn="auto" hangingPunct="1">
              <a:spcBef>
                <a:spcPct val="0"/>
              </a:spcBef>
              <a:spcAft>
                <a:spcPts val="600"/>
              </a:spcAft>
              <a:buFont typeface="Arial"/>
              <a:buNone/>
              <a:defRPr/>
            </a:pPr>
            <a:endParaRPr lang="en-US" sz="4400" dirty="0">
              <a:ea typeface="ヒラギノ角ゴ Pro W3" charset="-128"/>
            </a:endParaRPr>
          </a:p>
          <a:p>
            <a:pPr eaLnBrk="1" fontAlgn="auto" hangingPunct="1">
              <a:spcBef>
                <a:spcPct val="0"/>
              </a:spcBef>
              <a:spcAft>
                <a:spcPts val="600"/>
              </a:spcAft>
              <a:buFont typeface="Arial"/>
              <a:buNone/>
              <a:defRPr/>
            </a:pPr>
            <a:r>
              <a:rPr lang="en-US" sz="4400" dirty="0" smtClean="0">
                <a:ea typeface="ヒラギノ角ゴ Pro W3" charset="-128"/>
              </a:rPr>
              <a:t>$</a:t>
            </a:r>
            <a:r>
              <a:rPr lang="en-US" sz="4400" dirty="0">
                <a:ea typeface="ヒラギノ角ゴ Pro W3" charset="-128"/>
              </a:rPr>
              <a:t>420 ÷ 40 = 	  $10.50 </a:t>
            </a:r>
            <a:r>
              <a:rPr lang="en-US" sz="4400" b="1" dirty="0">
                <a:ea typeface="ヒラギノ角ゴ Pro W3" charset="-128"/>
              </a:rPr>
              <a:t>RR</a:t>
            </a:r>
            <a:endParaRPr lang="en-US" sz="4400" dirty="0">
              <a:ea typeface="ヒラギノ角ゴ Pro W3" charset="-128"/>
            </a:endParaRPr>
          </a:p>
          <a:p>
            <a:pPr eaLnBrk="1" fontAlgn="auto" hangingPunct="1">
              <a:spcBef>
                <a:spcPct val="0"/>
              </a:spcBef>
              <a:spcAft>
                <a:spcPts val="600"/>
              </a:spcAft>
              <a:buFont typeface="Arial"/>
              <a:buNone/>
              <a:defRPr/>
            </a:pPr>
            <a:r>
              <a:rPr lang="en-US" sz="4400" dirty="0">
                <a:ea typeface="ヒラギノ角ゴ Pro W3" charset="-128"/>
              </a:rPr>
              <a:t>$10.50 x 1.5 = 	  $15.75 </a:t>
            </a:r>
            <a:r>
              <a:rPr lang="en-US" sz="4400" b="1" dirty="0">
                <a:ea typeface="ヒラギノ角ゴ Pro W3" charset="-128"/>
              </a:rPr>
              <a:t>OT Rate</a:t>
            </a:r>
            <a:endParaRPr lang="en-US" sz="4400" dirty="0">
              <a:ea typeface="ヒラギノ角ゴ Pro W3" charset="-128"/>
            </a:endParaRPr>
          </a:p>
          <a:p>
            <a:pPr eaLnBrk="1" fontAlgn="auto" hangingPunct="1">
              <a:spcBef>
                <a:spcPct val="0"/>
              </a:spcBef>
              <a:spcAft>
                <a:spcPts val="600"/>
              </a:spcAft>
              <a:buFont typeface="Arial"/>
              <a:buNone/>
              <a:defRPr/>
            </a:pPr>
            <a:r>
              <a:rPr lang="en-US" sz="4400" dirty="0">
                <a:ea typeface="ヒラギノ角ゴ Pro W3" charset="-128"/>
              </a:rPr>
              <a:t>$15.75 x 8H = 	$126.00 </a:t>
            </a:r>
            <a:r>
              <a:rPr lang="en-US" sz="4400" b="1" dirty="0">
                <a:ea typeface="ヒラギノ角ゴ Pro W3" charset="-128"/>
              </a:rPr>
              <a:t>OT</a:t>
            </a:r>
            <a:endParaRPr lang="en-US" sz="4400" dirty="0">
              <a:ea typeface="ヒラギノ角ゴ Pro W3" charset="-128"/>
            </a:endParaRPr>
          </a:p>
          <a:p>
            <a:pPr eaLnBrk="1" fontAlgn="auto" hangingPunct="1">
              <a:spcBef>
                <a:spcPct val="0"/>
              </a:spcBef>
              <a:spcAft>
                <a:spcPts val="600"/>
              </a:spcAft>
              <a:buFont typeface="Arial"/>
              <a:buNone/>
              <a:defRPr/>
            </a:pPr>
            <a:r>
              <a:rPr lang="en-US" sz="4400" dirty="0">
                <a:ea typeface="ヒラギノ角ゴ Pro W3" charset="-128"/>
              </a:rPr>
              <a:t>$420 + $126 =  	$546.00 </a:t>
            </a:r>
            <a:r>
              <a:rPr lang="en-US" sz="4400" b="1" dirty="0">
                <a:ea typeface="ヒラギノ角ゴ Pro W3" charset="-128"/>
              </a:rPr>
              <a:t>Total compensation due, including OT</a:t>
            </a:r>
            <a:endParaRPr lang="en-US" sz="4400" dirty="0">
              <a:ea typeface="ヒラギノ角ゴ Pro W3" charset="-128"/>
            </a:endParaRPr>
          </a:p>
          <a:p>
            <a:pPr eaLnBrk="1" fontAlgn="auto" hangingPunct="1">
              <a:spcBef>
                <a:spcPct val="0"/>
              </a:spcBef>
              <a:spcAft>
                <a:spcPts val="600"/>
              </a:spcAft>
              <a:buFont typeface="Arial"/>
              <a:buNone/>
              <a:defRPr/>
            </a:pPr>
            <a:endParaRPr lang="en-US" sz="2800" dirty="0">
              <a:solidFill>
                <a:srgbClr val="002060"/>
              </a:solidFill>
              <a:ea typeface="ヒラギノ角ゴ Pro W3" charset="-128"/>
            </a:endParaRPr>
          </a:p>
        </p:txBody>
      </p:sp>
      <p:sp>
        <p:nvSpPr>
          <p:cNvPr id="5" name="TextBox 4"/>
          <p:cNvSpPr txBox="1"/>
          <p:nvPr/>
        </p:nvSpPr>
        <p:spPr>
          <a:xfrm>
            <a:off x="1560513" y="1844675"/>
            <a:ext cx="6022975" cy="523875"/>
          </a:xfrm>
          <a:prstGeom prst="rect">
            <a:avLst/>
          </a:prstGeom>
          <a:noFill/>
        </p:spPr>
        <p:txBody>
          <a:bodyPr>
            <a:spAutoFit/>
          </a:bodyPr>
          <a:lstStyle/>
          <a:p>
            <a:pPr algn="ctr" eaLnBrk="1" hangingPunct="1">
              <a:defRPr/>
            </a:pPr>
            <a:r>
              <a:rPr lang="en-US" sz="2800" b="1" dirty="0">
                <a:solidFill>
                  <a:schemeClr val="bg2">
                    <a:lumMod val="25000"/>
                  </a:schemeClr>
                </a:solidFill>
                <a:latin typeface="+mj-lt"/>
                <a:ea typeface="ヒラギノ角ゴ Pro W3" charset="-128"/>
                <a:cs typeface="+mn-cs"/>
              </a:rPr>
              <a:t>Exercise: Salary for Fixed Hours</a:t>
            </a:r>
          </a:p>
        </p:txBody>
      </p:sp>
      <p:sp>
        <p:nvSpPr>
          <p:cNvPr id="7" name="Rectangle 6">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97285" name="Title 1"/>
          <p:cNvSpPr txBox="1">
            <a:spLocks/>
          </p:cNvSpPr>
          <p:nvPr/>
        </p:nvSpPr>
        <p:spPr bwMode="auto">
          <a:xfrm>
            <a:off x="9144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Overtime</a:t>
            </a:r>
            <a:endParaRPr lang="en-US" altLang="en-US" sz="5400" dirty="0">
              <a:solidFill>
                <a:schemeClr val="bg2"/>
              </a:solidFill>
              <a:latin typeface="Calibri" panose="020F0502020204030204" pitchFamily="34" charset="0"/>
            </a:endParaRPr>
          </a:p>
        </p:txBody>
      </p:sp>
      <p:pic>
        <p:nvPicPr>
          <p:cNvPr id="9728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95263"/>
            <a:ext cx="11811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bg/>
                                          </p:spTgt>
                                        </p:tgtEl>
                                        <p:attrNameLst>
                                          <p:attrName>style.visibility</p:attrName>
                                        </p:attrNameLst>
                                      </p:cBhvr>
                                      <p:to>
                                        <p:strVal val="visible"/>
                                      </p:to>
                                    </p:set>
                                    <p:animEffect transition="in" filter="fade">
                                      <p:cBhvr>
                                        <p:cTn id="7" dur="500"/>
                                        <p:tgtEl>
                                          <p:spTgt spid="921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6" end="6"/>
                                            </p:txEl>
                                          </p:spTgt>
                                        </p:tgtEl>
                                        <p:attrNameLst>
                                          <p:attrName>style.visibility</p:attrName>
                                        </p:attrNameLst>
                                      </p:cBhvr>
                                      <p:to>
                                        <p:strVal val="visible"/>
                                      </p:to>
                                    </p:set>
                                    <p:animEffect transition="in" filter="fade">
                                      <p:cBhvr>
                                        <p:cTn id="12" dur="500"/>
                                        <p:tgtEl>
                                          <p:spTgt spid="9219">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7" end="7"/>
                                            </p:txEl>
                                          </p:spTgt>
                                        </p:tgtEl>
                                        <p:attrNameLst>
                                          <p:attrName>style.visibility</p:attrName>
                                        </p:attrNameLst>
                                      </p:cBhvr>
                                      <p:to>
                                        <p:strVal val="visible"/>
                                      </p:to>
                                    </p:set>
                                    <p:animEffect transition="in" filter="fade">
                                      <p:cBhvr>
                                        <p:cTn id="17" dur="500"/>
                                        <p:tgtEl>
                                          <p:spTgt spid="9219">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19">
                                            <p:txEl>
                                              <p:pRg st="8" end="8"/>
                                            </p:txEl>
                                          </p:spTgt>
                                        </p:tgtEl>
                                        <p:attrNameLst>
                                          <p:attrName>style.visibility</p:attrName>
                                        </p:attrNameLst>
                                      </p:cBhvr>
                                      <p:to>
                                        <p:strVal val="visible"/>
                                      </p:to>
                                    </p:set>
                                    <p:animEffect transition="in" filter="fade">
                                      <p:cBhvr>
                                        <p:cTn id="22" dur="500"/>
                                        <p:tgtEl>
                                          <p:spTgt spid="9219">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19">
                                            <p:txEl>
                                              <p:pRg st="9" end="9"/>
                                            </p:txEl>
                                          </p:spTgt>
                                        </p:tgtEl>
                                        <p:attrNameLst>
                                          <p:attrName>style.visibility</p:attrName>
                                        </p:attrNameLst>
                                      </p:cBhvr>
                                      <p:to>
                                        <p:strVal val="visible"/>
                                      </p:to>
                                    </p:set>
                                    <p:animEffect transition="in" filter="fade">
                                      <p:cBhvr>
                                        <p:cTn id="27" dur="500"/>
                                        <p:tgtEl>
                                          <p:spTgt spid="92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669925" y="2957512"/>
            <a:ext cx="8058150" cy="3263406"/>
          </a:xfrm>
          <a:ln>
            <a:miter lim="800000"/>
            <a:headEnd/>
            <a:tailEnd/>
          </a:ln>
          <a:extLst/>
        </p:spPr>
        <p:txBody>
          <a:bodyPr numCol="2" rtlCol="0">
            <a:noAutofit/>
          </a:bodyPr>
          <a:lstStyle/>
          <a:p>
            <a:pPr eaLnBrk="1" fontAlgn="auto" hangingPunct="1">
              <a:spcBef>
                <a:spcPct val="0"/>
              </a:spcBef>
              <a:spcAft>
                <a:spcPts val="0"/>
              </a:spcAft>
              <a:buFont typeface="Arial"/>
              <a:buNone/>
              <a:defRPr/>
            </a:pPr>
            <a:r>
              <a:rPr lang="en-US" sz="2400" b="1" dirty="0">
                <a:ea typeface="ヒラギノ角ゴ Pro W3" charset="-128"/>
              </a:rPr>
              <a:t>Weekly Salary-for all </a:t>
            </a:r>
          </a:p>
          <a:p>
            <a:pPr eaLnBrk="1" fontAlgn="auto" hangingPunct="1">
              <a:spcBef>
                <a:spcPct val="0"/>
              </a:spcBef>
              <a:spcAft>
                <a:spcPts val="0"/>
              </a:spcAft>
              <a:buFont typeface="Arial"/>
              <a:buNone/>
              <a:defRPr/>
            </a:pPr>
            <a:r>
              <a:rPr lang="en-US" sz="2400" b="1" dirty="0">
                <a:ea typeface="ヒラギノ角ゴ Pro W3" charset="-128"/>
              </a:rPr>
              <a:t>hours worked:  	</a:t>
            </a:r>
            <a:r>
              <a:rPr lang="en-US" sz="2400" dirty="0">
                <a:ea typeface="ヒラギノ角ゴ Pro W3" charset="-128"/>
              </a:rPr>
              <a:t>$420.00	</a:t>
            </a:r>
          </a:p>
          <a:p>
            <a:pPr eaLnBrk="1" fontAlgn="auto" hangingPunct="1">
              <a:spcBef>
                <a:spcPct val="0"/>
              </a:spcBef>
              <a:spcAft>
                <a:spcPts val="0"/>
              </a:spcAft>
              <a:buFont typeface="Arial"/>
              <a:buNone/>
              <a:defRPr/>
            </a:pPr>
            <a:endParaRPr lang="en-US" sz="2400" u="sng" dirty="0">
              <a:ea typeface="ヒラギノ角ゴ Pro W3" charset="-128"/>
            </a:endParaRPr>
          </a:p>
          <a:p>
            <a:pPr eaLnBrk="1" fontAlgn="auto" hangingPunct="1">
              <a:spcBef>
                <a:spcPct val="0"/>
              </a:spcBef>
              <a:spcAft>
                <a:spcPts val="0"/>
              </a:spcAft>
              <a:buFont typeface="Arial"/>
              <a:buNone/>
              <a:defRPr/>
            </a:pPr>
            <a:r>
              <a:rPr lang="en-US" sz="2400" u="sng" dirty="0">
                <a:ea typeface="ヒラギノ角ゴ Pro W3" charset="-128"/>
              </a:rPr>
              <a:t>Week 1 </a:t>
            </a:r>
          </a:p>
          <a:p>
            <a:pPr eaLnBrk="1" fontAlgn="auto" hangingPunct="1">
              <a:spcBef>
                <a:spcPct val="0"/>
              </a:spcBef>
              <a:spcAft>
                <a:spcPts val="0"/>
              </a:spcAft>
              <a:buFont typeface="Arial"/>
              <a:buNone/>
              <a:defRPr/>
            </a:pPr>
            <a:r>
              <a:rPr lang="en-US" sz="2400" b="1" dirty="0">
                <a:ea typeface="ヒラギノ角ゴ Pro W3" charset="-128"/>
              </a:rPr>
              <a:t>Hours Worked:</a:t>
            </a:r>
            <a:r>
              <a:rPr lang="en-US" sz="2400" dirty="0">
                <a:ea typeface="ヒラギノ角ゴ Pro W3" charset="-128"/>
              </a:rPr>
              <a:t>	49		</a:t>
            </a:r>
          </a:p>
          <a:p>
            <a:pPr eaLnBrk="1" fontAlgn="auto" hangingPunct="1">
              <a:spcBef>
                <a:spcPct val="0"/>
              </a:spcBef>
              <a:spcAft>
                <a:spcPts val="0"/>
              </a:spcAft>
              <a:buFont typeface="Arial"/>
              <a:buNone/>
              <a:defRPr/>
            </a:pPr>
            <a:endParaRPr lang="en-US" sz="2400" b="1" dirty="0">
              <a:ea typeface="ヒラギノ角ゴ Pro W3" charset="-128"/>
            </a:endParaRPr>
          </a:p>
          <a:p>
            <a:pPr eaLnBrk="1" fontAlgn="auto" hangingPunct="1">
              <a:spcBef>
                <a:spcPct val="0"/>
              </a:spcBef>
              <a:spcAft>
                <a:spcPts val="0"/>
              </a:spcAft>
              <a:buFont typeface="Arial"/>
              <a:buNone/>
              <a:defRPr/>
            </a:pPr>
            <a:endParaRPr lang="en-US" sz="2400" b="1" dirty="0">
              <a:ea typeface="ヒラギノ角ゴ Pro W3" charset="-128"/>
            </a:endParaRPr>
          </a:p>
          <a:p>
            <a:pPr eaLnBrk="1" fontAlgn="auto" hangingPunct="1">
              <a:spcBef>
                <a:spcPct val="0"/>
              </a:spcBef>
              <a:spcAft>
                <a:spcPts val="0"/>
              </a:spcAft>
              <a:buFont typeface="Arial"/>
              <a:buNone/>
              <a:defRPr/>
            </a:pPr>
            <a:endParaRPr lang="en-US" sz="2400" b="1" dirty="0">
              <a:ea typeface="ヒラギノ角ゴ Pro W3" charset="-128"/>
            </a:endParaRPr>
          </a:p>
          <a:p>
            <a:pPr eaLnBrk="1" fontAlgn="auto" hangingPunct="1">
              <a:spcBef>
                <a:spcPct val="0"/>
              </a:spcBef>
              <a:spcAft>
                <a:spcPts val="0"/>
              </a:spcAft>
              <a:buFont typeface="Arial"/>
              <a:buNone/>
              <a:defRPr/>
            </a:pPr>
            <a:r>
              <a:rPr lang="en-US" sz="2400" dirty="0">
                <a:ea typeface="ヒラギノ角ゴ Pro W3" charset="-128"/>
              </a:rPr>
              <a:t>$420 ÷ 49H = 	   $8.57 </a:t>
            </a:r>
            <a:r>
              <a:rPr lang="en-US" sz="2400" b="1" dirty="0">
                <a:ea typeface="ヒラギノ角ゴ Pro W3" charset="-128"/>
              </a:rPr>
              <a:t>RR</a:t>
            </a:r>
            <a:endParaRPr lang="en-US" sz="2400" dirty="0">
              <a:ea typeface="ヒラギノ角ゴ Pro W3" charset="-128"/>
            </a:endParaRPr>
          </a:p>
          <a:p>
            <a:pPr eaLnBrk="1" fontAlgn="auto" hangingPunct="1">
              <a:spcBef>
                <a:spcPct val="0"/>
              </a:spcBef>
              <a:spcAft>
                <a:spcPts val="0"/>
              </a:spcAft>
              <a:buFont typeface="Arial"/>
              <a:buNone/>
              <a:defRPr/>
            </a:pPr>
            <a:endParaRPr lang="en-US" sz="2400" b="1" dirty="0">
              <a:ea typeface="ヒラギノ角ゴ Pro W3" charset="-128"/>
            </a:endParaRPr>
          </a:p>
          <a:p>
            <a:pPr eaLnBrk="1" fontAlgn="auto" hangingPunct="1">
              <a:spcBef>
                <a:spcPct val="0"/>
              </a:spcBef>
              <a:spcAft>
                <a:spcPts val="0"/>
              </a:spcAft>
              <a:buFont typeface="Arial"/>
              <a:buNone/>
              <a:defRPr/>
            </a:pPr>
            <a:r>
              <a:rPr lang="en-US" sz="2400" b="1" dirty="0">
                <a:ea typeface="ヒラギノ角ゴ Pro W3" charset="-128"/>
              </a:rPr>
              <a:t>Additional Half-Time Rate:</a:t>
            </a:r>
          </a:p>
          <a:p>
            <a:pPr eaLnBrk="1" fontAlgn="auto" hangingPunct="1">
              <a:spcBef>
                <a:spcPct val="0"/>
              </a:spcBef>
              <a:spcAft>
                <a:spcPts val="0"/>
              </a:spcAft>
              <a:buFont typeface="Arial"/>
              <a:buNone/>
              <a:defRPr/>
            </a:pPr>
            <a:r>
              <a:rPr lang="en-US" sz="2400" dirty="0">
                <a:ea typeface="ヒラギノ角ゴ Pro W3" charset="-128"/>
              </a:rPr>
              <a:t>$8.57 x .5 = 		    $4.29</a:t>
            </a:r>
          </a:p>
          <a:p>
            <a:pPr eaLnBrk="1" fontAlgn="auto" hangingPunct="1">
              <a:spcBef>
                <a:spcPct val="0"/>
              </a:spcBef>
              <a:spcAft>
                <a:spcPts val="0"/>
              </a:spcAft>
              <a:buFont typeface="Arial"/>
              <a:buNone/>
              <a:defRPr/>
            </a:pPr>
            <a:r>
              <a:rPr lang="en-US" sz="2400" dirty="0">
                <a:ea typeface="ヒラギノ角ゴ Pro W3" charset="-128"/>
              </a:rPr>
              <a:t>$4.29 x 9H = 		  $38.61 </a:t>
            </a:r>
            <a:r>
              <a:rPr lang="en-US" sz="2400" b="1" dirty="0">
                <a:ea typeface="ヒラギノ角ゴ Pro W3" charset="-128"/>
              </a:rPr>
              <a:t>OT</a:t>
            </a:r>
            <a:endParaRPr lang="en-US" sz="2400" dirty="0">
              <a:ea typeface="ヒラギノ角ゴ Pro W3" charset="-128"/>
            </a:endParaRPr>
          </a:p>
          <a:p>
            <a:pPr eaLnBrk="1" fontAlgn="auto" hangingPunct="1">
              <a:spcBef>
                <a:spcPct val="0"/>
              </a:spcBef>
              <a:spcAft>
                <a:spcPts val="0"/>
              </a:spcAft>
              <a:buFont typeface="Arial"/>
              <a:buNone/>
              <a:defRPr/>
            </a:pPr>
            <a:r>
              <a:rPr lang="en-US" sz="2400" dirty="0">
                <a:ea typeface="ヒラギノ角ゴ Pro W3" charset="-128"/>
              </a:rPr>
              <a:t>$420 + $38.61 =  	$458.61</a:t>
            </a:r>
            <a:r>
              <a:rPr lang="en-US" sz="2400" b="1" dirty="0">
                <a:ea typeface="ヒラギノ角ゴ Pro W3" charset="-128"/>
              </a:rPr>
              <a:t>Total compensation due for Week 1</a:t>
            </a:r>
            <a:endParaRPr lang="en-US" sz="2400" dirty="0">
              <a:ea typeface="ヒラギノ角ゴ Pro W3" charset="-128"/>
            </a:endParaRPr>
          </a:p>
        </p:txBody>
      </p:sp>
      <p:sp>
        <p:nvSpPr>
          <p:cNvPr id="5" name="TextBox 4"/>
          <p:cNvSpPr txBox="1"/>
          <p:nvPr/>
        </p:nvSpPr>
        <p:spPr>
          <a:xfrm>
            <a:off x="1250950" y="1830388"/>
            <a:ext cx="6642100" cy="523875"/>
          </a:xfrm>
          <a:prstGeom prst="rect">
            <a:avLst/>
          </a:prstGeom>
          <a:noFill/>
        </p:spPr>
        <p:txBody>
          <a:bodyPr>
            <a:spAutoFit/>
          </a:bodyPr>
          <a:lstStyle/>
          <a:p>
            <a:pPr algn="ctr" eaLnBrk="1" hangingPunct="1">
              <a:defRPr/>
            </a:pPr>
            <a:r>
              <a:rPr lang="en-US" sz="2800" b="1" dirty="0">
                <a:solidFill>
                  <a:schemeClr val="bg2">
                    <a:lumMod val="25000"/>
                  </a:schemeClr>
                </a:solidFill>
                <a:latin typeface="+mn-lt"/>
                <a:ea typeface="ヒラギノ角ゴ Pro W3" charset="-128"/>
                <a:cs typeface="+mn-cs"/>
              </a:rPr>
              <a:t>Exercise: Fixed Salary for Fluctuating Hours</a:t>
            </a:r>
          </a:p>
        </p:txBody>
      </p:sp>
      <p:sp>
        <p:nvSpPr>
          <p:cNvPr id="7" name="Rectangle 6">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99333" name="Title 1"/>
          <p:cNvSpPr txBox="1">
            <a:spLocks/>
          </p:cNvSpPr>
          <p:nvPr/>
        </p:nvSpPr>
        <p:spPr bwMode="auto">
          <a:xfrm>
            <a:off x="9144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Overtime</a:t>
            </a:r>
            <a:endParaRPr lang="en-US" altLang="en-US" sz="5400" dirty="0">
              <a:solidFill>
                <a:schemeClr val="bg2"/>
              </a:solidFill>
              <a:latin typeface="Calibri" panose="020F0502020204030204" pitchFamily="34" charset="0"/>
            </a:endParaRPr>
          </a:p>
        </p:txBody>
      </p:sp>
      <p:pic>
        <p:nvPicPr>
          <p:cNvPr id="9933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95263"/>
            <a:ext cx="11811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647700" y="2675745"/>
            <a:ext cx="8001000" cy="3440242"/>
          </a:xfrm>
          <a:ln>
            <a:miter lim="800000"/>
            <a:headEnd/>
            <a:tailEnd/>
          </a:ln>
          <a:extLst/>
        </p:spPr>
        <p:txBody>
          <a:bodyPr numCol="2" rtlCol="0">
            <a:normAutofit fontScale="92500" lnSpcReduction="20000"/>
          </a:bodyPr>
          <a:lstStyle/>
          <a:p>
            <a:pPr eaLnBrk="1" fontAlgn="auto" hangingPunct="1">
              <a:spcBef>
                <a:spcPct val="0"/>
              </a:spcBef>
              <a:spcAft>
                <a:spcPts val="600"/>
              </a:spcAft>
              <a:buFont typeface="Arial"/>
              <a:buNone/>
              <a:defRPr/>
            </a:pPr>
            <a:r>
              <a:rPr lang="en-US" sz="2400" b="1" dirty="0">
                <a:ea typeface="ヒラギノ角ゴ Pro W3" charset="-128"/>
              </a:rPr>
              <a:t>Weekly Salary-for all </a:t>
            </a:r>
          </a:p>
          <a:p>
            <a:pPr eaLnBrk="1" fontAlgn="auto" hangingPunct="1">
              <a:spcBef>
                <a:spcPct val="0"/>
              </a:spcBef>
              <a:spcAft>
                <a:spcPts val="600"/>
              </a:spcAft>
              <a:buFont typeface="Arial"/>
              <a:buNone/>
              <a:defRPr/>
            </a:pPr>
            <a:r>
              <a:rPr lang="en-US" sz="2400" b="1" dirty="0">
                <a:ea typeface="ヒラギノ角ゴ Pro W3" charset="-128"/>
              </a:rPr>
              <a:t>hours worked :  		</a:t>
            </a:r>
            <a:r>
              <a:rPr lang="en-US" sz="2400" dirty="0">
                <a:ea typeface="ヒラギノ角ゴ Pro W3" charset="-128"/>
              </a:rPr>
              <a:t>$420.00	</a:t>
            </a:r>
          </a:p>
          <a:p>
            <a:pPr eaLnBrk="1" fontAlgn="auto" hangingPunct="1">
              <a:spcBef>
                <a:spcPct val="0"/>
              </a:spcBef>
              <a:spcAft>
                <a:spcPts val="600"/>
              </a:spcAft>
              <a:buFont typeface="Arial"/>
              <a:buNone/>
              <a:defRPr/>
            </a:pPr>
            <a:endParaRPr lang="en-US" sz="2400" u="sng" dirty="0">
              <a:ea typeface="ヒラギノ角ゴ Pro W3" charset="-128"/>
            </a:endParaRPr>
          </a:p>
          <a:p>
            <a:pPr eaLnBrk="1" fontAlgn="auto" hangingPunct="1">
              <a:spcBef>
                <a:spcPct val="0"/>
              </a:spcBef>
              <a:spcAft>
                <a:spcPts val="600"/>
              </a:spcAft>
              <a:buFont typeface="Arial"/>
              <a:buNone/>
              <a:defRPr/>
            </a:pPr>
            <a:r>
              <a:rPr lang="en-US" sz="2400" u="sng" dirty="0">
                <a:ea typeface="ヒラギノ角ゴ Pro W3" charset="-128"/>
              </a:rPr>
              <a:t>Week 2 </a:t>
            </a:r>
          </a:p>
          <a:p>
            <a:pPr eaLnBrk="1" fontAlgn="auto" hangingPunct="1">
              <a:spcBef>
                <a:spcPct val="0"/>
              </a:spcBef>
              <a:spcAft>
                <a:spcPts val="600"/>
              </a:spcAft>
              <a:buFont typeface="Arial"/>
              <a:buNone/>
              <a:defRPr/>
            </a:pPr>
            <a:r>
              <a:rPr lang="en-US" sz="2400" b="1" dirty="0">
                <a:ea typeface="ヒラギノ角ゴ Pro W3" charset="-128"/>
              </a:rPr>
              <a:t>Hours Worked:</a:t>
            </a:r>
            <a:r>
              <a:rPr lang="en-US" sz="2400" dirty="0">
                <a:ea typeface="ヒラギノ角ゴ Pro W3" charset="-128"/>
              </a:rPr>
              <a:t>	        41		</a:t>
            </a:r>
          </a:p>
          <a:p>
            <a:pPr eaLnBrk="1" fontAlgn="auto" hangingPunct="1">
              <a:spcBef>
                <a:spcPct val="0"/>
              </a:spcBef>
              <a:spcAft>
                <a:spcPts val="600"/>
              </a:spcAft>
              <a:buFont typeface="Arial"/>
              <a:buNone/>
              <a:defRPr/>
            </a:pPr>
            <a:endParaRPr lang="en-US" sz="2400" b="1" dirty="0">
              <a:ea typeface="ヒラギノ角ゴ Pro W3" charset="-128"/>
            </a:endParaRPr>
          </a:p>
          <a:p>
            <a:pPr eaLnBrk="1" fontAlgn="auto" hangingPunct="1">
              <a:spcBef>
                <a:spcPct val="0"/>
              </a:spcBef>
              <a:spcAft>
                <a:spcPts val="600"/>
              </a:spcAft>
              <a:buFont typeface="Arial"/>
              <a:buNone/>
              <a:defRPr/>
            </a:pPr>
            <a:endParaRPr lang="en-US" sz="2400" b="1" dirty="0">
              <a:ea typeface="ヒラギノ角ゴ Pro W3" charset="-128"/>
            </a:endParaRPr>
          </a:p>
          <a:p>
            <a:pPr eaLnBrk="1" fontAlgn="auto" hangingPunct="1">
              <a:spcBef>
                <a:spcPct val="0"/>
              </a:spcBef>
              <a:spcAft>
                <a:spcPts val="600"/>
              </a:spcAft>
              <a:buFont typeface="Arial"/>
              <a:buNone/>
              <a:defRPr/>
            </a:pPr>
            <a:endParaRPr lang="en-US" sz="2400" b="1" dirty="0">
              <a:ea typeface="ヒラギノ角ゴ Pro W3" charset="-128"/>
            </a:endParaRPr>
          </a:p>
          <a:p>
            <a:pPr eaLnBrk="1" fontAlgn="auto" hangingPunct="1">
              <a:spcBef>
                <a:spcPct val="0"/>
              </a:spcBef>
              <a:spcAft>
                <a:spcPts val="600"/>
              </a:spcAft>
              <a:buFont typeface="Arial"/>
              <a:buNone/>
              <a:defRPr/>
            </a:pPr>
            <a:endParaRPr lang="en-US" sz="2400" b="1" dirty="0">
              <a:ea typeface="ヒラギノ角ゴ Pro W3" charset="-128"/>
            </a:endParaRPr>
          </a:p>
          <a:p>
            <a:pPr eaLnBrk="1" fontAlgn="auto" hangingPunct="1">
              <a:spcBef>
                <a:spcPct val="0"/>
              </a:spcBef>
              <a:spcAft>
                <a:spcPts val="600"/>
              </a:spcAft>
              <a:buFont typeface="Arial"/>
              <a:buNone/>
              <a:defRPr/>
            </a:pPr>
            <a:endParaRPr lang="en-US" sz="2400" b="1" dirty="0">
              <a:ea typeface="ヒラギノ角ゴ Pro W3" charset="-128"/>
            </a:endParaRPr>
          </a:p>
          <a:p>
            <a:pPr eaLnBrk="1" fontAlgn="auto" hangingPunct="1">
              <a:spcBef>
                <a:spcPct val="0"/>
              </a:spcBef>
              <a:spcAft>
                <a:spcPts val="600"/>
              </a:spcAft>
              <a:buFont typeface="Arial"/>
              <a:buNone/>
              <a:defRPr/>
            </a:pPr>
            <a:r>
              <a:rPr lang="en-US" sz="2400" dirty="0">
                <a:ea typeface="ヒラギノ角ゴ Pro W3" charset="-128"/>
              </a:rPr>
              <a:t>$420 ÷ 41H = 	        $10.24 </a:t>
            </a:r>
            <a:r>
              <a:rPr lang="en-US" sz="2400" b="1" dirty="0">
                <a:ea typeface="ヒラギノ角ゴ Pro W3" charset="-128"/>
              </a:rPr>
              <a:t>RR</a:t>
            </a:r>
            <a:endParaRPr lang="en-US" sz="2400" dirty="0">
              <a:ea typeface="ヒラギノ角ゴ Pro W3" charset="-128"/>
            </a:endParaRPr>
          </a:p>
          <a:p>
            <a:pPr eaLnBrk="1" fontAlgn="auto" hangingPunct="1">
              <a:spcBef>
                <a:spcPct val="0"/>
              </a:spcBef>
              <a:spcAft>
                <a:spcPts val="600"/>
              </a:spcAft>
              <a:buFont typeface="Arial"/>
              <a:buNone/>
              <a:defRPr/>
            </a:pPr>
            <a:endParaRPr lang="en-US" sz="2400" dirty="0">
              <a:ea typeface="ヒラギノ角ゴ Pro W3" charset="-128"/>
            </a:endParaRPr>
          </a:p>
          <a:p>
            <a:pPr eaLnBrk="1" fontAlgn="auto" hangingPunct="1">
              <a:spcBef>
                <a:spcPct val="0"/>
              </a:spcBef>
              <a:spcAft>
                <a:spcPts val="600"/>
              </a:spcAft>
              <a:buFont typeface="Arial"/>
              <a:buNone/>
              <a:defRPr/>
            </a:pPr>
            <a:r>
              <a:rPr lang="en-US" sz="2400" b="1" dirty="0">
                <a:ea typeface="ヒラギノ角ゴ Pro W3" charset="-128"/>
              </a:rPr>
              <a:t>Additional Half-Time Rate:</a:t>
            </a:r>
          </a:p>
          <a:p>
            <a:pPr eaLnBrk="1" fontAlgn="auto" hangingPunct="1">
              <a:spcBef>
                <a:spcPct val="0"/>
              </a:spcBef>
              <a:spcAft>
                <a:spcPts val="600"/>
              </a:spcAft>
              <a:buFont typeface="Arial"/>
              <a:buNone/>
              <a:defRPr/>
            </a:pPr>
            <a:r>
              <a:rPr lang="en-US" sz="2400" dirty="0">
                <a:ea typeface="ヒラギノ角ゴ Pro W3" charset="-128"/>
              </a:rPr>
              <a:t>$10.24 x .5 = 		    $5.12</a:t>
            </a:r>
          </a:p>
          <a:p>
            <a:pPr eaLnBrk="1" fontAlgn="auto" hangingPunct="1">
              <a:spcBef>
                <a:spcPct val="0"/>
              </a:spcBef>
              <a:spcAft>
                <a:spcPts val="600"/>
              </a:spcAft>
              <a:buFont typeface="Arial"/>
              <a:buNone/>
              <a:defRPr/>
            </a:pPr>
            <a:r>
              <a:rPr lang="en-US" sz="2400" dirty="0">
                <a:ea typeface="ヒラギノ角ゴ Pro W3" charset="-128"/>
              </a:rPr>
              <a:t>$5.12 x 1H = 		    $5.12 </a:t>
            </a:r>
            <a:r>
              <a:rPr lang="en-US" sz="2400" b="1" dirty="0">
                <a:ea typeface="ヒラギノ角ゴ Pro W3" charset="-128"/>
              </a:rPr>
              <a:t>OT</a:t>
            </a:r>
            <a:endParaRPr lang="en-US" sz="2400" dirty="0">
              <a:ea typeface="ヒラギノ角ゴ Pro W3" charset="-128"/>
            </a:endParaRPr>
          </a:p>
          <a:p>
            <a:pPr eaLnBrk="1" fontAlgn="auto" hangingPunct="1">
              <a:spcBef>
                <a:spcPct val="0"/>
              </a:spcBef>
              <a:spcAft>
                <a:spcPts val="600"/>
              </a:spcAft>
              <a:buFont typeface="Arial"/>
              <a:buNone/>
              <a:defRPr/>
            </a:pPr>
            <a:r>
              <a:rPr lang="en-US" sz="2400" dirty="0">
                <a:ea typeface="ヒラギノ角ゴ Pro W3" charset="-128"/>
              </a:rPr>
              <a:t>$420 + $5.12 =   	$425.12 </a:t>
            </a:r>
            <a:r>
              <a:rPr lang="en-US" sz="2400" b="1" dirty="0" smtClean="0">
                <a:ea typeface="ヒラギノ角ゴ Pro W3" charset="-128"/>
              </a:rPr>
              <a:t>Total </a:t>
            </a:r>
            <a:r>
              <a:rPr lang="en-US" sz="2400" b="1" dirty="0">
                <a:ea typeface="ヒラギノ角ゴ Pro W3" charset="-128"/>
              </a:rPr>
              <a:t>compensation due for Week 2</a:t>
            </a:r>
            <a:endParaRPr lang="en-US" sz="2400" dirty="0">
              <a:ea typeface="ヒラギノ角ゴ Pro W3" charset="-128"/>
            </a:endParaRPr>
          </a:p>
          <a:p>
            <a:pPr eaLnBrk="1" fontAlgn="auto" hangingPunct="1">
              <a:spcBef>
                <a:spcPct val="0"/>
              </a:spcBef>
              <a:spcAft>
                <a:spcPts val="600"/>
              </a:spcAft>
              <a:buFont typeface="Arial"/>
              <a:buNone/>
              <a:defRPr/>
            </a:pPr>
            <a:endParaRPr lang="en-US" sz="2400" dirty="0">
              <a:solidFill>
                <a:schemeClr val="bg2">
                  <a:lumMod val="25000"/>
                </a:schemeClr>
              </a:solidFill>
              <a:ea typeface="ヒラギノ角ゴ Pro W3" charset="-128"/>
            </a:endParaRPr>
          </a:p>
        </p:txBody>
      </p:sp>
      <p:sp>
        <p:nvSpPr>
          <p:cNvPr id="5" name="TextBox 4"/>
          <p:cNvSpPr txBox="1"/>
          <p:nvPr/>
        </p:nvSpPr>
        <p:spPr>
          <a:xfrm>
            <a:off x="1231900" y="1831975"/>
            <a:ext cx="6680200" cy="523875"/>
          </a:xfrm>
          <a:prstGeom prst="rect">
            <a:avLst/>
          </a:prstGeom>
          <a:noFill/>
        </p:spPr>
        <p:txBody>
          <a:bodyPr>
            <a:spAutoFit/>
          </a:bodyPr>
          <a:lstStyle/>
          <a:p>
            <a:pPr algn="ctr" eaLnBrk="1" hangingPunct="1">
              <a:defRPr/>
            </a:pPr>
            <a:r>
              <a:rPr lang="en-US" sz="2800" b="1" dirty="0">
                <a:solidFill>
                  <a:schemeClr val="bg2">
                    <a:lumMod val="25000"/>
                  </a:schemeClr>
                </a:solidFill>
                <a:latin typeface="+mn-lt"/>
                <a:ea typeface="ヒラギノ角ゴ Pro W3" charset="-128"/>
                <a:cs typeface="+mn-cs"/>
              </a:rPr>
              <a:t>Exercise: Fixed Salary for Fluctuating Hours</a:t>
            </a:r>
          </a:p>
        </p:txBody>
      </p:sp>
      <p:sp>
        <p:nvSpPr>
          <p:cNvPr id="7" name="Rectangle 6">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01381" name="Title 1"/>
          <p:cNvSpPr txBox="1">
            <a:spLocks/>
          </p:cNvSpPr>
          <p:nvPr/>
        </p:nvSpPr>
        <p:spPr bwMode="auto">
          <a:xfrm>
            <a:off x="9144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Overtime</a:t>
            </a:r>
            <a:endParaRPr lang="en-US" altLang="en-US" sz="5400" dirty="0">
              <a:solidFill>
                <a:schemeClr val="bg2"/>
              </a:solidFill>
              <a:latin typeface="Calibri" panose="020F0502020204030204" pitchFamily="34" charset="0"/>
            </a:endParaRPr>
          </a:p>
        </p:txBody>
      </p:sp>
      <p:pic>
        <p:nvPicPr>
          <p:cNvPr id="10138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95263"/>
            <a:ext cx="11811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13" end="1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14" end="1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782638" y="1687513"/>
            <a:ext cx="7578725" cy="4338637"/>
          </a:xfrm>
          <a:ln>
            <a:miter lim="800000"/>
            <a:headEnd/>
            <a:tailEnd/>
          </a:ln>
        </p:spPr>
        <p:txBody>
          <a:bodyPr rtlCol="0">
            <a:normAutofit/>
          </a:bodyPr>
          <a:lstStyle/>
          <a:p>
            <a:pPr algn="ctr" eaLnBrk="1" fontAlgn="auto" hangingPunct="1">
              <a:lnSpc>
                <a:spcPct val="150000"/>
              </a:lnSpc>
              <a:spcBef>
                <a:spcPct val="0"/>
              </a:spcBef>
              <a:spcAft>
                <a:spcPts val="600"/>
              </a:spcAft>
              <a:buFont typeface="Arial"/>
              <a:buNone/>
              <a:defRPr/>
            </a:pPr>
            <a:r>
              <a:rPr lang="en-US" sz="2800" b="1" dirty="0">
                <a:solidFill>
                  <a:schemeClr val="bg2">
                    <a:lumMod val="25000"/>
                  </a:schemeClr>
                </a:solidFill>
                <a:latin typeface="+mj-lt"/>
                <a:ea typeface="ヒラギノ角ゴ Pro W3" charset="-128"/>
              </a:rPr>
              <a:t>Effect of Improper Deductions</a:t>
            </a:r>
          </a:p>
          <a:p>
            <a:pPr eaLnBrk="1" fontAlgn="auto" hangingPunct="1">
              <a:lnSpc>
                <a:spcPct val="110000"/>
              </a:lnSpc>
              <a:spcBef>
                <a:spcPct val="0"/>
              </a:spcBef>
              <a:spcAft>
                <a:spcPts val="600"/>
              </a:spcAft>
              <a:buFont typeface="Arial"/>
              <a:buNone/>
              <a:defRPr/>
            </a:pPr>
            <a:r>
              <a:rPr lang="en-US" sz="2200" dirty="0">
                <a:solidFill>
                  <a:schemeClr val="bg2">
                    <a:lumMod val="25000"/>
                  </a:schemeClr>
                </a:solidFill>
                <a:ea typeface="ヒラギノ角ゴ Pro W3" charset="-128"/>
              </a:rPr>
              <a:t>Improper deductions from salary may result in loss of exemption </a:t>
            </a:r>
          </a:p>
          <a:p>
            <a:pPr marL="891540" lvl="1" indent="-342900" eaLnBrk="1" fontAlgn="auto" hangingPunct="1">
              <a:spcBef>
                <a:spcPct val="0"/>
              </a:spcBef>
              <a:spcAft>
                <a:spcPts val="600"/>
              </a:spcAft>
              <a:buFont typeface="Arial" panose="020B0604020202020204" pitchFamily="34" charset="0"/>
              <a:buChar char="•"/>
              <a:defRPr/>
            </a:pPr>
            <a:r>
              <a:rPr lang="en-US" sz="2200" dirty="0">
                <a:solidFill>
                  <a:schemeClr val="bg2">
                    <a:lumMod val="25000"/>
                  </a:schemeClr>
                </a:solidFill>
                <a:ea typeface="ヒラギノ角ゴ Pro W3" charset="-128"/>
              </a:rPr>
              <a:t>During period in which improper deductions made</a:t>
            </a:r>
          </a:p>
          <a:p>
            <a:pPr marL="891540" lvl="1" indent="-342900" eaLnBrk="1" fontAlgn="auto" hangingPunct="1">
              <a:spcBef>
                <a:spcPct val="0"/>
              </a:spcBef>
              <a:spcAft>
                <a:spcPts val="600"/>
              </a:spcAft>
              <a:buFont typeface="Arial" panose="020B0604020202020204" pitchFamily="34" charset="0"/>
              <a:buChar char="•"/>
              <a:defRPr/>
            </a:pPr>
            <a:r>
              <a:rPr lang="en-US" sz="2200" dirty="0">
                <a:solidFill>
                  <a:schemeClr val="bg2">
                    <a:lumMod val="25000"/>
                  </a:schemeClr>
                </a:solidFill>
                <a:ea typeface="ヒラギノ角ゴ Pro W3" charset="-128"/>
              </a:rPr>
              <a:t>For employees in same job classification</a:t>
            </a:r>
          </a:p>
          <a:p>
            <a:pPr marL="891540" lvl="1" indent="-342900" eaLnBrk="1" fontAlgn="auto" hangingPunct="1">
              <a:spcBef>
                <a:spcPct val="0"/>
              </a:spcBef>
              <a:spcAft>
                <a:spcPts val="600"/>
              </a:spcAft>
              <a:buFont typeface="Arial" panose="020B0604020202020204" pitchFamily="34" charset="0"/>
              <a:buChar char="•"/>
              <a:defRPr/>
            </a:pPr>
            <a:r>
              <a:rPr lang="en-US" sz="2200" dirty="0">
                <a:solidFill>
                  <a:schemeClr val="bg2">
                    <a:lumMod val="25000"/>
                  </a:schemeClr>
                </a:solidFill>
                <a:ea typeface="ヒラギノ角ゴ Pro W3" charset="-128"/>
              </a:rPr>
              <a:t>For employees working for manager making improper deductions</a:t>
            </a:r>
          </a:p>
          <a:p>
            <a:pPr eaLnBrk="1" fontAlgn="auto" hangingPunct="1">
              <a:spcBef>
                <a:spcPct val="0"/>
              </a:spcBef>
              <a:spcAft>
                <a:spcPts val="600"/>
              </a:spcAft>
              <a:buFont typeface="Arial"/>
              <a:buNone/>
              <a:defRPr/>
            </a:pPr>
            <a:r>
              <a:rPr lang="en-US" sz="2200" dirty="0" smtClean="0">
                <a:solidFill>
                  <a:schemeClr val="bg2">
                    <a:lumMod val="25000"/>
                  </a:schemeClr>
                </a:solidFill>
                <a:ea typeface="ヒラギノ角ゴ Pro W3" charset="-128"/>
              </a:rPr>
              <a:t>Isolated, or inadvertent </a:t>
            </a:r>
            <a:r>
              <a:rPr lang="en-US" sz="2200" dirty="0">
                <a:solidFill>
                  <a:schemeClr val="bg2">
                    <a:lumMod val="25000"/>
                  </a:schemeClr>
                </a:solidFill>
                <a:ea typeface="ヒラギノ角ゴ Pro W3" charset="-128"/>
              </a:rPr>
              <a:t>improper </a:t>
            </a:r>
            <a:r>
              <a:rPr lang="en-US" sz="2200" dirty="0" smtClean="0">
                <a:solidFill>
                  <a:schemeClr val="bg2">
                    <a:lumMod val="25000"/>
                  </a:schemeClr>
                </a:solidFill>
                <a:ea typeface="ヒラギノ角ゴ Pro W3" charset="-128"/>
              </a:rPr>
              <a:t>deductions will not </a:t>
            </a:r>
            <a:r>
              <a:rPr lang="en-US" sz="2200" dirty="0">
                <a:solidFill>
                  <a:schemeClr val="bg2">
                    <a:lumMod val="25000"/>
                  </a:schemeClr>
                </a:solidFill>
                <a:ea typeface="ヒラギノ角ゴ Pro W3" charset="-128"/>
              </a:rPr>
              <a:t>result in loss of exempt status if employee reimbursed</a:t>
            </a:r>
          </a:p>
          <a:p>
            <a:pPr marL="114300" indent="-457200"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p:txBody>
      </p:sp>
      <p:sp>
        <p:nvSpPr>
          <p:cNvPr id="3" name="Rectangle 2">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03428"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rgbClr val="FFFFFF"/>
                </a:solidFill>
                <a:latin typeface="Calibri" panose="020F0502020204030204" pitchFamily="34" charset="0"/>
              </a:rPr>
              <a:t>Overtime</a:t>
            </a:r>
            <a:endParaRPr lang="en-US" altLang="en-US" sz="5400" dirty="0">
              <a:solidFill>
                <a:srgbClr val="F8F8F8"/>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1028700" y="1819275"/>
            <a:ext cx="7239000" cy="4657725"/>
          </a:xfrm>
          <a:ln>
            <a:miter lim="800000"/>
            <a:headEnd/>
            <a:tailEnd/>
          </a:ln>
          <a:extLst/>
        </p:spPr>
        <p:txBody>
          <a:bodyPr rtlCol="0">
            <a:normAutofit lnSpcReduction="10000"/>
          </a:bodyPr>
          <a:lstStyle/>
          <a:p>
            <a:pPr algn="ctr" eaLnBrk="1" fontAlgn="auto" hangingPunct="1">
              <a:spcBef>
                <a:spcPct val="0"/>
              </a:spcBef>
              <a:spcAft>
                <a:spcPts val="0"/>
              </a:spcAft>
              <a:buFont typeface="Arial"/>
              <a:buNone/>
              <a:defRPr/>
            </a:pPr>
            <a:r>
              <a:rPr lang="en-US" sz="2800" b="1" dirty="0">
                <a:solidFill>
                  <a:schemeClr val="bg2">
                    <a:lumMod val="25000"/>
                  </a:schemeClr>
                </a:solidFill>
                <a:latin typeface="+mj-lt"/>
                <a:ea typeface="ヒラギノ角ゴ Pro W3" charset="-128"/>
              </a:rPr>
              <a:t>Safe Harbor</a:t>
            </a:r>
          </a:p>
          <a:p>
            <a:pPr eaLnBrk="1" fontAlgn="auto" hangingPunct="1">
              <a:lnSpc>
                <a:spcPct val="150000"/>
              </a:lnSpc>
              <a:spcBef>
                <a:spcPct val="0"/>
              </a:spcBef>
              <a:spcAft>
                <a:spcPts val="600"/>
              </a:spcAft>
              <a:buFont typeface="Arial"/>
              <a:buNone/>
              <a:defRPr/>
            </a:pPr>
            <a:r>
              <a:rPr lang="en-US" sz="2400" dirty="0">
                <a:solidFill>
                  <a:schemeClr val="bg2">
                    <a:lumMod val="25000"/>
                  </a:schemeClr>
                </a:solidFill>
                <a:ea typeface="ヒラギノ角ゴ Pro W3" charset="-128"/>
              </a:rPr>
              <a:t>Exemption will not be lost if employer</a:t>
            </a:r>
          </a:p>
          <a:p>
            <a:pPr marL="800100" lvl="1" indent="-3429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Has clearly communicated policy prohibiting improper deductions including complaint mechanism</a:t>
            </a:r>
          </a:p>
          <a:p>
            <a:pPr marL="800100" lvl="1" indent="-3429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Reimburses employees for improper deductions</a:t>
            </a:r>
          </a:p>
          <a:p>
            <a:pPr marL="800100" lvl="1" indent="-3429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Makes good faith commitment to comply in future</a:t>
            </a:r>
            <a:br>
              <a:rPr lang="en-US" sz="2400" dirty="0">
                <a:solidFill>
                  <a:schemeClr val="bg2">
                    <a:lumMod val="25000"/>
                  </a:schemeClr>
                </a:solidFill>
                <a:ea typeface="ヒラギノ角ゴ Pro W3" charset="-128"/>
              </a:rPr>
            </a:br>
            <a:endParaRPr lang="en-US" sz="1600" dirty="0">
              <a:solidFill>
                <a:schemeClr val="bg2">
                  <a:lumMod val="25000"/>
                </a:schemeClr>
              </a:solidFill>
              <a:ea typeface="ヒラギノ角ゴ Pro W3" charset="-128"/>
            </a:endParaRPr>
          </a:p>
          <a:p>
            <a:pPr eaLnBrk="1" fontAlgn="auto" hangingPunct="1">
              <a:spcBef>
                <a:spcPct val="0"/>
              </a:spcBef>
              <a:spcAft>
                <a:spcPts val="600"/>
              </a:spcAft>
              <a:buFont typeface="Arial"/>
              <a:buNone/>
              <a:defRPr/>
            </a:pPr>
            <a:r>
              <a:rPr lang="en-US" sz="2400" dirty="0" smtClean="0">
                <a:solidFill>
                  <a:schemeClr val="bg2">
                    <a:lumMod val="25000"/>
                  </a:schemeClr>
                </a:solidFill>
                <a:ea typeface="ヒラギノ角ゴ Pro W3" charset="-128"/>
              </a:rPr>
              <a:t>If </a:t>
            </a:r>
            <a:r>
              <a:rPr lang="en-US" sz="2400" dirty="0">
                <a:solidFill>
                  <a:schemeClr val="bg2">
                    <a:lumMod val="25000"/>
                  </a:schemeClr>
                </a:solidFill>
                <a:ea typeface="ヒラギノ角ゴ Pro W3" charset="-128"/>
              </a:rPr>
              <a:t>employer willfully violates policy by continuing improper deductions after </a:t>
            </a:r>
            <a:r>
              <a:rPr lang="en-US" sz="2400" dirty="0">
                <a:ea typeface="ヒラギノ角ゴ Pro W3" charset="-128"/>
              </a:rPr>
              <a:t>receiving employee complaints, it cannot claim the exemption for the affected employees </a:t>
            </a:r>
            <a:endParaRPr lang="en-US" sz="2400" strike="sngStrike" dirty="0">
              <a:ea typeface="ヒラギノ角ゴ Pro W3" charset="-128"/>
            </a:endParaRPr>
          </a:p>
          <a:p>
            <a:pPr marL="114300" indent="-457200"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p:txBody>
      </p:sp>
      <p:sp>
        <p:nvSpPr>
          <p:cNvPr id="3" name="Rectangle 2">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05476"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rgbClr val="FFFFFF"/>
                </a:solidFill>
                <a:latin typeface="Calibri" panose="020F0502020204030204" pitchFamily="34" charset="0"/>
              </a:rPr>
              <a:t>Overtime</a:t>
            </a:r>
            <a:endParaRPr lang="en-US" altLang="en-US" sz="5400" dirty="0">
              <a:solidFill>
                <a:srgbClr val="F8F8F8"/>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1028700" y="1819275"/>
            <a:ext cx="7239000" cy="4657725"/>
          </a:xfrm>
          <a:ln>
            <a:miter lim="800000"/>
            <a:headEnd/>
            <a:tailEnd/>
          </a:ln>
        </p:spPr>
        <p:txBody>
          <a:bodyPr rtlCol="0">
            <a:normAutofit/>
          </a:bodyPr>
          <a:lstStyle/>
          <a:p>
            <a:pPr eaLnBrk="1" hangingPunct="1">
              <a:buFontTx/>
              <a:buNone/>
              <a:defRPr/>
            </a:pPr>
            <a:r>
              <a:rPr lang="en-US" sz="2800" dirty="0"/>
              <a:t>The most common FLSA minimum wage and overtime exemption -- often called the “EAP” or “</a:t>
            </a:r>
            <a:r>
              <a:rPr lang="en-US" sz="2800" dirty="0" smtClean="0"/>
              <a:t>white-collar</a:t>
            </a:r>
            <a:r>
              <a:rPr lang="en-US" sz="2800" dirty="0"/>
              <a:t>” exemption -- applies to certain:</a:t>
            </a:r>
          </a:p>
          <a:p>
            <a:pPr eaLnBrk="1" hangingPunct="1">
              <a:buFontTx/>
              <a:buNone/>
              <a:defRPr/>
            </a:pPr>
            <a:endParaRPr lang="en-US" sz="2800" dirty="0"/>
          </a:p>
          <a:p>
            <a:pPr eaLnBrk="1" hangingPunct="1">
              <a:defRPr/>
            </a:pPr>
            <a:r>
              <a:rPr lang="en-US" sz="2800" dirty="0"/>
              <a:t>  Executive Employees</a:t>
            </a:r>
          </a:p>
          <a:p>
            <a:pPr eaLnBrk="1" hangingPunct="1">
              <a:defRPr/>
            </a:pPr>
            <a:r>
              <a:rPr lang="en-US" sz="2800" dirty="0"/>
              <a:t>  Administrative Employees</a:t>
            </a:r>
          </a:p>
          <a:p>
            <a:pPr eaLnBrk="1" hangingPunct="1">
              <a:defRPr/>
            </a:pPr>
            <a:r>
              <a:rPr lang="en-US" sz="2800" dirty="0"/>
              <a:t>  Professional Employees</a:t>
            </a:r>
            <a:endParaRPr lang="en-US" sz="2800" dirty="0">
              <a:latin typeface="Adobe Garamond Pro Bold" pitchFamily="18" charset="0"/>
              <a:ea typeface="ヒラギノ角ゴ Pro W3" charset="-128"/>
            </a:endParaRPr>
          </a:p>
          <a:p>
            <a:pPr marL="114300" indent="-457200"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p:txBody>
      </p:sp>
      <p:sp>
        <p:nvSpPr>
          <p:cNvPr id="3" name="Rectangle 2">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07524"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Overtime</a:t>
            </a:r>
            <a:endParaRPr lang="en-US" altLang="en-US" sz="5400"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body" idx="4294967295"/>
          </p:nvPr>
        </p:nvSpPr>
        <p:spPr>
          <a:xfrm>
            <a:off x="1028700" y="1819275"/>
            <a:ext cx="7239000" cy="4657725"/>
          </a:xfrm>
        </p:spPr>
        <p:txBody>
          <a:bodyPr/>
          <a:lstStyle/>
          <a:p>
            <a:pPr eaLnBrk="1" hangingPunct="1">
              <a:buFontTx/>
              <a:buNone/>
              <a:tabLst>
                <a:tab pos="914400" algn="l"/>
                <a:tab pos="1828800" algn="l"/>
                <a:tab pos="2743200" algn="l"/>
              </a:tabLst>
            </a:pPr>
            <a:r>
              <a:rPr lang="en-US" altLang="en-US" sz="2800" b="1" dirty="0" smtClean="0"/>
              <a:t>	</a:t>
            </a:r>
          </a:p>
          <a:p>
            <a:pPr eaLnBrk="1" hangingPunct="1">
              <a:buFontTx/>
              <a:buNone/>
              <a:tabLst>
                <a:tab pos="914400" algn="l"/>
                <a:tab pos="1828800" algn="l"/>
                <a:tab pos="2743200" algn="l"/>
              </a:tabLst>
            </a:pPr>
            <a:r>
              <a:rPr lang="en-US" altLang="en-US" sz="2800" b="1" dirty="0" smtClean="0"/>
              <a:t>	</a:t>
            </a:r>
            <a:r>
              <a:rPr lang="en-US" altLang="en-US" sz="2800" dirty="0" smtClean="0"/>
              <a:t>Salary Basis</a:t>
            </a:r>
          </a:p>
          <a:p>
            <a:pPr eaLnBrk="1" hangingPunct="1">
              <a:buFontTx/>
              <a:buNone/>
              <a:tabLst>
                <a:tab pos="914400" algn="l"/>
                <a:tab pos="1828800" algn="l"/>
                <a:tab pos="2743200" algn="l"/>
              </a:tabLst>
            </a:pPr>
            <a:endParaRPr lang="en-US" altLang="en-US" sz="2800" dirty="0" smtClean="0"/>
          </a:p>
          <a:p>
            <a:pPr eaLnBrk="1" hangingPunct="1">
              <a:buFontTx/>
              <a:buNone/>
              <a:tabLst>
                <a:tab pos="914400" algn="l"/>
                <a:tab pos="1828800" algn="l"/>
                <a:tab pos="2743200" algn="l"/>
              </a:tabLst>
            </a:pPr>
            <a:r>
              <a:rPr lang="en-US" altLang="en-US" sz="2800" dirty="0" smtClean="0"/>
              <a:t>		Salary Level</a:t>
            </a:r>
          </a:p>
          <a:p>
            <a:pPr eaLnBrk="1" hangingPunct="1">
              <a:buFontTx/>
              <a:buNone/>
              <a:tabLst>
                <a:tab pos="914400" algn="l"/>
                <a:tab pos="1828800" algn="l"/>
                <a:tab pos="2743200" algn="l"/>
              </a:tabLst>
            </a:pPr>
            <a:endParaRPr lang="en-US" altLang="en-US" sz="2800" dirty="0" smtClean="0"/>
          </a:p>
          <a:p>
            <a:pPr eaLnBrk="1" hangingPunct="1">
              <a:buFontTx/>
              <a:buNone/>
              <a:tabLst>
                <a:tab pos="914400" algn="l"/>
                <a:tab pos="1828800" algn="l"/>
                <a:tab pos="2743200" algn="l"/>
              </a:tabLst>
            </a:pPr>
            <a:r>
              <a:rPr lang="en-US" altLang="en-US" sz="2800" dirty="0" smtClean="0"/>
              <a:t>			Job Duties</a:t>
            </a:r>
          </a:p>
          <a:p>
            <a:pPr eaLnBrk="1" hangingPunct="1">
              <a:buFontTx/>
              <a:buNone/>
              <a:tabLst>
                <a:tab pos="914400" algn="l"/>
                <a:tab pos="1828800" algn="l"/>
                <a:tab pos="2743200" algn="l"/>
              </a:tabLst>
            </a:pPr>
            <a:endParaRPr lang="en-US" altLang="en-US" sz="2800" b="1" dirty="0" smtClean="0"/>
          </a:p>
          <a:p>
            <a:pPr eaLnBrk="1" hangingPunct="1">
              <a:buFontTx/>
              <a:buNone/>
              <a:tabLst>
                <a:tab pos="914400" algn="l"/>
                <a:tab pos="1828800" algn="l"/>
                <a:tab pos="2743200" algn="l"/>
              </a:tabLst>
            </a:pPr>
            <a:endParaRPr lang="en-US" altLang="en-US" sz="2800" dirty="0" smtClean="0">
              <a:latin typeface="Adobe Garamond Pro Bold" pitchFamily="18" charset="0"/>
              <a:ea typeface="ヒラギノ角ゴ Pro W3"/>
              <a:cs typeface="ヒラギノ角ゴ Pro W3"/>
            </a:endParaRPr>
          </a:p>
        </p:txBody>
      </p:sp>
      <p:sp>
        <p:nvSpPr>
          <p:cNvPr id="3" name="Rectangle 2">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09572"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541 Exemptions</a:t>
            </a:r>
            <a:endParaRPr lang="en-US" altLang="en-US" sz="5400"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976313" y="1824038"/>
            <a:ext cx="7115175" cy="3852862"/>
          </a:xfrm>
          <a:ln>
            <a:miter lim="800000"/>
            <a:headEnd/>
            <a:tailEnd/>
          </a:ln>
        </p:spPr>
        <p:txBody>
          <a:bodyPr rtlCol="0">
            <a:normAutofit/>
          </a:bodyPr>
          <a:lstStyle/>
          <a:p>
            <a:pPr algn="ctr" eaLnBrk="1" fontAlgn="auto" hangingPunct="1">
              <a:spcBef>
                <a:spcPct val="0"/>
              </a:spcBef>
              <a:spcAft>
                <a:spcPts val="0"/>
              </a:spcAft>
              <a:buFont typeface="Arial"/>
              <a:buNone/>
              <a:defRPr/>
            </a:pPr>
            <a:r>
              <a:rPr lang="en-US" sz="2800" b="1" dirty="0">
                <a:solidFill>
                  <a:schemeClr val="bg2">
                    <a:lumMod val="25000"/>
                  </a:schemeClr>
                </a:solidFill>
                <a:latin typeface="+mj-lt"/>
                <a:ea typeface="ヒラギノ角ゴ Pro W3" charset="-128"/>
              </a:rPr>
              <a:t>“White </a:t>
            </a:r>
            <a:r>
              <a:rPr lang="en-US" sz="2800" b="1" dirty="0" smtClean="0">
                <a:solidFill>
                  <a:schemeClr val="bg2">
                    <a:lumMod val="25000"/>
                  </a:schemeClr>
                </a:solidFill>
                <a:latin typeface="+mj-lt"/>
                <a:ea typeface="ヒラギノ角ゴ Pro W3" charset="-128"/>
              </a:rPr>
              <a:t>Collar” </a:t>
            </a:r>
            <a:r>
              <a:rPr lang="en-US" sz="2800" b="1" dirty="0">
                <a:solidFill>
                  <a:schemeClr val="bg2">
                    <a:lumMod val="25000"/>
                  </a:schemeClr>
                </a:solidFill>
                <a:latin typeface="+mj-lt"/>
                <a:ea typeface="ヒラギノ角ゴ Pro W3" charset="-128"/>
              </a:rPr>
              <a:t>Exemption</a:t>
            </a:r>
            <a:r>
              <a:rPr lang="en-US" sz="2800" b="1" dirty="0" smtClean="0">
                <a:solidFill>
                  <a:schemeClr val="bg2">
                    <a:lumMod val="25000"/>
                  </a:schemeClr>
                </a:solidFill>
                <a:latin typeface="+mj-lt"/>
                <a:ea typeface="ヒラギノ角ゴ Pro W3" charset="-128"/>
              </a:rPr>
              <a:t>: </a:t>
            </a:r>
            <a:r>
              <a:rPr lang="en-US" sz="2800" b="1" dirty="0">
                <a:solidFill>
                  <a:schemeClr val="bg2">
                    <a:lumMod val="25000"/>
                  </a:schemeClr>
                </a:solidFill>
                <a:latin typeface="+mj-lt"/>
                <a:ea typeface="ヒラギノ角ゴ Pro W3" charset="-128"/>
              </a:rPr>
              <a:t>Executive Duties</a:t>
            </a:r>
          </a:p>
          <a:p>
            <a:pPr eaLnBrk="1" fontAlgn="auto" hangingPunct="1">
              <a:spcBef>
                <a:spcPct val="0"/>
              </a:spcBef>
              <a:spcAft>
                <a:spcPts val="0"/>
              </a:spcAft>
              <a:buFont typeface="Arial"/>
              <a:buNone/>
              <a:defRPr/>
            </a:pPr>
            <a:endParaRPr lang="en-US" sz="1600" b="1" dirty="0">
              <a:solidFill>
                <a:schemeClr val="bg2">
                  <a:lumMod val="25000"/>
                </a:schemeClr>
              </a:solidFill>
              <a:ea typeface="ヒラギノ角ゴ Pro W3" charset="-128"/>
            </a:endParaRPr>
          </a:p>
          <a:p>
            <a:pPr marL="434340" indent="-3429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Primary duty is management of enterprise or customarily recognized department or subdivision</a:t>
            </a:r>
          </a:p>
          <a:p>
            <a:pPr marL="434340" indent="-3429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Customarily and regularly directs work of two or more employees</a:t>
            </a:r>
          </a:p>
          <a:p>
            <a:pPr marL="434340" indent="-3429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Authority to </a:t>
            </a:r>
            <a:r>
              <a:rPr lang="en-US" sz="2400" dirty="0" smtClean="0">
                <a:solidFill>
                  <a:schemeClr val="bg2">
                    <a:lumMod val="25000"/>
                  </a:schemeClr>
                </a:solidFill>
                <a:ea typeface="ヒラギノ角ゴ Pro W3" charset="-128"/>
              </a:rPr>
              <a:t>hire, or fire </a:t>
            </a:r>
            <a:r>
              <a:rPr lang="en-US" sz="2400" dirty="0">
                <a:solidFill>
                  <a:schemeClr val="bg2">
                    <a:lumMod val="25000"/>
                  </a:schemeClr>
                </a:solidFill>
                <a:ea typeface="ヒラギノ角ゴ Pro W3" charset="-128"/>
              </a:rPr>
              <a:t>employees; or, recommendations as to hiring, firing, advancement, promotion, change of status, given particular weight</a:t>
            </a:r>
          </a:p>
        </p:txBody>
      </p:sp>
      <p:sp>
        <p:nvSpPr>
          <p:cNvPr id="4" name="Rectangle 3">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11620"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rgbClr val="F8F8F8"/>
                </a:solidFill>
                <a:latin typeface="Calibri" panose="020F0502020204030204" pitchFamily="34" charset="0"/>
              </a:rPr>
              <a:t>Overtime</a:t>
            </a:r>
          </a:p>
        </p:txBody>
      </p:sp>
      <p:pic>
        <p:nvPicPr>
          <p:cNvPr id="11162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715000"/>
            <a:ext cx="75723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2" name="TextBox 6"/>
          <p:cNvSpPr txBox="1">
            <a:spLocks noChangeArrowheads="1"/>
          </p:cNvSpPr>
          <p:nvPr/>
        </p:nvSpPr>
        <p:spPr bwMode="auto">
          <a:xfrm>
            <a:off x="7569200" y="5616575"/>
            <a:ext cx="126523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1400" b="1" dirty="0">
                <a:solidFill>
                  <a:srgbClr val="3E3E3E"/>
                </a:solidFill>
              </a:rPr>
              <a:t>FACT SHEET: </a:t>
            </a:r>
            <a:br>
              <a:rPr lang="en-US" altLang="en-US" sz="1400" b="1" dirty="0">
                <a:solidFill>
                  <a:srgbClr val="3E3E3E"/>
                </a:solidFill>
              </a:rPr>
            </a:br>
            <a:r>
              <a:rPr lang="en-US" altLang="en-US" sz="1400" u="sng" dirty="0">
                <a:solidFill>
                  <a:srgbClr val="3E3E3E"/>
                </a:solidFill>
                <a:hlinkClick r:id="rId4"/>
              </a:rPr>
              <a:t>Executive Duties Exemption</a:t>
            </a:r>
            <a:endParaRPr lang="en-US" altLang="en-US" sz="1400" dirty="0">
              <a:solidFill>
                <a:srgbClr val="3E3E3E"/>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819943" y="1828800"/>
            <a:ext cx="7542213" cy="4192588"/>
          </a:xfrm>
          <a:ln>
            <a:miter lim="800000"/>
            <a:headEnd/>
            <a:tailEnd/>
          </a:ln>
          <a:extLst/>
        </p:spPr>
        <p:txBody>
          <a:bodyPr rtlCol="0">
            <a:normAutofit/>
          </a:bodyPr>
          <a:lstStyle/>
          <a:p>
            <a:pPr algn="ctr" eaLnBrk="1" fontAlgn="auto" hangingPunct="1">
              <a:spcBef>
                <a:spcPct val="0"/>
              </a:spcBef>
              <a:spcAft>
                <a:spcPts val="0"/>
              </a:spcAft>
              <a:buFont typeface="Arial"/>
              <a:buNone/>
              <a:defRPr/>
            </a:pPr>
            <a:r>
              <a:rPr lang="en-US" sz="2800" b="1" dirty="0">
                <a:solidFill>
                  <a:schemeClr val="bg2">
                    <a:lumMod val="25000"/>
                  </a:schemeClr>
                </a:solidFill>
                <a:latin typeface="+mj-lt"/>
                <a:ea typeface="ヒラギノ角ゴ Pro W3" charset="-128"/>
              </a:rPr>
              <a:t>“White </a:t>
            </a:r>
            <a:r>
              <a:rPr lang="en-US" sz="2800" b="1" dirty="0" smtClean="0">
                <a:solidFill>
                  <a:schemeClr val="bg2">
                    <a:lumMod val="25000"/>
                  </a:schemeClr>
                </a:solidFill>
                <a:latin typeface="+mj-lt"/>
                <a:ea typeface="ヒラギノ角ゴ Pro W3" charset="-128"/>
              </a:rPr>
              <a:t>Collar” </a:t>
            </a:r>
            <a:r>
              <a:rPr lang="en-US" sz="2800" b="1" dirty="0">
                <a:solidFill>
                  <a:schemeClr val="bg2">
                    <a:lumMod val="25000"/>
                  </a:schemeClr>
                </a:solidFill>
                <a:latin typeface="+mj-lt"/>
                <a:ea typeface="ヒラギノ角ゴ Pro W3" charset="-128"/>
              </a:rPr>
              <a:t>Exemption</a:t>
            </a:r>
            <a:r>
              <a:rPr lang="en-US" sz="2800" b="1" dirty="0" smtClean="0">
                <a:solidFill>
                  <a:schemeClr val="bg2">
                    <a:lumMod val="25000"/>
                  </a:schemeClr>
                </a:solidFill>
                <a:latin typeface="+mj-lt"/>
                <a:ea typeface="ヒラギノ角ゴ Pro W3" charset="-128"/>
              </a:rPr>
              <a:t>: </a:t>
            </a:r>
            <a:r>
              <a:rPr lang="en-US" sz="2800" b="1" dirty="0">
                <a:solidFill>
                  <a:schemeClr val="bg2">
                    <a:lumMod val="25000"/>
                  </a:schemeClr>
                </a:solidFill>
                <a:latin typeface="+mj-lt"/>
                <a:ea typeface="ヒラギノ角ゴ Pro W3" charset="-128"/>
              </a:rPr>
              <a:t>20% Owner Executives</a:t>
            </a:r>
          </a:p>
          <a:p>
            <a:pPr algn="ctr" eaLnBrk="1" fontAlgn="auto" hangingPunct="1">
              <a:spcBef>
                <a:spcPct val="0"/>
              </a:spcBef>
              <a:spcAft>
                <a:spcPts val="0"/>
              </a:spcAft>
              <a:buFont typeface="Arial"/>
              <a:buNone/>
              <a:defRPr/>
            </a:pPr>
            <a:r>
              <a:rPr lang="en-US" sz="2800" i="1" dirty="0">
                <a:solidFill>
                  <a:schemeClr val="bg2">
                    <a:lumMod val="25000"/>
                  </a:schemeClr>
                </a:solidFill>
                <a:ea typeface="ヒラギノ角ゴ Pro W3" charset="-128"/>
              </a:rPr>
              <a:t>Executive Exemption</a:t>
            </a:r>
            <a:r>
              <a:rPr lang="en-US" sz="2800" dirty="0">
                <a:solidFill>
                  <a:schemeClr val="bg2">
                    <a:lumMod val="25000"/>
                  </a:schemeClr>
                </a:solidFill>
                <a:ea typeface="ヒラギノ角ゴ Pro W3" charset="-128"/>
              </a:rPr>
              <a:t> also includes</a:t>
            </a:r>
          </a:p>
          <a:p>
            <a:pPr eaLnBrk="1" fontAlgn="auto" hangingPunct="1">
              <a:spcBef>
                <a:spcPct val="0"/>
              </a:spcBef>
              <a:spcAft>
                <a:spcPts val="0"/>
              </a:spcAft>
              <a:buFont typeface="Arial"/>
              <a:buNone/>
              <a:defRPr/>
            </a:pPr>
            <a:endParaRPr lang="en-US" sz="1600" dirty="0">
              <a:solidFill>
                <a:schemeClr val="bg2">
                  <a:lumMod val="25000"/>
                </a:schemeClr>
              </a:solidFill>
              <a:ea typeface="ヒラギノ角ゴ Pro W3" charset="-128"/>
            </a:endParaRPr>
          </a:p>
          <a:p>
            <a:pPr eaLnBrk="1" fontAlgn="auto" hangingPunct="1">
              <a:spcBef>
                <a:spcPct val="0"/>
              </a:spcBef>
              <a:spcAft>
                <a:spcPts val="600"/>
              </a:spcAft>
              <a:buFont typeface="Arial"/>
              <a:buNone/>
              <a:defRPr/>
            </a:pPr>
            <a:r>
              <a:rPr lang="en-US" sz="2400" dirty="0" smtClean="0">
                <a:solidFill>
                  <a:schemeClr val="bg2">
                    <a:lumMod val="25000"/>
                  </a:schemeClr>
                </a:solidFill>
                <a:ea typeface="ヒラギノ角ゴ Pro W3" charset="-128"/>
              </a:rPr>
              <a:t>Any employee who:</a:t>
            </a:r>
            <a:endParaRPr lang="en-US" sz="2400" dirty="0">
              <a:solidFill>
                <a:schemeClr val="bg2">
                  <a:lumMod val="25000"/>
                </a:schemeClr>
              </a:solidFill>
              <a:ea typeface="ヒラギノ角ゴ Pro W3" charset="-128"/>
            </a:endParaRPr>
          </a:p>
          <a:p>
            <a:pPr marL="457200" indent="-457200" eaLnBrk="1" fontAlgn="auto" hangingPunct="1">
              <a:spcBef>
                <a:spcPct val="0"/>
              </a:spcBef>
              <a:spcAft>
                <a:spcPts val="600"/>
              </a:spcAft>
              <a:buFont typeface="Arial" panose="020B0604020202020204" pitchFamily="34" charset="0"/>
              <a:buChar char="•"/>
              <a:defRPr/>
            </a:pPr>
            <a:r>
              <a:rPr lang="en-US" sz="2400" dirty="0" smtClean="0">
                <a:solidFill>
                  <a:schemeClr val="bg2">
                    <a:lumMod val="25000"/>
                  </a:schemeClr>
                </a:solidFill>
                <a:ea typeface="ヒラギノ角ゴ Pro W3" charset="-128"/>
              </a:rPr>
              <a:t>Owns </a:t>
            </a:r>
            <a:r>
              <a:rPr lang="en-US" sz="2400" dirty="0">
                <a:ea typeface="ヒラギノ角ゴ Pro W3" charset="-128"/>
              </a:rPr>
              <a:t>at </a:t>
            </a:r>
            <a:r>
              <a:rPr lang="en-US" sz="2400" dirty="0" smtClean="0">
                <a:ea typeface="ヒラギノ角ゴ Pro W3" charset="-128"/>
              </a:rPr>
              <a:t>least a bona </a:t>
            </a:r>
            <a:r>
              <a:rPr lang="en-US" sz="2400" dirty="0">
                <a:ea typeface="ヒラギノ角ゴ Pro W3" charset="-128"/>
              </a:rPr>
              <a:t>fide 20% equity interest </a:t>
            </a:r>
            <a:r>
              <a:rPr lang="en-US" sz="2400" dirty="0" smtClean="0">
                <a:ea typeface="ヒラギノ角ゴ Pro W3" charset="-128"/>
              </a:rPr>
              <a:t>in the enterprise </a:t>
            </a:r>
            <a:r>
              <a:rPr lang="en-US" sz="2400" dirty="0">
                <a:ea typeface="ヒラギノ角ゴ Pro W3" charset="-128"/>
              </a:rPr>
              <a:t>at which he or she is </a:t>
            </a:r>
            <a:r>
              <a:rPr lang="en-US" sz="2400" dirty="0" smtClean="0">
                <a:ea typeface="ヒラギノ角ゴ Pro W3" charset="-128"/>
              </a:rPr>
              <a:t>employed, and </a:t>
            </a:r>
            <a:endParaRPr lang="en-US" sz="2400" dirty="0">
              <a:ea typeface="ヒラギノ角ゴ Pro W3" charset="-128"/>
            </a:endParaRPr>
          </a:p>
          <a:p>
            <a:pPr marL="457200" indent="-457200" eaLnBrk="1" fontAlgn="auto" hangingPunct="1">
              <a:spcBef>
                <a:spcPct val="0"/>
              </a:spcBef>
              <a:spcAft>
                <a:spcPts val="600"/>
              </a:spcAft>
              <a:buFont typeface="Arial" panose="020B0604020202020204" pitchFamily="34" charset="0"/>
              <a:buChar char="•"/>
              <a:defRPr/>
            </a:pPr>
            <a:r>
              <a:rPr lang="en-US" sz="2400" dirty="0" smtClean="0">
                <a:ea typeface="ヒラギノ角ゴ Pro W3" charset="-128"/>
              </a:rPr>
              <a:t>Is actively </a:t>
            </a:r>
            <a:r>
              <a:rPr lang="en-US" sz="2400" dirty="0">
                <a:ea typeface="ヒラギノ角ゴ Pro W3" charset="-128"/>
              </a:rPr>
              <a:t>engaged in management of that enterprise</a:t>
            </a:r>
          </a:p>
          <a:p>
            <a:pPr eaLnBrk="1" fontAlgn="auto" hangingPunct="1">
              <a:spcBef>
                <a:spcPct val="0"/>
              </a:spcBef>
              <a:spcAft>
                <a:spcPts val="600"/>
              </a:spcAft>
              <a:buFont typeface="Arial"/>
              <a:buNone/>
              <a:defRPr/>
            </a:pPr>
            <a:endParaRPr lang="en-US" sz="1600" dirty="0">
              <a:ea typeface="ヒラギノ角ゴ Pro W3" charset="-128"/>
            </a:endParaRPr>
          </a:p>
          <a:p>
            <a:pPr eaLnBrk="1" fontAlgn="auto" hangingPunct="1">
              <a:spcBef>
                <a:spcPct val="0"/>
              </a:spcBef>
              <a:spcAft>
                <a:spcPts val="600"/>
              </a:spcAft>
              <a:buFont typeface="Arial"/>
              <a:buNone/>
              <a:defRPr/>
            </a:pPr>
            <a:r>
              <a:rPr lang="en-US" sz="2400" dirty="0">
                <a:ea typeface="ヒラギノ角ゴ Pro W3" charset="-128"/>
              </a:rPr>
              <a:t>Salary level and salary basis tests </a:t>
            </a:r>
            <a:r>
              <a:rPr lang="en-US" sz="2400" dirty="0" smtClean="0">
                <a:ea typeface="ヒラギノ角ゴ Pro W3" charset="-128"/>
              </a:rPr>
              <a:t>do </a:t>
            </a:r>
            <a:r>
              <a:rPr lang="en-US" sz="2400" dirty="0">
                <a:ea typeface="ヒラギノ角ゴ Pro W3" charset="-128"/>
              </a:rPr>
              <a:t>not apply to employees who meet these </a:t>
            </a:r>
            <a:r>
              <a:rPr lang="en-US" sz="2400" dirty="0" smtClean="0">
                <a:ea typeface="ヒラギノ角ゴ Pro W3" charset="-128"/>
              </a:rPr>
              <a:t>requirements</a:t>
            </a:r>
            <a:endParaRPr lang="en-US" sz="2400" strike="sngStrike" dirty="0">
              <a:ea typeface="ヒラギノ角ゴ Pro W3" charset="-128"/>
            </a:endParaRPr>
          </a:p>
        </p:txBody>
      </p:sp>
      <p:sp>
        <p:nvSpPr>
          <p:cNvPr id="3" name="Rectangle 2">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13668"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rgbClr val="F8F8F8"/>
                </a:solidFill>
                <a:latin typeface="Calibri" panose="020F0502020204030204" pitchFamily="34" charset="0"/>
              </a:rPr>
              <a:t>Overtime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762000" y="1830388"/>
            <a:ext cx="7566025" cy="3689350"/>
          </a:xfrm>
          <a:ln>
            <a:miter lim="800000"/>
            <a:headEnd/>
            <a:tailEnd/>
          </a:ln>
        </p:spPr>
        <p:txBody>
          <a:bodyPr rtlCol="0">
            <a:normAutofit lnSpcReduction="10000"/>
          </a:bodyPr>
          <a:lstStyle/>
          <a:p>
            <a:pPr algn="ctr" eaLnBrk="1" fontAlgn="auto" hangingPunct="1">
              <a:spcBef>
                <a:spcPct val="0"/>
              </a:spcBef>
              <a:spcAft>
                <a:spcPts val="0"/>
              </a:spcAft>
              <a:buFont typeface="Arial"/>
              <a:buNone/>
              <a:defRPr/>
            </a:pPr>
            <a:r>
              <a:rPr lang="en-US" sz="2800" b="1" dirty="0">
                <a:solidFill>
                  <a:schemeClr val="bg2">
                    <a:lumMod val="25000"/>
                  </a:schemeClr>
                </a:solidFill>
                <a:latin typeface="+mj-lt"/>
                <a:ea typeface="ヒラギノ角ゴ Pro W3" charset="-128"/>
              </a:rPr>
              <a:t>“White </a:t>
            </a:r>
            <a:r>
              <a:rPr lang="en-US" sz="2800" b="1" dirty="0" smtClean="0">
                <a:solidFill>
                  <a:schemeClr val="bg2">
                    <a:lumMod val="25000"/>
                  </a:schemeClr>
                </a:solidFill>
                <a:latin typeface="+mj-lt"/>
                <a:ea typeface="ヒラギノ角ゴ Pro W3" charset="-128"/>
              </a:rPr>
              <a:t>Collar” </a:t>
            </a:r>
            <a:r>
              <a:rPr lang="en-US" sz="2800" b="1" dirty="0">
                <a:solidFill>
                  <a:schemeClr val="bg2">
                    <a:lumMod val="25000"/>
                  </a:schemeClr>
                </a:solidFill>
                <a:latin typeface="+mj-lt"/>
                <a:ea typeface="ヒラギノ角ゴ Pro W3" charset="-128"/>
              </a:rPr>
              <a:t>Exemption</a:t>
            </a:r>
            <a:r>
              <a:rPr lang="en-US" sz="2800" b="1" dirty="0" smtClean="0">
                <a:solidFill>
                  <a:schemeClr val="bg2">
                    <a:lumMod val="25000"/>
                  </a:schemeClr>
                </a:solidFill>
                <a:latin typeface="+mj-lt"/>
                <a:ea typeface="ヒラギノ角ゴ Pro W3" charset="-128"/>
              </a:rPr>
              <a:t>: </a:t>
            </a:r>
            <a:r>
              <a:rPr lang="en-US" sz="2800" b="1" dirty="0">
                <a:solidFill>
                  <a:schemeClr val="bg2">
                    <a:lumMod val="25000"/>
                  </a:schemeClr>
                </a:solidFill>
                <a:latin typeface="+mj-lt"/>
                <a:ea typeface="ヒラギノ角ゴ Pro W3" charset="-128"/>
              </a:rPr>
              <a:t>Administrative Duties</a:t>
            </a:r>
            <a:endParaRPr lang="en-US" sz="1050" i="1" dirty="0">
              <a:solidFill>
                <a:schemeClr val="bg2">
                  <a:lumMod val="25000"/>
                </a:schemeClr>
              </a:solidFill>
              <a:ea typeface="ヒラギノ角ゴ Pro W3" charset="-128"/>
            </a:endParaRPr>
          </a:p>
          <a:p>
            <a:pPr algn="ctr" eaLnBrk="1" fontAlgn="auto" hangingPunct="1">
              <a:spcBef>
                <a:spcPct val="0"/>
              </a:spcBef>
              <a:spcAft>
                <a:spcPts val="600"/>
              </a:spcAft>
              <a:buFont typeface="Arial"/>
              <a:buNone/>
              <a:defRPr/>
            </a:pPr>
            <a:r>
              <a:rPr lang="en-US" sz="2800" dirty="0">
                <a:solidFill>
                  <a:schemeClr val="bg2">
                    <a:lumMod val="25000"/>
                  </a:schemeClr>
                </a:solidFill>
                <a:ea typeface="ヒラギノ角ゴ Pro W3" charset="-128"/>
              </a:rPr>
              <a:t>Primary duty</a:t>
            </a:r>
            <a:br>
              <a:rPr lang="en-US" sz="2800" dirty="0">
                <a:solidFill>
                  <a:schemeClr val="bg2">
                    <a:lumMod val="25000"/>
                  </a:schemeClr>
                </a:solidFill>
                <a:ea typeface="ヒラギノ角ゴ Pro W3" charset="-128"/>
              </a:rPr>
            </a:br>
            <a:endParaRPr lang="en-US" sz="1600" dirty="0">
              <a:ea typeface="ヒラギノ角ゴ Pro W3" charset="-128"/>
            </a:endParaRPr>
          </a:p>
          <a:p>
            <a:pPr marL="457200" indent="-457200" eaLnBrk="1" fontAlgn="auto" hangingPunct="1">
              <a:spcBef>
                <a:spcPct val="0"/>
              </a:spcBef>
              <a:spcAft>
                <a:spcPts val="600"/>
              </a:spcAft>
              <a:buFont typeface="Arial" panose="020B0604020202020204" pitchFamily="34" charset="0"/>
              <a:buChar char="•"/>
              <a:defRPr/>
            </a:pPr>
            <a:r>
              <a:rPr lang="en-US" sz="2000" dirty="0" smtClean="0">
                <a:ea typeface="ヒラギノ角ゴ Pro W3" charset="-128"/>
              </a:rPr>
              <a:t>Office </a:t>
            </a:r>
            <a:r>
              <a:rPr lang="en-US" sz="2000" dirty="0">
                <a:ea typeface="ヒラギノ角ゴ Pro W3" charset="-128"/>
              </a:rPr>
              <a:t>or non-manual work directly related to the </a:t>
            </a:r>
            <a:r>
              <a:rPr lang="en-US" sz="2000" i="1" dirty="0">
                <a:ea typeface="ヒラギノ角ゴ Pro W3" charset="-128"/>
              </a:rPr>
              <a:t>management or general business operations </a:t>
            </a:r>
            <a:r>
              <a:rPr lang="en-US" sz="2000" dirty="0">
                <a:ea typeface="ヒラギノ角ゴ Pro W3" charset="-128"/>
              </a:rPr>
              <a:t>of the employer or the employer’s customers; and</a:t>
            </a:r>
          </a:p>
          <a:p>
            <a:pPr marL="457200" indent="-457200" eaLnBrk="1" fontAlgn="auto" hangingPunct="1">
              <a:spcBef>
                <a:spcPct val="0"/>
              </a:spcBef>
              <a:spcAft>
                <a:spcPts val="600"/>
              </a:spcAft>
              <a:buFont typeface="Arial" panose="020B0604020202020204" pitchFamily="34" charset="0"/>
              <a:buChar char="•"/>
              <a:defRPr/>
            </a:pPr>
            <a:r>
              <a:rPr lang="en-US" sz="2000" dirty="0">
                <a:ea typeface="ヒラギノ角ゴ Pro W3" charset="-128"/>
              </a:rPr>
              <a:t>Exercise of </a:t>
            </a:r>
            <a:r>
              <a:rPr lang="en-US" sz="2000" dirty="0" smtClean="0">
                <a:ea typeface="ヒラギノ角ゴ Pro W3" charset="-128"/>
              </a:rPr>
              <a:t>discretion and </a:t>
            </a:r>
            <a:r>
              <a:rPr lang="en-US" sz="2000" dirty="0">
                <a:ea typeface="ヒラギノ角ゴ Pro W3" charset="-128"/>
              </a:rPr>
              <a:t>independent judgment in matters of significance.</a:t>
            </a:r>
          </a:p>
          <a:p>
            <a:pPr marL="1371600" lvl="2" indent="-457200" eaLnBrk="1" fontAlgn="auto" hangingPunct="1">
              <a:spcBef>
                <a:spcPct val="0"/>
              </a:spcBef>
              <a:spcAft>
                <a:spcPts val="600"/>
              </a:spcAft>
              <a:buFont typeface="Courier New" panose="02070309020205020404" pitchFamily="49" charset="0"/>
              <a:buChar char="o"/>
              <a:defRPr/>
            </a:pPr>
            <a:r>
              <a:rPr lang="en-US" sz="2000" dirty="0" smtClean="0">
                <a:ea typeface="ヒラギノ角ゴ Pro W3" charset="-128"/>
              </a:rPr>
              <a:t>Includes activities </a:t>
            </a:r>
            <a:r>
              <a:rPr lang="en-US" sz="2000" dirty="0">
                <a:ea typeface="ヒラギノ角ゴ Pro W3" charset="-128"/>
              </a:rPr>
              <a:t>such as analysis, making determinations, setting prices, assessing risk, committing company resources, negotiating, and similar tasks</a:t>
            </a:r>
            <a:r>
              <a:rPr lang="en-US" sz="2000" dirty="0">
                <a:solidFill>
                  <a:schemeClr val="bg2">
                    <a:lumMod val="25000"/>
                  </a:schemeClr>
                </a:solidFill>
                <a:ea typeface="ヒラギノ角ゴ Pro W3" charset="-128"/>
              </a:rPr>
              <a:t>. </a:t>
            </a:r>
          </a:p>
        </p:txBody>
      </p:sp>
      <p:sp>
        <p:nvSpPr>
          <p:cNvPr id="4" name="Rectangle 3">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15716"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rgbClr val="F8F8F8"/>
                </a:solidFill>
                <a:latin typeface="Calibri" panose="020F0502020204030204" pitchFamily="34" charset="0"/>
              </a:rPr>
              <a:t>Overtime</a:t>
            </a:r>
          </a:p>
        </p:txBody>
      </p:sp>
      <p:pic>
        <p:nvPicPr>
          <p:cNvPr id="11571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715000"/>
            <a:ext cx="75723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8" name="TextBox 6"/>
          <p:cNvSpPr txBox="1">
            <a:spLocks noChangeArrowheads="1"/>
          </p:cNvSpPr>
          <p:nvPr/>
        </p:nvSpPr>
        <p:spPr bwMode="auto">
          <a:xfrm>
            <a:off x="7569200" y="5616575"/>
            <a:ext cx="13843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1400" b="1" dirty="0">
                <a:solidFill>
                  <a:srgbClr val="3E3E3E"/>
                </a:solidFill>
              </a:rPr>
              <a:t>FACT SHEET: </a:t>
            </a:r>
            <a:br>
              <a:rPr lang="en-US" altLang="en-US" sz="1400" b="1" dirty="0">
                <a:solidFill>
                  <a:srgbClr val="3E3E3E"/>
                </a:solidFill>
              </a:rPr>
            </a:br>
            <a:r>
              <a:rPr lang="en-US" altLang="en-US" sz="1400" u="sng" dirty="0">
                <a:solidFill>
                  <a:srgbClr val="3E3E3E"/>
                </a:solidFill>
                <a:hlinkClick r:id="rId4"/>
              </a:rPr>
              <a:t>Administrative Duties Exemption</a:t>
            </a:r>
            <a:endParaRPr lang="en-US" altLang="en-US" sz="1400" dirty="0">
              <a:solidFill>
                <a:srgbClr val="3E3E3E"/>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TextBox 33"/>
          <p:cNvSpPr txBox="1"/>
          <p:nvPr/>
        </p:nvSpPr>
        <p:spPr>
          <a:xfrm>
            <a:off x="5770563" y="4049713"/>
            <a:ext cx="2832100" cy="400050"/>
          </a:xfrm>
          <a:prstGeom prst="rect">
            <a:avLst/>
          </a:prstGeom>
          <a:noFill/>
        </p:spPr>
        <p:txBody>
          <a:bodyPr>
            <a:spAutoFit/>
          </a:bodyPr>
          <a:lstStyle/>
          <a:p>
            <a:pPr eaLnBrk="1" hangingPunct="1">
              <a:defRPr/>
            </a:pPr>
            <a:r>
              <a:rPr lang="en-US" sz="2000" b="1" dirty="0">
                <a:solidFill>
                  <a:schemeClr val="bg2">
                    <a:lumMod val="25000"/>
                  </a:schemeClr>
                </a:solidFill>
                <a:latin typeface="+mn-lt"/>
                <a:ea typeface="ヒラギノ角ゴ Pro W3" charset="-128"/>
                <a:cs typeface="+mn-cs"/>
              </a:rPr>
              <a:t>Individual Coverage</a:t>
            </a:r>
          </a:p>
        </p:txBody>
      </p:sp>
      <p:sp>
        <p:nvSpPr>
          <p:cNvPr id="31" name="TextBox 30"/>
          <p:cNvSpPr txBox="1"/>
          <p:nvPr/>
        </p:nvSpPr>
        <p:spPr>
          <a:xfrm>
            <a:off x="5770563" y="1909763"/>
            <a:ext cx="2832100" cy="400050"/>
          </a:xfrm>
          <a:prstGeom prst="rect">
            <a:avLst/>
          </a:prstGeom>
          <a:noFill/>
        </p:spPr>
        <p:txBody>
          <a:bodyPr>
            <a:spAutoFit/>
          </a:bodyPr>
          <a:lstStyle/>
          <a:p>
            <a:pPr eaLnBrk="1" hangingPunct="1">
              <a:defRPr/>
            </a:pPr>
            <a:r>
              <a:rPr lang="en-US" sz="2000" b="1" dirty="0">
                <a:solidFill>
                  <a:schemeClr val="bg2">
                    <a:lumMod val="25000"/>
                  </a:schemeClr>
                </a:solidFill>
                <a:latin typeface="+mn-lt"/>
                <a:ea typeface="ヒラギノ角ゴ Pro W3" charset="-128"/>
                <a:cs typeface="+mn-cs"/>
              </a:rPr>
              <a:t>Enterprise Coverage</a:t>
            </a:r>
          </a:p>
        </p:txBody>
      </p:sp>
      <p:sp>
        <p:nvSpPr>
          <p:cNvPr id="9" name="TextBox 8"/>
          <p:cNvSpPr txBox="1"/>
          <p:nvPr/>
        </p:nvSpPr>
        <p:spPr>
          <a:xfrm>
            <a:off x="5770563" y="2230438"/>
            <a:ext cx="2416175" cy="1076325"/>
          </a:xfrm>
          <a:prstGeom prst="rect">
            <a:avLst/>
          </a:prstGeom>
          <a:noFill/>
        </p:spPr>
        <p:txBody>
          <a:bodyPr>
            <a:spAutoFit/>
          </a:bodyPr>
          <a:lstStyle/>
          <a:p>
            <a:pPr eaLnBrk="1" hangingPunct="1">
              <a:defRPr/>
            </a:pPr>
            <a:r>
              <a:rPr lang="en-US" sz="1600" dirty="0">
                <a:solidFill>
                  <a:schemeClr val="bg2">
                    <a:lumMod val="25000"/>
                  </a:schemeClr>
                </a:solidFill>
                <a:latin typeface="+mn-lt"/>
                <a:ea typeface="ヒラギノ角ゴ Pro W3" charset="-128"/>
                <a:cs typeface="+mn-cs"/>
              </a:rPr>
              <a:t>Enterprise, as a whole, is covered and all employees are entitled to FLSA protections</a:t>
            </a:r>
            <a:endParaRPr lang="en-US" dirty="0">
              <a:solidFill>
                <a:schemeClr val="bg2">
                  <a:lumMod val="25000"/>
                </a:schemeClr>
              </a:solidFill>
              <a:latin typeface="Arial" charset="0"/>
              <a:ea typeface="ヒラギノ角ゴ Pro W3" charset="-128"/>
              <a:cs typeface="+mn-cs"/>
            </a:endParaRPr>
          </a:p>
        </p:txBody>
      </p:sp>
      <p:sp>
        <p:nvSpPr>
          <p:cNvPr id="35" name="TextBox 34"/>
          <p:cNvSpPr txBox="1"/>
          <p:nvPr/>
        </p:nvSpPr>
        <p:spPr>
          <a:xfrm>
            <a:off x="5770563" y="4373563"/>
            <a:ext cx="2324100" cy="1692275"/>
          </a:xfrm>
          <a:prstGeom prst="rect">
            <a:avLst/>
          </a:prstGeom>
          <a:noFill/>
        </p:spPr>
        <p:txBody>
          <a:bodyPr>
            <a:spAutoFit/>
          </a:bodyPr>
          <a:lstStyle/>
          <a:p>
            <a:pPr eaLnBrk="1" hangingPunct="1">
              <a:defRPr/>
            </a:pPr>
            <a:r>
              <a:rPr lang="en-US" sz="1600" dirty="0">
                <a:solidFill>
                  <a:schemeClr val="bg2">
                    <a:lumMod val="25000"/>
                  </a:schemeClr>
                </a:solidFill>
                <a:latin typeface="+mn-lt"/>
                <a:ea typeface="ヒラギノ角ゴ Pro W3" charset="-128"/>
                <a:cs typeface="+mn-cs"/>
              </a:rPr>
              <a:t>Enterprise, as a whole, is NOT covered; however individual employees are covered and entitled to FLSA protections</a:t>
            </a:r>
          </a:p>
          <a:p>
            <a:pPr eaLnBrk="1" hangingPunct="1">
              <a:defRPr/>
            </a:pPr>
            <a:endParaRPr lang="en-US" dirty="0">
              <a:latin typeface="Arial" charset="0"/>
              <a:ea typeface="ヒラギノ角ゴ Pro W3" charset="-128"/>
              <a:cs typeface="+mn-cs"/>
            </a:endParaRPr>
          </a:p>
        </p:txBody>
      </p:sp>
      <p:sp>
        <p:nvSpPr>
          <p:cNvPr id="19" name="TextBox 18"/>
          <p:cNvSpPr txBox="1"/>
          <p:nvPr/>
        </p:nvSpPr>
        <p:spPr>
          <a:xfrm>
            <a:off x="1068388" y="4425950"/>
            <a:ext cx="1708150" cy="708025"/>
          </a:xfrm>
          <a:prstGeom prst="rect">
            <a:avLst/>
          </a:prstGeom>
          <a:noFill/>
        </p:spPr>
        <p:txBody>
          <a:bodyPr>
            <a:spAutoFit/>
          </a:bodyPr>
          <a:lstStyle/>
          <a:p>
            <a:pPr algn="ctr" eaLnBrk="1" hangingPunct="1">
              <a:defRPr/>
            </a:pPr>
            <a:r>
              <a:rPr lang="en-US" sz="2000" b="1" dirty="0">
                <a:solidFill>
                  <a:schemeClr val="bg2">
                    <a:lumMod val="25000"/>
                  </a:schemeClr>
                </a:solidFill>
                <a:latin typeface="+mn-lt"/>
                <a:ea typeface="ヒラギノ角ゴ Pro W3" charset="-128"/>
                <a:cs typeface="+mn-cs"/>
              </a:rPr>
              <a:t>Two Types </a:t>
            </a:r>
            <a:r>
              <a:rPr lang="en-US" sz="2000" dirty="0">
                <a:solidFill>
                  <a:schemeClr val="bg2">
                    <a:lumMod val="25000"/>
                  </a:schemeClr>
                </a:solidFill>
                <a:latin typeface="+mn-lt"/>
                <a:ea typeface="ヒラギノ角ゴ Pro W3" charset="-128"/>
                <a:cs typeface="+mn-cs"/>
              </a:rPr>
              <a:t/>
            </a:r>
            <a:br>
              <a:rPr lang="en-US" sz="2000" dirty="0">
                <a:solidFill>
                  <a:schemeClr val="bg2">
                    <a:lumMod val="25000"/>
                  </a:schemeClr>
                </a:solidFill>
                <a:latin typeface="+mn-lt"/>
                <a:ea typeface="ヒラギノ角ゴ Pro W3" charset="-128"/>
                <a:cs typeface="+mn-cs"/>
              </a:rPr>
            </a:br>
            <a:r>
              <a:rPr lang="en-US" sz="2000" dirty="0">
                <a:solidFill>
                  <a:schemeClr val="bg2">
                    <a:lumMod val="25000"/>
                  </a:schemeClr>
                </a:solidFill>
                <a:latin typeface="+mn-lt"/>
                <a:ea typeface="ヒラギノ角ゴ Pro W3" charset="-128"/>
                <a:cs typeface="+mn-cs"/>
              </a:rPr>
              <a:t>of Coverage</a:t>
            </a:r>
          </a:p>
        </p:txBody>
      </p:sp>
      <p:sp>
        <p:nvSpPr>
          <p:cNvPr id="22" name="Rectangle 21">
            <a:extLst/>
          </p:cNvPr>
          <p:cNvSpPr/>
          <p:nvPr/>
        </p:nvSpPr>
        <p:spPr>
          <a:xfrm>
            <a:off x="0" y="0"/>
            <a:ext cx="9144000" cy="1371600"/>
          </a:xfrm>
          <a:prstGeom prst="rect">
            <a:avLst/>
          </a:prstGeom>
          <a:solidFill>
            <a:srgbClr val="00ADEE"/>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29704"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Coverage</a:t>
            </a:r>
            <a:endParaRPr lang="en-US" altLang="en-US" sz="5400" dirty="0">
              <a:solidFill>
                <a:schemeClr val="bg2"/>
              </a:solidFill>
              <a:latin typeface="Calibri" panose="020F0502020204030204" pitchFamily="34" charset="0"/>
            </a:endParaRPr>
          </a:p>
        </p:txBody>
      </p:sp>
      <p:cxnSp>
        <p:nvCxnSpPr>
          <p:cNvPr id="27" name="Straight Arrow Connector 26">
            <a:extLst/>
          </p:cNvPr>
          <p:cNvCxnSpPr>
            <a:cxnSpLocks/>
          </p:cNvCxnSpPr>
          <p:nvPr/>
        </p:nvCxnSpPr>
        <p:spPr>
          <a:xfrm>
            <a:off x="3108325" y="3719513"/>
            <a:ext cx="1192213" cy="1060450"/>
          </a:xfrm>
          <a:prstGeom prst="straightConnector1">
            <a:avLst/>
          </a:prstGeom>
          <a:ln w="4445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9706" name="Picture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2788" y="2019300"/>
            <a:ext cx="10255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22788" y="4167188"/>
            <a:ext cx="10255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Straight Arrow Connector 37">
            <a:extLst/>
          </p:cNvPr>
          <p:cNvCxnSpPr>
            <a:cxnSpLocks/>
          </p:cNvCxnSpPr>
          <p:nvPr/>
        </p:nvCxnSpPr>
        <p:spPr>
          <a:xfrm flipV="1">
            <a:off x="3108325" y="2524125"/>
            <a:ext cx="1211263" cy="1057275"/>
          </a:xfrm>
          <a:prstGeom prst="straightConnector1">
            <a:avLst/>
          </a:prstGeom>
          <a:ln w="4445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9709" name="Picture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96975" y="2889250"/>
            <a:ext cx="14954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1906588" y="2843213"/>
            <a:ext cx="5330825" cy="2871787"/>
          </a:xfrm>
          <a:ln>
            <a:miter lim="800000"/>
            <a:headEnd/>
            <a:tailEnd/>
          </a:ln>
        </p:spPr>
        <p:txBody>
          <a:bodyPr rtlCol="0">
            <a:normAutofit lnSpcReduction="10000"/>
          </a:bodyPr>
          <a:lstStyle/>
          <a:p>
            <a:pPr lvl="1" indent="-457200" eaLnBrk="1" fontAlgn="auto" hangingPunct="1">
              <a:spcBef>
                <a:spcPct val="0"/>
              </a:spcBef>
              <a:spcAft>
                <a:spcPts val="600"/>
              </a:spcAft>
              <a:buFont typeface="Arial" panose="020B0604020202020204" pitchFamily="34" charset="0"/>
              <a:buChar char="•"/>
              <a:defRPr/>
            </a:pPr>
            <a:r>
              <a:rPr lang="en-US" sz="2000" dirty="0">
                <a:solidFill>
                  <a:schemeClr val="bg2">
                    <a:lumMod val="25000"/>
                  </a:schemeClr>
                </a:solidFill>
                <a:ea typeface="ヒラギノ角ゴ Pro W3" charset="-128"/>
              </a:rPr>
              <a:t>Tax, Finance, Budgeting, Accounting</a:t>
            </a:r>
          </a:p>
          <a:p>
            <a:pPr lvl="1" indent="-457200" eaLnBrk="1" fontAlgn="auto" hangingPunct="1">
              <a:spcBef>
                <a:spcPct val="0"/>
              </a:spcBef>
              <a:spcAft>
                <a:spcPts val="600"/>
              </a:spcAft>
              <a:buFont typeface="Arial" panose="020B0604020202020204" pitchFamily="34" charset="0"/>
              <a:buChar char="•"/>
              <a:defRPr/>
            </a:pPr>
            <a:r>
              <a:rPr lang="en-US" sz="2000" dirty="0">
                <a:solidFill>
                  <a:schemeClr val="bg2">
                    <a:lumMod val="25000"/>
                  </a:schemeClr>
                </a:solidFill>
                <a:ea typeface="ヒラギノ角ゴ Pro W3" charset="-128"/>
              </a:rPr>
              <a:t>Auditing, Legal and Regulatory Compliance</a:t>
            </a:r>
          </a:p>
          <a:p>
            <a:pPr lvl="1" indent="-457200" eaLnBrk="1" fontAlgn="auto" hangingPunct="1">
              <a:spcBef>
                <a:spcPct val="0"/>
              </a:spcBef>
              <a:spcAft>
                <a:spcPts val="600"/>
              </a:spcAft>
              <a:buFont typeface="Arial" panose="020B0604020202020204" pitchFamily="34" charset="0"/>
              <a:buChar char="•"/>
              <a:defRPr/>
            </a:pPr>
            <a:r>
              <a:rPr lang="en-US" sz="2000" dirty="0">
                <a:solidFill>
                  <a:schemeClr val="bg2">
                    <a:lumMod val="25000"/>
                  </a:schemeClr>
                </a:solidFill>
                <a:ea typeface="ヒラギノ角ゴ Pro W3" charset="-128"/>
              </a:rPr>
              <a:t>Quality Control, Insurance, Safety and Health</a:t>
            </a:r>
          </a:p>
          <a:p>
            <a:pPr lvl="1" indent="-457200" eaLnBrk="1" fontAlgn="auto" hangingPunct="1">
              <a:spcBef>
                <a:spcPct val="0"/>
              </a:spcBef>
              <a:spcAft>
                <a:spcPts val="600"/>
              </a:spcAft>
              <a:buFont typeface="Arial" panose="020B0604020202020204" pitchFamily="34" charset="0"/>
              <a:buChar char="•"/>
              <a:defRPr/>
            </a:pPr>
            <a:r>
              <a:rPr lang="en-US" sz="2000" dirty="0">
                <a:solidFill>
                  <a:schemeClr val="bg2">
                    <a:lumMod val="25000"/>
                  </a:schemeClr>
                </a:solidFill>
                <a:ea typeface="ヒラギノ角ゴ Pro W3" charset="-128"/>
              </a:rPr>
              <a:t>Purchasing, Procurement</a:t>
            </a:r>
          </a:p>
          <a:p>
            <a:pPr lvl="1" indent="-457200" eaLnBrk="1" fontAlgn="auto" hangingPunct="1">
              <a:spcBef>
                <a:spcPct val="0"/>
              </a:spcBef>
              <a:spcAft>
                <a:spcPts val="600"/>
              </a:spcAft>
              <a:buFont typeface="Arial" panose="020B0604020202020204" pitchFamily="34" charset="0"/>
              <a:buChar char="•"/>
              <a:defRPr/>
            </a:pPr>
            <a:r>
              <a:rPr lang="en-US" sz="2000" dirty="0">
                <a:solidFill>
                  <a:schemeClr val="bg2">
                    <a:lumMod val="25000"/>
                  </a:schemeClr>
                </a:solidFill>
                <a:ea typeface="ヒラギノ角ゴ Pro W3" charset="-128"/>
              </a:rPr>
              <a:t>Advertising, Marketing, Research</a:t>
            </a:r>
          </a:p>
          <a:p>
            <a:pPr lvl="1" indent="-457200" eaLnBrk="1" fontAlgn="auto" hangingPunct="1">
              <a:spcBef>
                <a:spcPct val="0"/>
              </a:spcBef>
              <a:spcAft>
                <a:spcPts val="600"/>
              </a:spcAft>
              <a:buFont typeface="Arial" panose="020B0604020202020204" pitchFamily="34" charset="0"/>
              <a:buChar char="•"/>
              <a:defRPr/>
            </a:pPr>
            <a:r>
              <a:rPr lang="en-US" sz="2000" dirty="0">
                <a:solidFill>
                  <a:schemeClr val="bg2">
                    <a:lumMod val="25000"/>
                  </a:schemeClr>
                </a:solidFill>
                <a:ea typeface="ヒラギノ角ゴ Pro W3" charset="-128"/>
              </a:rPr>
              <a:t>Human Resources, Labor Relations, Benefits</a:t>
            </a:r>
          </a:p>
          <a:p>
            <a:pPr lvl="1" indent="-457200" eaLnBrk="1" fontAlgn="auto" hangingPunct="1">
              <a:spcBef>
                <a:spcPct val="0"/>
              </a:spcBef>
              <a:spcAft>
                <a:spcPts val="600"/>
              </a:spcAft>
              <a:buFont typeface="Arial" panose="020B0604020202020204" pitchFamily="34" charset="0"/>
              <a:buChar char="•"/>
              <a:defRPr/>
            </a:pPr>
            <a:r>
              <a:rPr lang="en-US" sz="2000" dirty="0">
                <a:solidFill>
                  <a:schemeClr val="bg2">
                    <a:lumMod val="25000"/>
                  </a:schemeClr>
                </a:solidFill>
                <a:ea typeface="ヒラギノ角ゴ Pro W3" charset="-128"/>
              </a:rPr>
              <a:t>Computer Network, Internet, Database Administration</a:t>
            </a:r>
          </a:p>
        </p:txBody>
      </p:sp>
      <p:sp>
        <p:nvSpPr>
          <p:cNvPr id="4" name="Rectangle 3">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17764"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rgbClr val="F8F8F8"/>
                </a:solidFill>
                <a:latin typeface="Calibri" panose="020F0502020204030204" pitchFamily="34" charset="0"/>
              </a:rPr>
              <a:t>Overtime</a:t>
            </a:r>
          </a:p>
        </p:txBody>
      </p:sp>
      <p:sp>
        <p:nvSpPr>
          <p:cNvPr id="117767" name="Rectangle 2"/>
          <p:cNvSpPr>
            <a:spLocks noChangeArrowheads="1"/>
          </p:cNvSpPr>
          <p:nvPr/>
        </p:nvSpPr>
        <p:spPr bwMode="auto">
          <a:xfrm>
            <a:off x="785813" y="1863725"/>
            <a:ext cx="75723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b="1" dirty="0">
                <a:solidFill>
                  <a:srgbClr val="3E3E3E"/>
                </a:solidFill>
              </a:rPr>
              <a:t>“White Collar” Exemption: Administrative Duties</a:t>
            </a:r>
          </a:p>
          <a:p>
            <a:pPr algn="ctr" eaLnBrk="1" hangingPunct="1"/>
            <a:r>
              <a:rPr lang="en-US" altLang="en-US" sz="2000" i="1" dirty="0">
                <a:solidFill>
                  <a:srgbClr val="3E3E3E"/>
                </a:solidFill>
              </a:rPr>
              <a:t>Management or General </a:t>
            </a:r>
            <a:r>
              <a:rPr lang="en-US" altLang="en-US" sz="2000" i="1" dirty="0"/>
              <a:t>Business Operations </a:t>
            </a:r>
            <a:r>
              <a:rPr lang="en-US" altLang="en-US" sz="2000" dirty="0"/>
              <a:t>Includes: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976313" y="1830388"/>
            <a:ext cx="7191375" cy="3503612"/>
          </a:xfrm>
          <a:ln>
            <a:miter lim="800000"/>
            <a:headEnd/>
            <a:tailEnd/>
          </a:ln>
        </p:spPr>
        <p:txBody>
          <a:bodyPr rtlCol="0">
            <a:normAutofit/>
          </a:bodyPr>
          <a:lstStyle/>
          <a:p>
            <a:pPr algn="ctr" eaLnBrk="1" fontAlgn="auto" hangingPunct="1">
              <a:spcBef>
                <a:spcPct val="0"/>
              </a:spcBef>
              <a:spcAft>
                <a:spcPts val="0"/>
              </a:spcAft>
              <a:buFont typeface="Arial"/>
              <a:buNone/>
              <a:defRPr/>
            </a:pPr>
            <a:r>
              <a:rPr lang="en-US" sz="2800" b="1" dirty="0">
                <a:solidFill>
                  <a:schemeClr val="bg2">
                    <a:lumMod val="25000"/>
                  </a:schemeClr>
                </a:solidFill>
                <a:latin typeface="+mj-lt"/>
                <a:ea typeface="ヒラギノ角ゴ Pro W3" charset="-128"/>
              </a:rPr>
              <a:t>“White </a:t>
            </a:r>
            <a:r>
              <a:rPr lang="en-US" sz="2800" b="1" dirty="0" smtClean="0">
                <a:solidFill>
                  <a:schemeClr val="bg2">
                    <a:lumMod val="25000"/>
                  </a:schemeClr>
                </a:solidFill>
                <a:latin typeface="+mj-lt"/>
                <a:ea typeface="ヒラギノ角ゴ Pro W3" charset="-128"/>
              </a:rPr>
              <a:t>Collar” </a:t>
            </a:r>
            <a:r>
              <a:rPr lang="en-US" sz="2800" b="1" dirty="0">
                <a:solidFill>
                  <a:schemeClr val="bg2">
                    <a:lumMod val="25000"/>
                  </a:schemeClr>
                </a:solidFill>
                <a:latin typeface="+mj-lt"/>
                <a:ea typeface="ヒラギノ角ゴ Pro W3" charset="-128"/>
              </a:rPr>
              <a:t>Exemption</a:t>
            </a:r>
            <a:r>
              <a:rPr lang="en-US" sz="2800" b="1" dirty="0" smtClean="0">
                <a:solidFill>
                  <a:schemeClr val="bg2">
                    <a:lumMod val="25000"/>
                  </a:schemeClr>
                </a:solidFill>
                <a:latin typeface="+mj-lt"/>
                <a:ea typeface="ヒラギノ角ゴ Pro W3" charset="-128"/>
              </a:rPr>
              <a:t>: </a:t>
            </a:r>
            <a:r>
              <a:rPr lang="en-US" sz="2800" b="1" dirty="0">
                <a:solidFill>
                  <a:schemeClr val="bg2">
                    <a:lumMod val="25000"/>
                  </a:schemeClr>
                </a:solidFill>
                <a:latin typeface="+mj-lt"/>
                <a:ea typeface="ヒラギノ角ゴ Pro W3" charset="-128"/>
              </a:rPr>
              <a:t>Professional Duties</a:t>
            </a:r>
          </a:p>
          <a:p>
            <a:pPr algn="ctr" eaLnBrk="1" fontAlgn="auto" hangingPunct="1">
              <a:spcBef>
                <a:spcPct val="0"/>
              </a:spcBef>
              <a:spcAft>
                <a:spcPts val="0"/>
              </a:spcAft>
              <a:buFont typeface="Arial"/>
              <a:buNone/>
              <a:defRPr/>
            </a:pPr>
            <a:r>
              <a:rPr lang="en-US" sz="2800" dirty="0">
                <a:solidFill>
                  <a:schemeClr val="bg2">
                    <a:lumMod val="25000"/>
                  </a:schemeClr>
                </a:solidFill>
                <a:latin typeface="+mj-lt"/>
                <a:ea typeface="ヒラギノ角ゴ Pro W3" charset="-128"/>
              </a:rPr>
              <a:t>Primary duty</a:t>
            </a:r>
          </a:p>
          <a:p>
            <a:pPr algn="ctr" eaLnBrk="1" fontAlgn="auto" hangingPunct="1">
              <a:spcBef>
                <a:spcPct val="0"/>
              </a:spcBef>
              <a:spcAft>
                <a:spcPts val="0"/>
              </a:spcAft>
              <a:buFont typeface="Arial"/>
              <a:buNone/>
              <a:defRPr/>
            </a:pPr>
            <a:r>
              <a:rPr lang="en-US" sz="1600" dirty="0">
                <a:solidFill>
                  <a:schemeClr val="bg2">
                    <a:lumMod val="25000"/>
                  </a:schemeClr>
                </a:solidFill>
                <a:latin typeface="+mj-lt"/>
                <a:ea typeface="ヒラギノ角ゴ Pro W3" charset="-128"/>
              </a:rPr>
              <a:t> </a:t>
            </a:r>
          </a:p>
          <a:p>
            <a:pPr marL="457200" indent="-4572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Performance of work requiring advanced knowledge in field of science or learning customarily acquired by</a:t>
            </a:r>
            <a:r>
              <a:rPr lang="en-US" sz="2400" dirty="0">
                <a:solidFill>
                  <a:srgbClr val="FF0000"/>
                </a:solidFill>
                <a:ea typeface="ヒラギノ角ゴ Pro W3" charset="-128"/>
              </a:rPr>
              <a:t> </a:t>
            </a:r>
            <a:r>
              <a:rPr lang="en-US" sz="2400" dirty="0">
                <a:ea typeface="ヒラギノ角ゴ Pro W3" charset="-128"/>
              </a:rPr>
              <a:t>a</a:t>
            </a:r>
            <a:r>
              <a:rPr lang="en-US" sz="2400" dirty="0">
                <a:solidFill>
                  <a:srgbClr val="FF0000"/>
                </a:solidFill>
                <a:ea typeface="ヒラギノ角ゴ Pro W3" charset="-128"/>
              </a:rPr>
              <a:t> </a:t>
            </a:r>
            <a:r>
              <a:rPr lang="en-US" sz="2400" dirty="0">
                <a:solidFill>
                  <a:schemeClr val="bg2">
                    <a:lumMod val="25000"/>
                  </a:schemeClr>
                </a:solidFill>
                <a:ea typeface="ヒラギノ角ゴ Pro W3" charset="-128"/>
              </a:rPr>
              <a:t>prolonged course of specialized instruction; or</a:t>
            </a:r>
          </a:p>
          <a:p>
            <a:pPr marL="457200" indent="-4572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Performance of work requiring invention, imagination, originality, or talent in recognized artistic or creative field</a:t>
            </a:r>
            <a:r>
              <a:rPr lang="en-US" sz="2400" dirty="0">
                <a:ea typeface="ヒラギノ角ゴ Pro W3" charset="-128"/>
              </a:rPr>
              <a:t>.</a:t>
            </a:r>
            <a:r>
              <a:rPr lang="en-US" sz="2400" dirty="0">
                <a:solidFill>
                  <a:srgbClr val="FF0000"/>
                </a:solidFill>
                <a:ea typeface="ヒラギノ角ゴ Pro W3" charset="-128"/>
              </a:rPr>
              <a:t>  </a:t>
            </a:r>
            <a:endParaRPr lang="en-US" sz="2400" dirty="0">
              <a:solidFill>
                <a:srgbClr val="FF0000"/>
              </a:solidFill>
              <a:latin typeface="Adobe Garamond Pro Bold" pitchFamily="18" charset="0"/>
              <a:ea typeface="ヒラギノ角ゴ Pro W3" charset="-128"/>
            </a:endParaRPr>
          </a:p>
        </p:txBody>
      </p:sp>
      <p:sp>
        <p:nvSpPr>
          <p:cNvPr id="4" name="Rectangle 3">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19812"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rgbClr val="F8F8F8"/>
                </a:solidFill>
                <a:latin typeface="Calibri" panose="020F0502020204030204" pitchFamily="34" charset="0"/>
              </a:rPr>
              <a:t>Overtime</a:t>
            </a:r>
          </a:p>
        </p:txBody>
      </p:sp>
      <p:pic>
        <p:nvPicPr>
          <p:cNvPr id="11981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715000"/>
            <a:ext cx="75723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4" name="TextBox 6"/>
          <p:cNvSpPr txBox="1">
            <a:spLocks noChangeArrowheads="1"/>
          </p:cNvSpPr>
          <p:nvPr/>
        </p:nvSpPr>
        <p:spPr bwMode="auto">
          <a:xfrm>
            <a:off x="7569200" y="5715000"/>
            <a:ext cx="12652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1400" b="1" dirty="0">
                <a:solidFill>
                  <a:srgbClr val="3E3E3E"/>
                </a:solidFill>
              </a:rPr>
              <a:t>FACT SHEET: </a:t>
            </a:r>
            <a:br>
              <a:rPr lang="en-US" altLang="en-US" sz="1400" b="1" dirty="0">
                <a:solidFill>
                  <a:srgbClr val="3E3E3E"/>
                </a:solidFill>
              </a:rPr>
            </a:br>
            <a:r>
              <a:rPr lang="en-US" altLang="en-US" sz="1400" u="sng" dirty="0">
                <a:solidFill>
                  <a:srgbClr val="3E3E3E"/>
                </a:solidFill>
                <a:hlinkClick r:id="rId4"/>
              </a:rPr>
              <a:t>Professional Exemption</a:t>
            </a:r>
            <a:endParaRPr lang="en-US" altLang="en-US" sz="1400" dirty="0">
              <a:solidFill>
                <a:srgbClr val="3E3E3E"/>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582613" y="1865313"/>
            <a:ext cx="8010525" cy="931862"/>
          </a:xfrm>
          <a:ln>
            <a:miter lim="800000"/>
            <a:headEnd/>
            <a:tailEnd/>
          </a:ln>
        </p:spPr>
        <p:txBody>
          <a:bodyPr rtlCol="0">
            <a:normAutofit lnSpcReduction="10000"/>
          </a:bodyPr>
          <a:lstStyle/>
          <a:p>
            <a:pPr algn="ctr" eaLnBrk="1" fontAlgn="auto" hangingPunct="1">
              <a:spcBef>
                <a:spcPct val="0"/>
              </a:spcBef>
              <a:spcAft>
                <a:spcPts val="0"/>
              </a:spcAft>
              <a:buFont typeface="Arial"/>
              <a:buNone/>
              <a:defRPr/>
            </a:pPr>
            <a:r>
              <a:rPr lang="en-US" sz="2800" b="1" dirty="0">
                <a:solidFill>
                  <a:schemeClr val="bg2">
                    <a:lumMod val="25000"/>
                  </a:schemeClr>
                </a:solidFill>
                <a:latin typeface="+mj-lt"/>
                <a:ea typeface="ヒラギノ角ゴ Pro W3" charset="-128"/>
              </a:rPr>
              <a:t>“White </a:t>
            </a:r>
            <a:r>
              <a:rPr lang="en-US" sz="2800" b="1" dirty="0" smtClean="0">
                <a:solidFill>
                  <a:schemeClr val="bg2">
                    <a:lumMod val="25000"/>
                  </a:schemeClr>
                </a:solidFill>
                <a:latin typeface="+mj-lt"/>
                <a:ea typeface="ヒラギノ角ゴ Pro W3" charset="-128"/>
              </a:rPr>
              <a:t>Collar” </a:t>
            </a:r>
            <a:r>
              <a:rPr lang="en-US" sz="2800" b="1" dirty="0">
                <a:solidFill>
                  <a:schemeClr val="bg2">
                    <a:lumMod val="25000"/>
                  </a:schemeClr>
                </a:solidFill>
                <a:latin typeface="+mj-lt"/>
                <a:ea typeface="ヒラギノ角ゴ Pro W3" charset="-128"/>
              </a:rPr>
              <a:t>Exemption</a:t>
            </a:r>
            <a:r>
              <a:rPr lang="en-US" sz="2800" b="1" dirty="0" smtClean="0">
                <a:solidFill>
                  <a:schemeClr val="bg2">
                    <a:lumMod val="25000"/>
                  </a:schemeClr>
                </a:solidFill>
                <a:latin typeface="+mj-lt"/>
                <a:ea typeface="ヒラギノ角ゴ Pro W3" charset="-128"/>
              </a:rPr>
              <a:t>: </a:t>
            </a:r>
            <a:r>
              <a:rPr lang="en-US" sz="2800" b="1" dirty="0">
                <a:solidFill>
                  <a:schemeClr val="bg2">
                    <a:lumMod val="25000"/>
                  </a:schemeClr>
                </a:solidFill>
                <a:latin typeface="+mj-lt"/>
                <a:ea typeface="ヒラギノ角ゴ Pro W3" charset="-128"/>
              </a:rPr>
              <a:t>Professional Duties</a:t>
            </a:r>
          </a:p>
          <a:p>
            <a:pPr algn="ctr" eaLnBrk="1" fontAlgn="auto" hangingPunct="1">
              <a:spcBef>
                <a:spcPct val="0"/>
              </a:spcBef>
              <a:spcAft>
                <a:spcPts val="0"/>
              </a:spcAft>
              <a:buFont typeface="Arial"/>
              <a:buNone/>
              <a:defRPr/>
            </a:pPr>
            <a:r>
              <a:rPr lang="en-US" sz="2800" i="1" dirty="0">
                <a:solidFill>
                  <a:schemeClr val="bg2">
                    <a:lumMod val="25000"/>
                  </a:schemeClr>
                </a:solidFill>
                <a:latin typeface="+mj-lt"/>
                <a:ea typeface="ヒラギノ角ゴ Pro W3" charset="-128"/>
              </a:rPr>
              <a:t>Field of Science or Learning</a:t>
            </a:r>
          </a:p>
        </p:txBody>
      </p:sp>
      <p:pic>
        <p:nvPicPr>
          <p:cNvPr id="12185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1188" y="3086100"/>
            <a:ext cx="2246312"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0" name="Rectangle 6"/>
          <p:cNvSpPr>
            <a:spLocks noChangeArrowheads="1"/>
          </p:cNvSpPr>
          <p:nvPr/>
        </p:nvSpPr>
        <p:spPr bwMode="auto">
          <a:xfrm>
            <a:off x="4424363" y="3240088"/>
            <a:ext cx="32734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dirty="0">
                <a:solidFill>
                  <a:srgbClr val="3E3E3E"/>
                </a:solidFill>
              </a:rPr>
              <a:t>Occupations with </a:t>
            </a:r>
            <a:br>
              <a:rPr lang="en-US" altLang="en-US" dirty="0">
                <a:solidFill>
                  <a:srgbClr val="3E3E3E"/>
                </a:solidFill>
              </a:rPr>
            </a:br>
            <a:r>
              <a:rPr lang="en-US" altLang="en-US" dirty="0">
                <a:solidFill>
                  <a:srgbClr val="3E3E3E"/>
                </a:solidFill>
              </a:rPr>
              <a:t>recognized professional status, as distinguished </a:t>
            </a:r>
            <a:br>
              <a:rPr lang="en-US" altLang="en-US" dirty="0">
                <a:solidFill>
                  <a:srgbClr val="3E3E3E"/>
                </a:solidFill>
              </a:rPr>
            </a:br>
            <a:r>
              <a:rPr lang="en-US" altLang="en-US" dirty="0">
                <a:solidFill>
                  <a:srgbClr val="3E3E3E"/>
                </a:solidFill>
              </a:rPr>
              <a:t>from mechanical arts </a:t>
            </a:r>
            <a:br>
              <a:rPr lang="en-US" altLang="en-US" dirty="0">
                <a:solidFill>
                  <a:srgbClr val="3E3E3E"/>
                </a:solidFill>
              </a:rPr>
            </a:br>
            <a:r>
              <a:rPr lang="en-US" altLang="en-US" dirty="0">
                <a:solidFill>
                  <a:srgbClr val="3E3E3E"/>
                </a:solidFill>
              </a:rPr>
              <a:t>or skilled trades</a:t>
            </a:r>
          </a:p>
        </p:txBody>
      </p:sp>
      <p:sp>
        <p:nvSpPr>
          <p:cNvPr id="9" name="Rectangle 8">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21862"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rgbClr val="F8F8F8"/>
                </a:solidFill>
                <a:latin typeface="Calibri" panose="020F0502020204030204" pitchFamily="34" charset="0"/>
              </a:rPr>
              <a:t>Overtime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355600" y="1844675"/>
            <a:ext cx="8443913" cy="4741863"/>
          </a:xfrm>
          <a:ln>
            <a:miter lim="800000"/>
            <a:headEnd/>
            <a:tailEnd/>
          </a:ln>
        </p:spPr>
        <p:txBody>
          <a:bodyPr rtlCol="0">
            <a:normAutofit lnSpcReduction="10000"/>
          </a:bodyPr>
          <a:lstStyle/>
          <a:p>
            <a:pPr algn="ctr" eaLnBrk="1" fontAlgn="auto" hangingPunct="1">
              <a:spcBef>
                <a:spcPct val="0"/>
              </a:spcBef>
              <a:spcAft>
                <a:spcPts val="0"/>
              </a:spcAft>
              <a:buFont typeface="Arial"/>
              <a:buNone/>
              <a:defRPr/>
            </a:pPr>
            <a:r>
              <a:rPr lang="en-US" sz="2800" b="1" dirty="0">
                <a:solidFill>
                  <a:schemeClr val="bg2">
                    <a:lumMod val="25000"/>
                  </a:schemeClr>
                </a:solidFill>
                <a:latin typeface="+mj-lt"/>
                <a:ea typeface="ヒラギノ角ゴ Pro W3" charset="-128"/>
              </a:rPr>
              <a:t>“White </a:t>
            </a:r>
            <a:r>
              <a:rPr lang="en-US" sz="3000" b="1" dirty="0" smtClean="0">
                <a:solidFill>
                  <a:schemeClr val="bg2">
                    <a:lumMod val="25000"/>
                  </a:schemeClr>
                </a:solidFill>
                <a:latin typeface="+mj-lt"/>
                <a:ea typeface="ヒラギノ角ゴ Pro W3" charset="-128"/>
              </a:rPr>
              <a:t>Collar”</a:t>
            </a:r>
            <a:r>
              <a:rPr lang="en-US" sz="2800" b="1" dirty="0" smtClean="0">
                <a:solidFill>
                  <a:schemeClr val="bg2">
                    <a:lumMod val="25000"/>
                  </a:schemeClr>
                </a:solidFill>
                <a:latin typeface="+mj-lt"/>
                <a:ea typeface="ヒラギノ角ゴ Pro W3" charset="-128"/>
              </a:rPr>
              <a:t> </a:t>
            </a:r>
            <a:r>
              <a:rPr lang="en-US" sz="2800" b="1" dirty="0">
                <a:solidFill>
                  <a:schemeClr val="bg2">
                    <a:lumMod val="25000"/>
                  </a:schemeClr>
                </a:solidFill>
                <a:latin typeface="+mj-lt"/>
                <a:ea typeface="ヒラギノ角ゴ Pro W3" charset="-128"/>
              </a:rPr>
              <a:t>Exemption</a:t>
            </a:r>
            <a:r>
              <a:rPr lang="en-US" sz="2800" b="1" dirty="0" smtClean="0">
                <a:solidFill>
                  <a:schemeClr val="bg2">
                    <a:lumMod val="25000"/>
                  </a:schemeClr>
                </a:solidFill>
                <a:latin typeface="+mj-lt"/>
                <a:ea typeface="ヒラギノ角ゴ Pro W3" charset="-128"/>
              </a:rPr>
              <a:t>: </a:t>
            </a:r>
            <a:r>
              <a:rPr lang="en-US" sz="2800" b="1" dirty="0">
                <a:solidFill>
                  <a:schemeClr val="bg2">
                    <a:lumMod val="25000"/>
                  </a:schemeClr>
                </a:solidFill>
                <a:latin typeface="+mj-lt"/>
                <a:ea typeface="ヒラギノ角ゴ Pro W3" charset="-128"/>
              </a:rPr>
              <a:t>Exempt Medical Professions</a:t>
            </a:r>
          </a:p>
          <a:p>
            <a:pPr eaLnBrk="1" fontAlgn="auto" hangingPunct="1">
              <a:spcBef>
                <a:spcPct val="0"/>
              </a:spcBef>
              <a:spcAft>
                <a:spcPts val="600"/>
              </a:spcAft>
              <a:buFont typeface="Arial"/>
              <a:buNone/>
              <a:defRPr/>
            </a:pPr>
            <a:endParaRPr lang="en-US" sz="1600" b="1" dirty="0">
              <a:solidFill>
                <a:schemeClr val="bg2">
                  <a:lumMod val="25000"/>
                </a:schemeClr>
              </a:solidFill>
              <a:ea typeface="ヒラギノ角ゴ Pro W3" charset="-128"/>
            </a:endParaRPr>
          </a:p>
          <a:p>
            <a:pPr marL="971550" lvl="1" indent="-514350" eaLnBrk="1" fontAlgn="auto" hangingPunct="1">
              <a:spcBef>
                <a:spcPct val="0"/>
              </a:spcBef>
              <a:spcAft>
                <a:spcPts val="600"/>
              </a:spcAft>
              <a:buFont typeface="+mj-lt"/>
              <a:buAutoNum type="arabicPeriod"/>
              <a:defRPr/>
            </a:pPr>
            <a:r>
              <a:rPr lang="en-US" sz="2000" dirty="0">
                <a:solidFill>
                  <a:schemeClr val="bg2">
                    <a:lumMod val="25000"/>
                  </a:schemeClr>
                </a:solidFill>
                <a:ea typeface="ヒラギノ角ゴ Pro W3" charset="-128"/>
              </a:rPr>
              <a:t>Doctors, Registered Nurses</a:t>
            </a:r>
          </a:p>
          <a:p>
            <a:pPr marL="971550" lvl="1" indent="-514350" eaLnBrk="1" fontAlgn="auto" hangingPunct="1">
              <a:spcBef>
                <a:spcPct val="0"/>
              </a:spcBef>
              <a:spcAft>
                <a:spcPts val="600"/>
              </a:spcAft>
              <a:buFont typeface="+mj-lt"/>
              <a:buAutoNum type="arabicPeriod"/>
              <a:defRPr/>
            </a:pPr>
            <a:r>
              <a:rPr lang="en-US" sz="2000" dirty="0">
                <a:solidFill>
                  <a:schemeClr val="bg2">
                    <a:lumMod val="25000"/>
                  </a:schemeClr>
                </a:solidFill>
                <a:ea typeface="ヒラギノ角ゴ Pro W3" charset="-128"/>
              </a:rPr>
              <a:t>Registered or Certified Medical Technologists</a:t>
            </a:r>
          </a:p>
          <a:p>
            <a:pPr marL="1371600" lvl="2" indent="-457200" eaLnBrk="1" fontAlgn="auto" hangingPunct="1">
              <a:spcBef>
                <a:spcPct val="0"/>
              </a:spcBef>
              <a:spcAft>
                <a:spcPts val="600"/>
              </a:spcAft>
              <a:buFont typeface="Arial" panose="020B0604020202020204" pitchFamily="34" charset="0"/>
              <a:buChar char="•"/>
              <a:defRPr/>
            </a:pPr>
            <a:r>
              <a:rPr lang="en-US" sz="2000" dirty="0">
                <a:solidFill>
                  <a:schemeClr val="bg2">
                    <a:lumMod val="25000"/>
                  </a:schemeClr>
                </a:solidFill>
                <a:ea typeface="ヒラギノ角ゴ Pro W3" charset="-128"/>
              </a:rPr>
              <a:t>3 years pre-professional study in accredited college or university plus 1 year professional study in accredited school of medical technology</a:t>
            </a:r>
          </a:p>
          <a:p>
            <a:pPr marL="971550" lvl="1" indent="-514350" eaLnBrk="1" fontAlgn="auto" hangingPunct="1">
              <a:spcBef>
                <a:spcPct val="0"/>
              </a:spcBef>
              <a:spcAft>
                <a:spcPts val="600"/>
              </a:spcAft>
              <a:buFont typeface="+mj-lt"/>
              <a:buAutoNum type="arabicPeriod"/>
              <a:defRPr/>
            </a:pPr>
            <a:r>
              <a:rPr lang="en-US" sz="2000" dirty="0">
                <a:solidFill>
                  <a:schemeClr val="bg2">
                    <a:lumMod val="25000"/>
                  </a:schemeClr>
                </a:solidFill>
                <a:ea typeface="ヒラギノ角ゴ Pro W3" charset="-128"/>
              </a:rPr>
              <a:t>Dental Hygienists</a:t>
            </a:r>
          </a:p>
          <a:p>
            <a:pPr marL="1371600" lvl="2" indent="-457200" eaLnBrk="1" fontAlgn="auto" hangingPunct="1">
              <a:spcBef>
                <a:spcPct val="0"/>
              </a:spcBef>
              <a:spcAft>
                <a:spcPts val="600"/>
              </a:spcAft>
              <a:buFont typeface="Arial" panose="020B0604020202020204" pitchFamily="34" charset="0"/>
              <a:buChar char="•"/>
              <a:defRPr/>
            </a:pPr>
            <a:r>
              <a:rPr lang="en-US" sz="2000" dirty="0">
                <a:solidFill>
                  <a:schemeClr val="bg2">
                    <a:lumMod val="25000"/>
                  </a:schemeClr>
                </a:solidFill>
                <a:ea typeface="ヒラギノ角ゴ Pro W3" charset="-128"/>
              </a:rPr>
              <a:t>4 years pre-professional and professional study in accredited college or university</a:t>
            </a:r>
          </a:p>
          <a:p>
            <a:pPr marL="971550" lvl="1" indent="-514350" eaLnBrk="1" fontAlgn="auto" hangingPunct="1">
              <a:spcBef>
                <a:spcPct val="0"/>
              </a:spcBef>
              <a:spcAft>
                <a:spcPts val="600"/>
              </a:spcAft>
              <a:buFont typeface="+mj-lt"/>
              <a:buAutoNum type="arabicPeriod"/>
              <a:defRPr/>
            </a:pPr>
            <a:r>
              <a:rPr lang="en-US" sz="2000" dirty="0">
                <a:solidFill>
                  <a:schemeClr val="bg2">
                    <a:lumMod val="25000"/>
                  </a:schemeClr>
                </a:solidFill>
                <a:ea typeface="ヒラギノ角ゴ Pro W3" charset="-128"/>
              </a:rPr>
              <a:t>Certified Physician Assistants</a:t>
            </a:r>
          </a:p>
          <a:p>
            <a:pPr marL="1371600" lvl="2" indent="-457200" eaLnBrk="1" fontAlgn="auto" hangingPunct="1">
              <a:spcBef>
                <a:spcPct val="0"/>
              </a:spcBef>
              <a:spcAft>
                <a:spcPts val="600"/>
              </a:spcAft>
              <a:buFont typeface="Arial" panose="020B0604020202020204" pitchFamily="34" charset="0"/>
              <a:buChar char="•"/>
              <a:defRPr/>
            </a:pPr>
            <a:r>
              <a:rPr lang="en-US" sz="2000" dirty="0">
                <a:solidFill>
                  <a:schemeClr val="bg2">
                    <a:lumMod val="25000"/>
                  </a:schemeClr>
                </a:solidFill>
                <a:ea typeface="ヒラギノ角ゴ Pro W3" charset="-128"/>
              </a:rPr>
              <a:t>4 years pre-professional and professional study, </a:t>
            </a:r>
            <a:r>
              <a:rPr lang="en-US" sz="2000" b="1" u="sng" dirty="0">
                <a:solidFill>
                  <a:schemeClr val="bg2">
                    <a:lumMod val="25000"/>
                  </a:schemeClr>
                </a:solidFill>
                <a:ea typeface="ヒラギノ角ゴ Pro W3" charset="-128"/>
              </a:rPr>
              <a:t>and</a:t>
            </a:r>
            <a:r>
              <a:rPr lang="en-US" sz="2000" dirty="0">
                <a:solidFill>
                  <a:schemeClr val="bg2">
                    <a:lumMod val="25000"/>
                  </a:schemeClr>
                </a:solidFill>
                <a:ea typeface="ヒラギノ角ゴ Pro W3" charset="-128"/>
              </a:rPr>
              <a:t> graduation from accredited physician assistant program</a:t>
            </a: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p:txBody>
      </p:sp>
      <p:sp>
        <p:nvSpPr>
          <p:cNvPr id="3" name="Rectangle 2">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23908"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rgbClr val="F8F8F8"/>
                </a:solidFill>
                <a:latin typeface="Calibri" panose="020F0502020204030204" pitchFamily="34" charset="0"/>
              </a:rPr>
              <a:t>Overtime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794203" y="2971800"/>
            <a:ext cx="7664450" cy="2628900"/>
          </a:xfrm>
          <a:ln>
            <a:miter lim="800000"/>
            <a:headEnd/>
            <a:tailEnd/>
          </a:ln>
          <a:extLst/>
        </p:spPr>
        <p:txBody>
          <a:bodyPr numCol="2" spcCol="731520" rtlCol="0">
            <a:noAutofit/>
          </a:bodyPr>
          <a:lstStyle/>
          <a:p>
            <a:pPr marL="914400" lvl="1" indent="-4572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Lawyers</a:t>
            </a:r>
          </a:p>
          <a:p>
            <a:pPr marL="914400" lvl="1" indent="-4572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Teachers</a:t>
            </a:r>
          </a:p>
          <a:p>
            <a:pPr marL="914400" lvl="1" indent="-4572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Accountants</a:t>
            </a:r>
          </a:p>
          <a:p>
            <a:pPr marL="914400" lvl="1" indent="-4572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Pharmacists </a:t>
            </a:r>
          </a:p>
          <a:p>
            <a:pPr marL="914400" lvl="1" indent="-4572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Engineers </a:t>
            </a:r>
          </a:p>
          <a:p>
            <a:pPr marL="914400" lvl="1" indent="-4572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Actuaries</a:t>
            </a:r>
          </a:p>
          <a:p>
            <a:pPr marL="914400" lvl="1" indent="-4572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Chefs</a:t>
            </a:r>
          </a:p>
          <a:p>
            <a:pPr marL="914400" lvl="1" indent="-4572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Certified Athletic Trainers</a:t>
            </a:r>
          </a:p>
          <a:p>
            <a:pPr marL="914400" lvl="1" indent="-4572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Licensed Funeral Directors</a:t>
            </a:r>
          </a:p>
          <a:p>
            <a:pPr marL="914400" lvl="1" indent="-4572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Embalmers</a:t>
            </a:r>
          </a:p>
        </p:txBody>
      </p:sp>
      <p:sp>
        <p:nvSpPr>
          <p:cNvPr id="125955" name="TextBox 1"/>
          <p:cNvSpPr txBox="1">
            <a:spLocks noChangeArrowheads="1"/>
          </p:cNvSpPr>
          <p:nvPr/>
        </p:nvSpPr>
        <p:spPr bwMode="auto">
          <a:xfrm>
            <a:off x="274638" y="1843088"/>
            <a:ext cx="8594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2800" b="1" dirty="0">
                <a:solidFill>
                  <a:srgbClr val="3E3E3E"/>
                </a:solidFill>
              </a:rPr>
              <a:t>“White Collar” Exemption: </a:t>
            </a:r>
            <a:r>
              <a:rPr lang="en-US" altLang="en-US" sz="2800" b="1" dirty="0"/>
              <a:t>Professional Duties </a:t>
            </a:r>
          </a:p>
          <a:p>
            <a:pPr algn="ctr" eaLnBrk="1" hangingPunct="1"/>
            <a:r>
              <a:rPr lang="en-US" altLang="en-US" sz="2800" b="1" dirty="0">
                <a:solidFill>
                  <a:srgbClr val="3E3E3E"/>
                </a:solidFill>
              </a:rPr>
              <a:t>Other commonly exempt professions</a:t>
            </a:r>
          </a:p>
        </p:txBody>
      </p:sp>
      <p:sp>
        <p:nvSpPr>
          <p:cNvPr id="4" name="Rectangle 3">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25957"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rgbClr val="F8F8F8"/>
                </a:solidFill>
                <a:latin typeface="Calibri" panose="020F0502020204030204" pitchFamily="34" charset="0"/>
              </a:rPr>
              <a:t>Overtime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2041525" y="2960688"/>
            <a:ext cx="5060950" cy="3254375"/>
          </a:xfrm>
          <a:ln>
            <a:miter lim="800000"/>
            <a:headEnd/>
            <a:tailEnd/>
          </a:ln>
        </p:spPr>
        <p:txBody>
          <a:bodyPr rtlCol="0">
            <a:normAutofit/>
          </a:bodyPr>
          <a:lstStyle/>
          <a:p>
            <a:pPr marL="914400" lvl="1" indent="-457200" eaLnBrk="1" fontAlgn="auto" hangingPunct="1">
              <a:spcBef>
                <a:spcPct val="0"/>
              </a:spcBef>
              <a:spcAft>
                <a:spcPts val="600"/>
              </a:spcAft>
              <a:buFont typeface="Arial" panose="020B0604020202020204" pitchFamily="34" charset="0"/>
              <a:buChar char="•"/>
              <a:defRPr/>
            </a:pPr>
            <a:r>
              <a:rPr lang="en-US" sz="2000" dirty="0">
                <a:solidFill>
                  <a:schemeClr val="bg2">
                    <a:lumMod val="25000"/>
                  </a:schemeClr>
                </a:solidFill>
                <a:ea typeface="ヒラギノ角ゴ Pro W3" charset="-128"/>
              </a:rPr>
              <a:t>Licensed Practical Nurses</a:t>
            </a:r>
          </a:p>
          <a:p>
            <a:pPr marL="914400" lvl="1" indent="-457200" eaLnBrk="1" fontAlgn="auto" hangingPunct="1">
              <a:spcBef>
                <a:spcPct val="0"/>
              </a:spcBef>
              <a:spcAft>
                <a:spcPts val="600"/>
              </a:spcAft>
              <a:buFont typeface="Arial" panose="020B0604020202020204" pitchFamily="34" charset="0"/>
              <a:buChar char="•"/>
              <a:defRPr/>
            </a:pPr>
            <a:r>
              <a:rPr lang="en-US" sz="2000" dirty="0">
                <a:solidFill>
                  <a:schemeClr val="bg2">
                    <a:lumMod val="25000"/>
                  </a:schemeClr>
                </a:solidFill>
                <a:ea typeface="ヒラギノ角ゴ Pro W3" charset="-128"/>
              </a:rPr>
              <a:t>Paralegals, legal assistants</a:t>
            </a:r>
          </a:p>
          <a:p>
            <a:pPr marL="914400" lvl="1" indent="-457200" eaLnBrk="1" fontAlgn="auto" hangingPunct="1">
              <a:spcBef>
                <a:spcPct val="0"/>
              </a:spcBef>
              <a:spcAft>
                <a:spcPts val="600"/>
              </a:spcAft>
              <a:buFont typeface="Arial" panose="020B0604020202020204" pitchFamily="34" charset="0"/>
              <a:buChar char="•"/>
              <a:defRPr/>
            </a:pPr>
            <a:r>
              <a:rPr lang="en-US" sz="2000" dirty="0">
                <a:solidFill>
                  <a:schemeClr val="bg2">
                    <a:lumMod val="25000"/>
                  </a:schemeClr>
                </a:solidFill>
                <a:ea typeface="ヒラギノ角ゴ Pro W3" charset="-128"/>
              </a:rPr>
              <a:t>Engineering Technicians </a:t>
            </a:r>
          </a:p>
          <a:p>
            <a:pPr marL="914400" lvl="1" indent="-457200" eaLnBrk="1" fontAlgn="auto" hangingPunct="1">
              <a:spcBef>
                <a:spcPct val="0"/>
              </a:spcBef>
              <a:spcAft>
                <a:spcPts val="600"/>
              </a:spcAft>
              <a:buFont typeface="Arial" panose="020B0604020202020204" pitchFamily="34" charset="0"/>
              <a:buChar char="•"/>
              <a:defRPr/>
            </a:pPr>
            <a:r>
              <a:rPr lang="en-US" sz="2000" dirty="0">
                <a:solidFill>
                  <a:schemeClr val="bg2">
                    <a:lumMod val="25000"/>
                  </a:schemeClr>
                </a:solidFill>
                <a:ea typeface="ヒラギノ角ゴ Pro W3" charset="-128"/>
              </a:rPr>
              <a:t>Accounting clerks, bookkeepers typically performing routine work</a:t>
            </a:r>
          </a:p>
          <a:p>
            <a:pPr marL="914400" lvl="1" indent="-457200" eaLnBrk="1" fontAlgn="auto" hangingPunct="1">
              <a:spcBef>
                <a:spcPct val="0"/>
              </a:spcBef>
              <a:spcAft>
                <a:spcPts val="600"/>
              </a:spcAft>
              <a:buFont typeface="Arial" panose="020B0604020202020204" pitchFamily="34" charset="0"/>
              <a:buChar char="•"/>
              <a:defRPr/>
            </a:pPr>
            <a:r>
              <a:rPr lang="en-US" sz="2000" dirty="0">
                <a:solidFill>
                  <a:schemeClr val="bg2">
                    <a:lumMod val="25000"/>
                  </a:schemeClr>
                </a:solidFill>
                <a:ea typeface="ヒラギノ角ゴ Pro W3" charset="-128"/>
              </a:rPr>
              <a:t>Cooks performing predominantly routine mental, manual, mechanical, or physical work</a:t>
            </a:r>
          </a:p>
        </p:txBody>
      </p:sp>
      <p:sp>
        <p:nvSpPr>
          <p:cNvPr id="128003" name="TextBox 1"/>
          <p:cNvSpPr txBox="1">
            <a:spLocks noChangeArrowheads="1"/>
          </p:cNvSpPr>
          <p:nvPr/>
        </p:nvSpPr>
        <p:spPr bwMode="auto">
          <a:xfrm>
            <a:off x="274638" y="1839913"/>
            <a:ext cx="8594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2800" b="1" dirty="0">
                <a:solidFill>
                  <a:srgbClr val="3E3E3E"/>
                </a:solidFill>
              </a:rPr>
              <a:t>Non-Exempt Professions	</a:t>
            </a:r>
          </a:p>
          <a:p>
            <a:pPr algn="ctr" eaLnBrk="1" hangingPunct="1"/>
            <a:r>
              <a:rPr lang="en-US" altLang="en-US" sz="2800" i="1" dirty="0">
                <a:solidFill>
                  <a:srgbClr val="3E3E3E"/>
                </a:solidFill>
              </a:rPr>
              <a:t>Common errors: misapplication of exemptions</a:t>
            </a:r>
            <a:endParaRPr lang="en-US" altLang="en-US" sz="2800" b="1" dirty="0">
              <a:solidFill>
                <a:srgbClr val="3E3E3E"/>
              </a:solidFill>
            </a:endParaRPr>
          </a:p>
        </p:txBody>
      </p:sp>
      <p:sp>
        <p:nvSpPr>
          <p:cNvPr id="5" name="Rectangle 4">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28005"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rgbClr val="F8F8F8"/>
                </a:solidFill>
                <a:latin typeface="Calibri" panose="020F0502020204030204" pitchFamily="34" charset="0"/>
              </a:rPr>
              <a:t>Overtime</a:t>
            </a:r>
          </a:p>
        </p:txBody>
      </p:sp>
      <p:pic>
        <p:nvPicPr>
          <p:cNvPr id="12800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715000"/>
            <a:ext cx="75723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7" name="TextBox 7"/>
          <p:cNvSpPr txBox="1">
            <a:spLocks noChangeArrowheads="1"/>
          </p:cNvSpPr>
          <p:nvPr/>
        </p:nvSpPr>
        <p:spPr bwMode="auto">
          <a:xfrm>
            <a:off x="7569199" y="5715000"/>
            <a:ext cx="13001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1400" b="1" dirty="0">
                <a:solidFill>
                  <a:srgbClr val="3E3E3E"/>
                </a:solidFill>
              </a:rPr>
              <a:t>FACT SHEET: </a:t>
            </a:r>
            <a:br>
              <a:rPr lang="en-US" altLang="en-US" sz="1400" b="1" dirty="0">
                <a:solidFill>
                  <a:srgbClr val="3E3E3E"/>
                </a:solidFill>
              </a:rPr>
            </a:br>
            <a:r>
              <a:rPr lang="en-US" altLang="en-US" sz="1400" u="sng" dirty="0">
                <a:solidFill>
                  <a:srgbClr val="3E3E3E"/>
                </a:solidFill>
                <a:hlinkClick r:id="rId4"/>
              </a:rPr>
              <a:t>Technologists &amp; Technicians</a:t>
            </a:r>
            <a:endParaRPr lang="en-US" altLang="en-US" sz="1400" dirty="0">
              <a:solidFill>
                <a:srgbClr val="3E3E3E"/>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1152524" y="3026232"/>
            <a:ext cx="7534276" cy="3390898"/>
          </a:xfrm>
          <a:ln>
            <a:miter lim="800000"/>
            <a:headEnd/>
            <a:tailEnd/>
          </a:ln>
          <a:extLst/>
        </p:spPr>
        <p:txBody>
          <a:bodyPr numCol="2" rtlCol="0">
            <a:normAutofit fontScale="55000" lnSpcReduction="20000"/>
          </a:bodyPr>
          <a:lstStyle/>
          <a:p>
            <a:pPr marL="91440" lvl="1" indent="-342900" eaLnBrk="1" fontAlgn="auto" hangingPunct="1">
              <a:spcBef>
                <a:spcPct val="0"/>
              </a:spcBef>
              <a:spcAft>
                <a:spcPts val="600"/>
              </a:spcAft>
              <a:buFont typeface="Arial" panose="020B0604020202020204" pitchFamily="34" charset="0"/>
              <a:buChar char="•"/>
              <a:defRPr/>
            </a:pPr>
            <a:r>
              <a:rPr lang="en-US" sz="4400" b="1" dirty="0">
                <a:solidFill>
                  <a:schemeClr val="bg2">
                    <a:lumMod val="25000"/>
                  </a:schemeClr>
                </a:solidFill>
                <a:ea typeface="ヒラギノ角ゴ Pro W3" charset="-128"/>
              </a:rPr>
              <a:t>Music</a:t>
            </a:r>
          </a:p>
          <a:p>
            <a:pPr marL="548640" lvl="3" eaLnBrk="1" fontAlgn="auto" hangingPunct="1">
              <a:spcBef>
                <a:spcPct val="0"/>
              </a:spcBef>
              <a:spcAft>
                <a:spcPts val="600"/>
              </a:spcAft>
              <a:buFont typeface="Arial"/>
              <a:buNone/>
              <a:defRPr/>
            </a:pPr>
            <a:r>
              <a:rPr lang="en-US" sz="4400" dirty="0">
                <a:solidFill>
                  <a:schemeClr val="bg2">
                    <a:lumMod val="25000"/>
                  </a:schemeClr>
                </a:solidFill>
                <a:ea typeface="ヒラギノ角ゴ Pro W3" charset="-128"/>
              </a:rPr>
              <a:t>Musicians, composers, conductors, soloists</a:t>
            </a:r>
          </a:p>
          <a:p>
            <a:pPr marL="0" lvl="3" indent="-342900" eaLnBrk="1" fontAlgn="auto" hangingPunct="1">
              <a:spcBef>
                <a:spcPct val="0"/>
              </a:spcBef>
              <a:spcAft>
                <a:spcPts val="600"/>
              </a:spcAft>
              <a:buFont typeface="Arial" panose="020B0604020202020204" pitchFamily="34" charset="0"/>
              <a:buChar char="•"/>
              <a:defRPr/>
            </a:pPr>
            <a:r>
              <a:rPr lang="en-US" sz="4400" b="1" dirty="0">
                <a:solidFill>
                  <a:schemeClr val="bg2">
                    <a:lumMod val="25000"/>
                  </a:schemeClr>
                </a:solidFill>
                <a:ea typeface="ヒラギノ角ゴ Pro W3" charset="-128"/>
              </a:rPr>
              <a:t>Graphic Arts</a:t>
            </a:r>
          </a:p>
          <a:p>
            <a:pPr marL="0" lvl="3" eaLnBrk="1" fontAlgn="auto" hangingPunct="1">
              <a:spcBef>
                <a:spcPct val="0"/>
              </a:spcBef>
              <a:spcAft>
                <a:spcPts val="600"/>
              </a:spcAft>
              <a:buFont typeface="Arial"/>
              <a:buNone/>
              <a:defRPr/>
            </a:pPr>
            <a:r>
              <a:rPr lang="en-US" sz="4800" dirty="0" smtClean="0">
                <a:solidFill>
                  <a:schemeClr val="bg2">
                    <a:lumMod val="25000"/>
                  </a:schemeClr>
                </a:solidFill>
                <a:ea typeface="ヒラギノ角ゴ Pro W3" charset="-128"/>
              </a:rPr>
              <a:t>	Painters, 	photographers, </a:t>
            </a:r>
            <a:br>
              <a:rPr lang="en-US" sz="4800" dirty="0" smtClean="0">
                <a:solidFill>
                  <a:schemeClr val="bg2">
                    <a:lumMod val="25000"/>
                  </a:schemeClr>
                </a:solidFill>
                <a:ea typeface="ヒラギノ角ゴ Pro W3" charset="-128"/>
              </a:rPr>
            </a:br>
            <a:r>
              <a:rPr lang="en-US" sz="4800" dirty="0" smtClean="0">
                <a:solidFill>
                  <a:schemeClr val="bg2">
                    <a:lumMod val="25000"/>
                  </a:schemeClr>
                </a:solidFill>
                <a:ea typeface="ヒラギノ角ゴ Pro W3" charset="-128"/>
              </a:rPr>
              <a:t>	 cartoonists</a:t>
            </a:r>
            <a:endParaRPr lang="en-US" sz="4400" b="1" dirty="0">
              <a:solidFill>
                <a:schemeClr val="bg2">
                  <a:lumMod val="25000"/>
                </a:schemeClr>
              </a:solidFill>
              <a:ea typeface="ヒラギノ角ゴ Pro W3" charset="-128"/>
            </a:endParaRPr>
          </a:p>
          <a:p>
            <a:pPr marL="91440" lvl="1" indent="-342900" eaLnBrk="1" fontAlgn="auto" hangingPunct="1">
              <a:spcBef>
                <a:spcPct val="0"/>
              </a:spcBef>
              <a:spcAft>
                <a:spcPts val="600"/>
              </a:spcAft>
              <a:buFont typeface="Arial" panose="020B0604020202020204" pitchFamily="34" charset="0"/>
              <a:buChar char="•"/>
              <a:defRPr/>
            </a:pPr>
            <a:r>
              <a:rPr lang="en-US" sz="4400" b="1" dirty="0" smtClean="0">
                <a:solidFill>
                  <a:schemeClr val="bg2">
                    <a:lumMod val="25000"/>
                  </a:schemeClr>
                </a:solidFill>
                <a:ea typeface="ヒラギノ角ゴ Pro W3" charset="-128"/>
              </a:rPr>
              <a:t>Acting</a:t>
            </a:r>
          </a:p>
          <a:p>
            <a:pPr marL="91440" lvl="1" indent="-342900" eaLnBrk="1" fontAlgn="auto" hangingPunct="1">
              <a:spcBef>
                <a:spcPct val="0"/>
              </a:spcBef>
              <a:spcAft>
                <a:spcPts val="600"/>
              </a:spcAft>
              <a:buFont typeface="Arial" panose="020B0604020202020204" pitchFamily="34" charset="0"/>
              <a:buChar char="•"/>
              <a:defRPr/>
            </a:pPr>
            <a:endParaRPr lang="en-US" sz="4400" b="1" dirty="0">
              <a:solidFill>
                <a:schemeClr val="bg2">
                  <a:lumMod val="25000"/>
                </a:schemeClr>
              </a:solidFill>
              <a:ea typeface="ヒラギノ角ゴ Pro W3" charset="-128"/>
            </a:endParaRPr>
          </a:p>
          <a:p>
            <a:pPr marL="91440" lvl="1" indent="-342900" eaLnBrk="1" fontAlgn="auto" hangingPunct="1">
              <a:spcBef>
                <a:spcPct val="0"/>
              </a:spcBef>
              <a:spcAft>
                <a:spcPts val="600"/>
              </a:spcAft>
              <a:buFont typeface="Arial" panose="020B0604020202020204" pitchFamily="34" charset="0"/>
              <a:buChar char="•"/>
              <a:defRPr/>
            </a:pPr>
            <a:r>
              <a:rPr lang="en-US" sz="4400" b="1" dirty="0">
                <a:solidFill>
                  <a:schemeClr val="bg2">
                    <a:lumMod val="25000"/>
                  </a:schemeClr>
                </a:solidFill>
                <a:ea typeface="ヒラギノ角ゴ Pro W3" charset="-128"/>
              </a:rPr>
              <a:t>Writing</a:t>
            </a:r>
          </a:p>
          <a:p>
            <a:pPr marL="548640" lvl="3" eaLnBrk="1" fontAlgn="auto" hangingPunct="1">
              <a:spcBef>
                <a:spcPct val="0"/>
              </a:spcBef>
              <a:spcAft>
                <a:spcPts val="600"/>
              </a:spcAft>
              <a:buFont typeface="Arial"/>
              <a:buNone/>
              <a:defRPr/>
            </a:pPr>
            <a:r>
              <a:rPr lang="en-US" sz="4400" dirty="0">
                <a:solidFill>
                  <a:schemeClr val="bg2">
                    <a:lumMod val="25000"/>
                  </a:schemeClr>
                </a:solidFill>
                <a:ea typeface="ヒラギノ角ゴ Pro W3" charset="-128"/>
              </a:rPr>
              <a:t>Essayists, novelists, short-story writers, playwrights, screenwriters who choose their own subjects, </a:t>
            </a:r>
            <a:r>
              <a:rPr lang="en-US" sz="4400" dirty="0">
                <a:ea typeface="ヒラギノ角ゴ Pro W3" charset="-128"/>
              </a:rPr>
              <a:t>responsible writing positions in </a:t>
            </a:r>
            <a:r>
              <a:rPr lang="en-US" sz="4400" dirty="0">
                <a:solidFill>
                  <a:schemeClr val="bg2">
                    <a:lumMod val="25000"/>
                  </a:schemeClr>
                </a:solidFill>
                <a:ea typeface="ヒラギノ角ゴ Pro W3" charset="-128"/>
              </a:rPr>
              <a:t>advertising agencies</a:t>
            </a:r>
          </a:p>
          <a:p>
            <a:pPr lvl="2" eaLnBrk="1" fontAlgn="auto" hangingPunct="1">
              <a:spcBef>
                <a:spcPct val="0"/>
              </a:spcBef>
              <a:spcAft>
                <a:spcPts val="600"/>
              </a:spcAft>
              <a:buFont typeface="Arial"/>
              <a:buNone/>
              <a:defRPr/>
            </a:pPr>
            <a:endParaRPr lang="en-US" dirty="0">
              <a:solidFill>
                <a:srgbClr val="002060"/>
              </a:solidFill>
              <a:ea typeface="ヒラギノ角ゴ Pro W3" charset="-128"/>
            </a:endParaRPr>
          </a:p>
        </p:txBody>
      </p:sp>
      <p:sp>
        <p:nvSpPr>
          <p:cNvPr id="130051" name="TextBox 1"/>
          <p:cNvSpPr txBox="1">
            <a:spLocks noChangeArrowheads="1"/>
          </p:cNvSpPr>
          <p:nvPr/>
        </p:nvSpPr>
        <p:spPr bwMode="auto">
          <a:xfrm>
            <a:off x="274638" y="1843088"/>
            <a:ext cx="8594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2800" b="1" dirty="0">
                <a:solidFill>
                  <a:srgbClr val="3E3E3E"/>
                </a:solidFill>
              </a:rPr>
              <a:t>“White Collar” Exemption: </a:t>
            </a:r>
            <a:r>
              <a:rPr lang="en-US" altLang="en-US" sz="2800" dirty="0"/>
              <a:t>Professional Duties </a:t>
            </a:r>
          </a:p>
          <a:p>
            <a:pPr algn="ctr" eaLnBrk="1" hangingPunct="1"/>
            <a:r>
              <a:rPr lang="en-US" altLang="en-US" sz="2800" i="1" dirty="0">
                <a:solidFill>
                  <a:srgbClr val="3E3E3E"/>
                </a:solidFill>
              </a:rPr>
              <a:t>Recognized Field of Artistic or Creative Endeavor</a:t>
            </a:r>
            <a:endParaRPr lang="en-US" altLang="en-US" sz="2800" b="1" i="1" dirty="0">
              <a:solidFill>
                <a:srgbClr val="3E3E3E"/>
              </a:solidFill>
            </a:endParaRPr>
          </a:p>
        </p:txBody>
      </p:sp>
      <p:sp>
        <p:nvSpPr>
          <p:cNvPr id="4" name="Rectangle 3">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30053"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rgbClr val="F8F8F8"/>
                </a:solidFill>
                <a:latin typeface="Calibri" panose="020F0502020204030204" pitchFamily="34" charset="0"/>
              </a:rPr>
              <a:t>Overtime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762000" y="2874963"/>
            <a:ext cx="7620000" cy="2887662"/>
          </a:xfrm>
          <a:ln>
            <a:miter lim="800000"/>
            <a:headEnd/>
            <a:tailEnd/>
          </a:ln>
        </p:spPr>
        <p:txBody>
          <a:bodyPr rtlCol="0">
            <a:normAutofit fontScale="92500" lnSpcReduction="10000"/>
          </a:bodyPr>
          <a:lstStyle/>
          <a:p>
            <a:pPr marL="800100" lvl="1" indent="-342900" eaLnBrk="1" fontAlgn="auto" hangingPunct="1">
              <a:spcBef>
                <a:spcPct val="0"/>
              </a:spcBef>
              <a:spcAft>
                <a:spcPts val="600"/>
              </a:spcAft>
              <a:buFont typeface="Arial" panose="020B0604020202020204" pitchFamily="34" charset="0"/>
              <a:buChar char="•"/>
              <a:defRPr/>
            </a:pPr>
            <a:r>
              <a:rPr lang="en-US" sz="2000" dirty="0">
                <a:ea typeface="ヒラギノ角ゴ Pro W3" charset="-128"/>
              </a:rPr>
              <a:t>Application of systems analysis techniques and procedures, including consultation with users about hardware, software, or system function specifications;</a:t>
            </a:r>
          </a:p>
          <a:p>
            <a:pPr marL="800100" lvl="1" indent="-342900" eaLnBrk="1" fontAlgn="auto" hangingPunct="1">
              <a:spcBef>
                <a:spcPct val="0"/>
              </a:spcBef>
              <a:spcAft>
                <a:spcPts val="600"/>
              </a:spcAft>
              <a:buFont typeface="Arial" panose="020B0604020202020204" pitchFamily="34" charset="0"/>
              <a:buChar char="•"/>
              <a:defRPr/>
            </a:pPr>
            <a:r>
              <a:rPr lang="en-US" sz="2000" dirty="0">
                <a:ea typeface="ヒラギノ角ゴ Pro W3" charset="-128"/>
              </a:rPr>
              <a:t>Design, development, documentation, analysis, creation, testing, or modification of computer systems or programs related to user or system design specifications; </a:t>
            </a:r>
          </a:p>
          <a:p>
            <a:pPr marL="800100" lvl="1" indent="-342900" eaLnBrk="1" fontAlgn="auto" hangingPunct="1">
              <a:spcBef>
                <a:spcPct val="0"/>
              </a:spcBef>
              <a:spcAft>
                <a:spcPts val="600"/>
              </a:spcAft>
              <a:buFont typeface="Arial" panose="020B0604020202020204" pitchFamily="34" charset="0"/>
              <a:buChar char="•"/>
              <a:defRPr/>
            </a:pPr>
            <a:r>
              <a:rPr lang="en-US" sz="2000" dirty="0">
                <a:ea typeface="ヒラギノ角ゴ Pro W3" charset="-128"/>
              </a:rPr>
              <a:t>Design, documentation, testing creation, or modification of machine operating systems; or</a:t>
            </a:r>
          </a:p>
          <a:p>
            <a:pPr marL="800100" lvl="1" indent="-342900" eaLnBrk="1" fontAlgn="auto" hangingPunct="1">
              <a:spcBef>
                <a:spcPct val="0"/>
              </a:spcBef>
              <a:spcAft>
                <a:spcPts val="600"/>
              </a:spcAft>
              <a:buFont typeface="Arial" panose="020B0604020202020204" pitchFamily="34" charset="0"/>
              <a:buChar char="•"/>
              <a:defRPr/>
            </a:pPr>
            <a:r>
              <a:rPr lang="en-US" sz="2000" dirty="0">
                <a:ea typeface="ヒラギノ角ゴ Pro W3" charset="-128"/>
              </a:rPr>
              <a:t>Combination of above duties </a:t>
            </a:r>
            <a:r>
              <a:rPr lang="en-US" sz="2000" dirty="0" smtClean="0">
                <a:ea typeface="ヒラギノ角ゴ Pro W3" charset="-128"/>
              </a:rPr>
              <a:t>requiring </a:t>
            </a:r>
            <a:r>
              <a:rPr lang="en-US" sz="2000" dirty="0">
                <a:ea typeface="ヒラギノ角ゴ Pro W3" charset="-128"/>
              </a:rPr>
              <a:t>equal skill level</a:t>
            </a:r>
            <a:r>
              <a:rPr lang="en-US" sz="2000" dirty="0">
                <a:solidFill>
                  <a:schemeClr val="bg2">
                    <a:lumMod val="25000"/>
                  </a:schemeClr>
                </a:solidFill>
                <a:ea typeface="ヒラギノ角ゴ Pro W3" charset="-128"/>
              </a:rPr>
              <a:t>.</a:t>
            </a:r>
          </a:p>
        </p:txBody>
      </p:sp>
      <p:sp>
        <p:nvSpPr>
          <p:cNvPr id="4" name="Rectangle 3">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32100"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rgbClr val="F8F8F8"/>
                </a:solidFill>
                <a:latin typeface="Calibri" panose="020F0502020204030204" pitchFamily="34" charset="0"/>
              </a:rPr>
              <a:t>Overtime</a:t>
            </a:r>
          </a:p>
        </p:txBody>
      </p:sp>
      <p:sp>
        <p:nvSpPr>
          <p:cNvPr id="132101" name="Rectangle 2"/>
          <p:cNvSpPr>
            <a:spLocks noChangeArrowheads="1"/>
          </p:cNvSpPr>
          <p:nvPr/>
        </p:nvSpPr>
        <p:spPr bwMode="auto">
          <a:xfrm>
            <a:off x="0" y="1863725"/>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b="1" dirty="0">
                <a:solidFill>
                  <a:srgbClr val="3E3E3E"/>
                </a:solidFill>
              </a:rPr>
              <a:t>“White Collar” Exemption: Computer-related Occupations</a:t>
            </a:r>
          </a:p>
          <a:p>
            <a:pPr algn="ctr" eaLnBrk="1" hangingPunct="1"/>
            <a:r>
              <a:rPr lang="en-US" altLang="en-US" dirty="0">
                <a:solidFill>
                  <a:srgbClr val="3E3E3E"/>
                </a:solidFill>
              </a:rPr>
              <a:t>Primary duty </a:t>
            </a:r>
          </a:p>
          <a:p>
            <a:pPr algn="ctr" eaLnBrk="1" hangingPunct="1"/>
            <a:endParaRPr lang="en-US" altLang="en-US" b="1" dirty="0">
              <a:solidFill>
                <a:srgbClr val="3E3E3E"/>
              </a:solidFill>
            </a:endParaRPr>
          </a:p>
        </p:txBody>
      </p:sp>
      <p:pic>
        <p:nvPicPr>
          <p:cNvPr id="13210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715000"/>
            <a:ext cx="75723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3" name="TextBox 7"/>
          <p:cNvSpPr txBox="1">
            <a:spLocks noChangeArrowheads="1"/>
          </p:cNvSpPr>
          <p:nvPr/>
        </p:nvSpPr>
        <p:spPr bwMode="auto">
          <a:xfrm>
            <a:off x="7569200" y="5616575"/>
            <a:ext cx="13843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1400" b="1" dirty="0">
                <a:solidFill>
                  <a:srgbClr val="3E3E3E"/>
                </a:solidFill>
              </a:rPr>
              <a:t>FACT SHEET: </a:t>
            </a:r>
            <a:br>
              <a:rPr lang="en-US" altLang="en-US" sz="1400" b="1" dirty="0">
                <a:solidFill>
                  <a:srgbClr val="3E3E3E"/>
                </a:solidFill>
              </a:rPr>
            </a:br>
            <a:r>
              <a:rPr lang="en-US" altLang="en-US" sz="1400" u="sng" dirty="0">
                <a:solidFill>
                  <a:srgbClr val="3E3E3E"/>
                </a:solidFill>
                <a:hlinkClick r:id="rId4"/>
              </a:rPr>
              <a:t>Computer-Related Exemption</a:t>
            </a:r>
            <a:endParaRPr lang="en-US" altLang="en-US" sz="1400" dirty="0">
              <a:solidFill>
                <a:srgbClr val="3E3E3E"/>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1295400" y="1825852"/>
            <a:ext cx="6477000" cy="4337050"/>
          </a:xfrm>
          <a:ln>
            <a:miter lim="800000"/>
            <a:headEnd/>
            <a:tailEnd/>
          </a:ln>
          <a:extLst/>
        </p:spPr>
        <p:txBody>
          <a:bodyPr rtlCol="0">
            <a:normAutofit/>
          </a:bodyPr>
          <a:lstStyle/>
          <a:p>
            <a:pPr algn="ctr" eaLnBrk="1" fontAlgn="auto" hangingPunct="1">
              <a:spcBef>
                <a:spcPct val="0"/>
              </a:spcBef>
              <a:spcAft>
                <a:spcPts val="0"/>
              </a:spcAft>
              <a:buFont typeface="Arial"/>
              <a:buNone/>
              <a:defRPr/>
            </a:pPr>
            <a:r>
              <a:rPr lang="en-US" sz="2800" b="1" dirty="0">
                <a:solidFill>
                  <a:schemeClr val="bg2">
                    <a:lumMod val="25000"/>
                  </a:schemeClr>
                </a:solidFill>
                <a:ea typeface="ヒラギノ角ゴ Pro W3" charset="-128"/>
              </a:rPr>
              <a:t>“White </a:t>
            </a:r>
            <a:r>
              <a:rPr lang="en-US" sz="2800" b="1" dirty="0" smtClean="0">
                <a:solidFill>
                  <a:schemeClr val="bg2">
                    <a:lumMod val="25000"/>
                  </a:schemeClr>
                </a:solidFill>
                <a:ea typeface="ヒラギノ角ゴ Pro W3" charset="-128"/>
              </a:rPr>
              <a:t>Collar” </a:t>
            </a:r>
            <a:r>
              <a:rPr lang="en-US" sz="2800" b="1" dirty="0">
                <a:solidFill>
                  <a:schemeClr val="bg2">
                    <a:lumMod val="25000"/>
                  </a:schemeClr>
                </a:solidFill>
                <a:ea typeface="ヒラギノ角ゴ Pro W3" charset="-128"/>
              </a:rPr>
              <a:t>Exemption</a:t>
            </a:r>
            <a:r>
              <a:rPr lang="en-US" sz="2800" b="1" dirty="0" smtClean="0">
                <a:solidFill>
                  <a:schemeClr val="bg2">
                    <a:lumMod val="25000"/>
                  </a:schemeClr>
                </a:solidFill>
                <a:ea typeface="ヒラギノ角ゴ Pro W3" charset="-128"/>
              </a:rPr>
              <a:t>: </a:t>
            </a:r>
            <a:endParaRPr lang="en-US" sz="2800" b="1" dirty="0">
              <a:solidFill>
                <a:schemeClr val="bg2">
                  <a:lumMod val="25000"/>
                </a:schemeClr>
              </a:solidFill>
              <a:ea typeface="ヒラギノ角ゴ Pro W3" charset="-128"/>
            </a:endParaRPr>
          </a:p>
          <a:p>
            <a:pPr algn="ctr" eaLnBrk="1" fontAlgn="auto" hangingPunct="1">
              <a:spcBef>
                <a:spcPct val="0"/>
              </a:spcBef>
              <a:spcAft>
                <a:spcPts val="0"/>
              </a:spcAft>
              <a:buFont typeface="Arial"/>
              <a:buNone/>
              <a:defRPr/>
            </a:pPr>
            <a:r>
              <a:rPr lang="en-US" sz="2800" b="1" dirty="0">
                <a:solidFill>
                  <a:schemeClr val="bg2">
                    <a:lumMod val="25000"/>
                  </a:schemeClr>
                </a:solidFill>
                <a:ea typeface="ヒラギノ角ゴ Pro W3" charset="-128"/>
              </a:rPr>
              <a:t>Computer-related Occupations</a:t>
            </a:r>
          </a:p>
          <a:p>
            <a:pPr eaLnBrk="1" fontAlgn="auto" hangingPunct="1">
              <a:spcBef>
                <a:spcPct val="0"/>
              </a:spcBef>
              <a:spcAft>
                <a:spcPts val="0"/>
              </a:spcAft>
              <a:buFont typeface="Arial"/>
              <a:buNone/>
              <a:defRPr/>
            </a:pPr>
            <a:endParaRPr lang="en-US" sz="1800" dirty="0">
              <a:solidFill>
                <a:schemeClr val="bg2">
                  <a:lumMod val="25000"/>
                </a:schemeClr>
              </a:solidFill>
              <a:ea typeface="ヒラギノ角ゴ Pro W3" charset="-128"/>
            </a:endParaRPr>
          </a:p>
          <a:p>
            <a:pPr eaLnBrk="1" fontAlgn="auto" hangingPunct="1">
              <a:spcBef>
                <a:spcPct val="0"/>
              </a:spcBef>
              <a:spcAft>
                <a:spcPts val="0"/>
              </a:spcAft>
              <a:buFont typeface="Arial"/>
              <a:buNone/>
              <a:defRPr/>
            </a:pPr>
            <a:r>
              <a:rPr lang="en-US" sz="2400" dirty="0">
                <a:solidFill>
                  <a:schemeClr val="bg2">
                    <a:lumMod val="25000"/>
                  </a:schemeClr>
                </a:solidFill>
                <a:ea typeface="ヒラギノ角ゴ Pro W3" charset="-128"/>
              </a:rPr>
              <a:t>Additionally, exempt </a:t>
            </a:r>
            <a:r>
              <a:rPr lang="en-US" sz="2400" dirty="0">
                <a:ea typeface="ヒラギノ角ゴ Pro W3" charset="-128"/>
              </a:rPr>
              <a:t>employees must </a:t>
            </a:r>
            <a:r>
              <a:rPr lang="en-US" sz="2400" dirty="0">
                <a:solidFill>
                  <a:schemeClr val="bg2">
                    <a:lumMod val="25000"/>
                  </a:schemeClr>
                </a:solidFill>
                <a:ea typeface="ヒラギノ角ゴ Pro W3" charset="-128"/>
              </a:rPr>
              <a:t>also </a:t>
            </a:r>
            <a:r>
              <a:rPr lang="en-US" sz="2400" dirty="0" smtClean="0">
                <a:solidFill>
                  <a:schemeClr val="bg2">
                    <a:lumMod val="25000"/>
                  </a:schemeClr>
                </a:solidFill>
                <a:ea typeface="ヒラギノ角ゴ Pro W3" charset="-128"/>
              </a:rPr>
              <a:t>receive either:</a:t>
            </a:r>
            <a:endParaRPr lang="en-US" sz="2400" b="1" u="sng" dirty="0">
              <a:solidFill>
                <a:srgbClr val="FF0000"/>
              </a:solidFill>
              <a:ea typeface="ヒラギノ角ゴ Pro W3" charset="-128"/>
            </a:endParaRPr>
          </a:p>
          <a:p>
            <a:pPr marL="914400" lvl="1" indent="-457200" eaLnBrk="1" fontAlgn="auto" hangingPunct="1">
              <a:spcBef>
                <a:spcPct val="0"/>
              </a:spcBef>
              <a:spcAft>
                <a:spcPts val="0"/>
              </a:spcAft>
              <a:buFont typeface="Arial" panose="020B0604020202020204" pitchFamily="34" charset="0"/>
              <a:buChar char="•"/>
              <a:defRPr/>
            </a:pPr>
            <a:r>
              <a:rPr lang="en-US" sz="2400" dirty="0">
                <a:solidFill>
                  <a:schemeClr val="bg2">
                    <a:lumMod val="25000"/>
                  </a:schemeClr>
                </a:solidFill>
                <a:ea typeface="ヒラギノ角ゴ Pro W3" charset="-128"/>
              </a:rPr>
              <a:t>Guaranteed Salary of at least </a:t>
            </a:r>
            <a:r>
              <a:rPr lang="en-US" sz="2400" dirty="0" smtClean="0">
                <a:solidFill>
                  <a:schemeClr val="bg2">
                    <a:lumMod val="25000"/>
                  </a:schemeClr>
                </a:solidFill>
                <a:ea typeface="ヒラギノ角ゴ Pro W3" charset="-128"/>
              </a:rPr>
              <a:t>$684 </a:t>
            </a:r>
            <a:r>
              <a:rPr lang="en-US" sz="2400" dirty="0">
                <a:solidFill>
                  <a:schemeClr val="bg2">
                    <a:lumMod val="25000"/>
                  </a:schemeClr>
                </a:solidFill>
                <a:ea typeface="ヒラギノ角ゴ Pro W3" charset="-128"/>
              </a:rPr>
              <a:t>weekly</a:t>
            </a:r>
            <a:r>
              <a:rPr lang="en-US" sz="2400" b="1" dirty="0">
                <a:solidFill>
                  <a:schemeClr val="bg2">
                    <a:lumMod val="25000"/>
                  </a:schemeClr>
                </a:solidFill>
                <a:ea typeface="ヒラギノ角ゴ Pro W3" charset="-128"/>
              </a:rPr>
              <a:t>  </a:t>
            </a:r>
            <a:endParaRPr lang="en-US" sz="2400" b="1" u="sng" dirty="0">
              <a:solidFill>
                <a:schemeClr val="bg2">
                  <a:lumMod val="25000"/>
                </a:schemeClr>
              </a:solidFill>
              <a:ea typeface="ヒラギノ角ゴ Pro W3" charset="-128"/>
            </a:endParaRPr>
          </a:p>
          <a:p>
            <a:pPr marL="914400" lvl="1" indent="-457200" eaLnBrk="1" fontAlgn="auto" hangingPunct="1">
              <a:spcBef>
                <a:spcPct val="0"/>
              </a:spcBef>
              <a:spcAft>
                <a:spcPts val="0"/>
              </a:spcAft>
              <a:buFont typeface="Arial" panose="020B0604020202020204" pitchFamily="34" charset="0"/>
              <a:buChar char="•"/>
              <a:defRPr/>
            </a:pPr>
            <a:r>
              <a:rPr lang="en-US" sz="2400" dirty="0">
                <a:solidFill>
                  <a:schemeClr val="bg2">
                    <a:lumMod val="25000"/>
                  </a:schemeClr>
                </a:solidFill>
                <a:ea typeface="ヒラギノ角ゴ Pro W3" charset="-128"/>
              </a:rPr>
              <a:t>Hourly rate of at least $27.63  </a:t>
            </a:r>
          </a:p>
          <a:p>
            <a:pPr lvl="1" eaLnBrk="1" fontAlgn="auto" hangingPunct="1">
              <a:spcBef>
                <a:spcPct val="0"/>
              </a:spcBef>
              <a:spcAft>
                <a:spcPts val="0"/>
              </a:spcAft>
              <a:buFont typeface="Arial"/>
              <a:buNone/>
              <a:defRPr/>
            </a:pPr>
            <a:endParaRPr lang="en-US" sz="2400" strike="sngStrike" dirty="0">
              <a:solidFill>
                <a:schemeClr val="bg2">
                  <a:lumMod val="25000"/>
                </a:schemeClr>
              </a:solidFill>
              <a:ea typeface="ヒラギノ角ゴ Pro W3" charset="-128"/>
            </a:endParaRPr>
          </a:p>
        </p:txBody>
      </p:sp>
      <p:sp>
        <p:nvSpPr>
          <p:cNvPr id="3" name="Rectangle 2">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34148"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rgbClr val="F8F8F8"/>
                </a:solidFill>
                <a:latin typeface="Calibri" panose="020F0502020204030204" pitchFamily="34" charset="0"/>
              </a:rPr>
              <a:t>Overtime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1440996" y="1821997"/>
            <a:ext cx="6262007" cy="4144963"/>
          </a:xfrm>
          <a:ln>
            <a:miter lim="800000"/>
            <a:headEnd/>
            <a:tailEnd/>
          </a:ln>
          <a:extLst/>
        </p:spPr>
        <p:txBody>
          <a:bodyPr rtlCol="0">
            <a:normAutofit lnSpcReduction="10000"/>
          </a:bodyPr>
          <a:lstStyle/>
          <a:p>
            <a:pPr eaLnBrk="1" fontAlgn="auto" hangingPunct="1">
              <a:spcBef>
                <a:spcPct val="0"/>
              </a:spcBef>
              <a:spcAft>
                <a:spcPts val="0"/>
              </a:spcAft>
              <a:buFont typeface="Arial"/>
              <a:buNone/>
              <a:defRPr/>
            </a:pPr>
            <a:r>
              <a:rPr lang="en-US" sz="2800" b="1" dirty="0">
                <a:solidFill>
                  <a:schemeClr val="bg2">
                    <a:lumMod val="25000"/>
                  </a:schemeClr>
                </a:solidFill>
                <a:ea typeface="ヒラギノ角ゴ Pro W3" charset="-128"/>
              </a:rPr>
              <a:t>“White </a:t>
            </a:r>
            <a:r>
              <a:rPr lang="en-US" sz="2800" b="1" dirty="0" smtClean="0">
                <a:solidFill>
                  <a:schemeClr val="bg2">
                    <a:lumMod val="25000"/>
                  </a:schemeClr>
                </a:solidFill>
                <a:ea typeface="ヒラギノ角ゴ Pro W3" charset="-128"/>
              </a:rPr>
              <a:t>Collar” </a:t>
            </a:r>
            <a:r>
              <a:rPr lang="en-US" sz="2800" b="1" dirty="0">
                <a:solidFill>
                  <a:schemeClr val="bg2">
                    <a:lumMod val="25000"/>
                  </a:schemeClr>
                </a:solidFill>
                <a:ea typeface="ヒラギノ角ゴ Pro W3" charset="-128"/>
              </a:rPr>
              <a:t>Exemption</a:t>
            </a:r>
            <a:r>
              <a:rPr lang="en-US" sz="2800" b="1" dirty="0" smtClean="0">
                <a:solidFill>
                  <a:schemeClr val="bg2">
                    <a:lumMod val="25000"/>
                  </a:schemeClr>
                </a:solidFill>
                <a:ea typeface="ヒラギノ角ゴ Pro W3" charset="-128"/>
              </a:rPr>
              <a:t>: </a:t>
            </a:r>
            <a:r>
              <a:rPr lang="en-US" sz="2800" b="1" dirty="0">
                <a:solidFill>
                  <a:schemeClr val="bg2">
                    <a:lumMod val="25000"/>
                  </a:schemeClr>
                </a:solidFill>
                <a:ea typeface="ヒラギノ角ゴ Pro W3" charset="-128"/>
              </a:rPr>
              <a:t>Outside Sales</a:t>
            </a:r>
          </a:p>
          <a:p>
            <a:pPr algn="ctr" eaLnBrk="1" fontAlgn="auto" hangingPunct="1">
              <a:spcBef>
                <a:spcPct val="0"/>
              </a:spcBef>
              <a:spcAft>
                <a:spcPts val="0"/>
              </a:spcAft>
              <a:buFont typeface="Arial"/>
              <a:buNone/>
              <a:defRPr/>
            </a:pPr>
            <a:r>
              <a:rPr lang="en-US" sz="2400" dirty="0">
                <a:solidFill>
                  <a:schemeClr val="bg2">
                    <a:lumMod val="25000"/>
                  </a:schemeClr>
                </a:solidFill>
                <a:ea typeface="ヒラギノ角ゴ Pro W3" charset="-128"/>
              </a:rPr>
              <a:t>Primary duty </a:t>
            </a:r>
            <a:r>
              <a:rPr lang="en-US" sz="1600" dirty="0">
                <a:solidFill>
                  <a:schemeClr val="bg2">
                    <a:lumMod val="25000"/>
                  </a:schemeClr>
                </a:solidFill>
                <a:ea typeface="ヒラギノ角ゴ Pro W3" charset="-128"/>
              </a:rPr>
              <a:t/>
            </a:r>
            <a:br>
              <a:rPr lang="en-US" sz="1600" dirty="0">
                <a:solidFill>
                  <a:schemeClr val="bg2">
                    <a:lumMod val="25000"/>
                  </a:schemeClr>
                </a:solidFill>
                <a:ea typeface="ヒラギノ角ゴ Pro W3" charset="-128"/>
              </a:rPr>
            </a:br>
            <a:endParaRPr lang="en-US" sz="1600" dirty="0">
              <a:solidFill>
                <a:schemeClr val="bg2">
                  <a:lumMod val="25000"/>
                </a:schemeClr>
              </a:solidFill>
              <a:ea typeface="ヒラギノ角ゴ Pro W3" charset="-128"/>
            </a:endParaRPr>
          </a:p>
          <a:p>
            <a:pPr marL="800100" lvl="1" indent="-342900" eaLnBrk="1" fontAlgn="auto" hangingPunct="1">
              <a:spcBef>
                <a:spcPct val="0"/>
              </a:spcBef>
              <a:spcAft>
                <a:spcPts val="0"/>
              </a:spcAft>
              <a:buFont typeface="Arial" panose="020B0604020202020204" pitchFamily="34" charset="0"/>
              <a:buChar char="•"/>
              <a:defRPr/>
            </a:pPr>
            <a:r>
              <a:rPr lang="en-US" sz="2400" dirty="0">
                <a:ea typeface="ヒラギノ角ゴ Pro W3" charset="-128"/>
              </a:rPr>
              <a:t>Making sales or</a:t>
            </a:r>
          </a:p>
          <a:p>
            <a:pPr marL="800100" lvl="1" indent="-342900" eaLnBrk="1" fontAlgn="auto" hangingPunct="1">
              <a:spcBef>
                <a:spcPct val="0"/>
              </a:spcBef>
              <a:spcAft>
                <a:spcPts val="0"/>
              </a:spcAft>
              <a:buFont typeface="Arial" panose="020B0604020202020204" pitchFamily="34" charset="0"/>
              <a:buChar char="•"/>
              <a:defRPr/>
            </a:pPr>
            <a:r>
              <a:rPr lang="en-US" sz="2400" dirty="0">
                <a:ea typeface="ヒラギノ角ゴ Pro W3" charset="-128"/>
              </a:rPr>
              <a:t>Obtaining </a:t>
            </a:r>
            <a:r>
              <a:rPr lang="en-US" sz="2400" dirty="0" smtClean="0">
                <a:ea typeface="ヒラギノ角ゴ Pro W3" charset="-128"/>
              </a:rPr>
              <a:t>orders or </a:t>
            </a:r>
            <a:r>
              <a:rPr lang="en-US" sz="2400" dirty="0">
                <a:ea typeface="ヒラギノ角ゴ Pro W3" charset="-128"/>
              </a:rPr>
              <a:t>contracts for services for the use </a:t>
            </a:r>
            <a:r>
              <a:rPr lang="en-US" sz="2400" dirty="0" smtClean="0">
                <a:ea typeface="ヒラギノ角ゴ Pro W3" charset="-128"/>
              </a:rPr>
              <a:t>of </a:t>
            </a:r>
            <a:r>
              <a:rPr lang="en-US" sz="2400" dirty="0">
                <a:ea typeface="ヒラギノ角ゴ Pro W3" charset="-128"/>
              </a:rPr>
              <a:t>facilities paid by the customer and</a:t>
            </a:r>
          </a:p>
          <a:p>
            <a:pPr marL="800100" lvl="1" indent="-342900" eaLnBrk="1" fontAlgn="auto" hangingPunct="1">
              <a:spcBef>
                <a:spcPct val="0"/>
              </a:spcBef>
              <a:spcAft>
                <a:spcPts val="0"/>
              </a:spcAft>
              <a:buFont typeface="Arial" panose="020B0604020202020204" pitchFamily="34" charset="0"/>
              <a:buChar char="•"/>
              <a:defRPr/>
            </a:pPr>
            <a:r>
              <a:rPr lang="en-US" sz="2400" dirty="0" smtClean="0">
                <a:ea typeface="ヒラギノ角ゴ Pro W3" charset="-128"/>
              </a:rPr>
              <a:t>Customarily</a:t>
            </a:r>
            <a:r>
              <a:rPr lang="en-US" sz="2400" dirty="0">
                <a:ea typeface="ヒラギノ角ゴ Pro W3" charset="-128"/>
              </a:rPr>
              <a:t> </a:t>
            </a:r>
            <a:r>
              <a:rPr lang="en-US" sz="2400" dirty="0" smtClean="0">
                <a:ea typeface="ヒラギノ角ゴ Pro W3" charset="-128"/>
              </a:rPr>
              <a:t>and </a:t>
            </a:r>
            <a:r>
              <a:rPr lang="en-US" sz="2400" dirty="0">
                <a:ea typeface="ヒラギノ角ゴ Pro W3" charset="-128"/>
              </a:rPr>
              <a:t>regularly </a:t>
            </a:r>
            <a:r>
              <a:rPr lang="en-US" sz="2400" dirty="0" smtClean="0">
                <a:ea typeface="ヒラギノ角ゴ Pro W3" charset="-128"/>
              </a:rPr>
              <a:t>working</a:t>
            </a:r>
            <a:r>
              <a:rPr lang="en-US" sz="2400" strike="sngStrike" dirty="0">
                <a:ea typeface="ヒラギノ角ゴ Pro W3" charset="-128"/>
              </a:rPr>
              <a:t> </a:t>
            </a:r>
            <a:r>
              <a:rPr lang="en-US" sz="2400" dirty="0" smtClean="0">
                <a:ea typeface="ヒラギノ角ゴ Pro W3" charset="-128"/>
              </a:rPr>
              <a:t>away </a:t>
            </a:r>
            <a:r>
              <a:rPr lang="en-US" sz="2400" dirty="0">
                <a:ea typeface="ヒラギノ角ゴ Pro W3" charset="-128"/>
              </a:rPr>
              <a:t>from employer’s place of business</a:t>
            </a:r>
          </a:p>
          <a:p>
            <a:pPr eaLnBrk="1" fontAlgn="auto" hangingPunct="1">
              <a:spcBef>
                <a:spcPct val="0"/>
              </a:spcBef>
              <a:spcAft>
                <a:spcPts val="0"/>
              </a:spcAft>
              <a:buFont typeface="Arial"/>
              <a:buNone/>
              <a:defRPr/>
            </a:pPr>
            <a:endParaRPr lang="en-US" sz="2400" dirty="0">
              <a:ea typeface="ヒラギノ角ゴ Pro W3" charset="-128"/>
            </a:endParaRPr>
          </a:p>
          <a:p>
            <a:pPr eaLnBrk="1" fontAlgn="auto" hangingPunct="1">
              <a:spcBef>
                <a:spcPct val="0"/>
              </a:spcBef>
              <a:spcAft>
                <a:spcPts val="0"/>
              </a:spcAft>
              <a:buFont typeface="Arial"/>
              <a:buNone/>
              <a:defRPr/>
            </a:pPr>
            <a:r>
              <a:rPr lang="en-US" sz="2400" dirty="0" smtClean="0">
                <a:ea typeface="ヒラギノ角ゴ Pro W3" charset="-128"/>
              </a:rPr>
              <a:t>There are no salary basis and salary level tests </a:t>
            </a:r>
            <a:r>
              <a:rPr lang="en-US" sz="2400" dirty="0">
                <a:ea typeface="ヒラギノ角ゴ Pro W3" charset="-128"/>
              </a:rPr>
              <a:t>for the outside sales exemption</a:t>
            </a: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lvl="1" eaLnBrk="1" fontAlgn="auto" hangingPunct="1">
              <a:spcBef>
                <a:spcPct val="0"/>
              </a:spcBef>
              <a:spcAft>
                <a:spcPts val="0"/>
              </a:spcAft>
              <a:buFont typeface="Arial"/>
              <a:buNone/>
              <a:defRPr/>
            </a:pPr>
            <a:endParaRPr lang="en-US" sz="2400" dirty="0">
              <a:solidFill>
                <a:srgbClr val="002060"/>
              </a:solidFill>
              <a:latin typeface="Adobe Garamond Pro Bold" pitchFamily="18" charset="0"/>
              <a:ea typeface="ヒラギノ角ゴ Pro W3" charset="-128"/>
            </a:endParaRPr>
          </a:p>
        </p:txBody>
      </p:sp>
      <p:sp>
        <p:nvSpPr>
          <p:cNvPr id="4" name="Rectangle 3">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36196"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rgbClr val="F8F8F8"/>
                </a:solidFill>
                <a:latin typeface="Calibri" panose="020F0502020204030204" pitchFamily="34" charset="0"/>
              </a:rPr>
              <a:t>Overtime</a:t>
            </a:r>
          </a:p>
        </p:txBody>
      </p:sp>
      <p:pic>
        <p:nvPicPr>
          <p:cNvPr id="13619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715000"/>
            <a:ext cx="75723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8" name="TextBox 6"/>
          <p:cNvSpPr txBox="1">
            <a:spLocks noChangeArrowheads="1"/>
          </p:cNvSpPr>
          <p:nvPr/>
        </p:nvSpPr>
        <p:spPr bwMode="auto">
          <a:xfrm>
            <a:off x="7569200" y="5726113"/>
            <a:ext cx="1422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1400" b="1" dirty="0">
                <a:solidFill>
                  <a:srgbClr val="3E3E3E"/>
                </a:solidFill>
              </a:rPr>
              <a:t>FACT SHEET: </a:t>
            </a:r>
            <a:br>
              <a:rPr lang="en-US" altLang="en-US" sz="1400" b="1" dirty="0">
                <a:solidFill>
                  <a:srgbClr val="3E3E3E"/>
                </a:solidFill>
              </a:rPr>
            </a:br>
            <a:r>
              <a:rPr lang="en-US" altLang="en-US" sz="1400" u="sng" dirty="0">
                <a:solidFill>
                  <a:srgbClr val="3E3E3E"/>
                </a:solidFill>
                <a:hlinkClick r:id="rId4"/>
              </a:rPr>
              <a:t>Outside Sales Exemption</a:t>
            </a:r>
            <a:endParaRPr lang="en-US" altLang="en-US" sz="1400" dirty="0">
              <a:solidFill>
                <a:srgbClr val="3E3E3E"/>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p:cNvPr>
          <p:cNvSpPr/>
          <p:nvPr/>
        </p:nvSpPr>
        <p:spPr>
          <a:xfrm>
            <a:off x="0" y="0"/>
            <a:ext cx="9144000" cy="1371600"/>
          </a:xfrm>
          <a:prstGeom prst="rect">
            <a:avLst/>
          </a:prstGeom>
          <a:solidFill>
            <a:srgbClr val="00ADEE"/>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31747"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Enterprise Coverage</a:t>
            </a:r>
            <a:endParaRPr lang="en-US" altLang="en-US" sz="5400" dirty="0">
              <a:solidFill>
                <a:schemeClr val="bg2"/>
              </a:solidFill>
              <a:latin typeface="Calibri" panose="020F0502020204030204" pitchFamily="34" charset="0"/>
            </a:endParaRPr>
          </a:p>
        </p:txBody>
      </p:sp>
      <p:sp>
        <p:nvSpPr>
          <p:cNvPr id="2" name="Rectangle 1"/>
          <p:cNvSpPr/>
          <p:nvPr/>
        </p:nvSpPr>
        <p:spPr>
          <a:xfrm>
            <a:off x="2025650" y="1845006"/>
            <a:ext cx="6451600" cy="2092881"/>
          </a:xfrm>
          <a:prstGeom prst="rect">
            <a:avLst/>
          </a:prstGeom>
        </p:spPr>
        <p:txBody>
          <a:bodyPr>
            <a:spAutoFit/>
          </a:bodyPr>
          <a:lstStyle/>
          <a:p>
            <a:pPr eaLnBrk="1" hangingPunct="1">
              <a:spcAft>
                <a:spcPts val="600"/>
              </a:spcAft>
              <a:defRPr/>
            </a:pPr>
            <a:r>
              <a:rPr lang="en-US" dirty="0">
                <a:solidFill>
                  <a:schemeClr val="bg2">
                    <a:lumMod val="25000"/>
                  </a:schemeClr>
                </a:solidFill>
                <a:latin typeface="+mn-lt"/>
                <a:ea typeface="ヒラギノ角ゴ Pro W3" charset="-128"/>
                <a:cs typeface="+mn-cs"/>
              </a:rPr>
              <a:t>Enterprise coverage may apply to a business if:</a:t>
            </a:r>
          </a:p>
          <a:p>
            <a:pPr marL="457200" indent="-457200" eaLnBrk="1" hangingPunct="1">
              <a:spcAft>
                <a:spcPts val="600"/>
              </a:spcAft>
              <a:buFont typeface="Arial"/>
              <a:buChar char="•"/>
              <a:defRPr/>
            </a:pPr>
            <a:r>
              <a:rPr lang="en-US" dirty="0">
                <a:solidFill>
                  <a:schemeClr val="bg2">
                    <a:lumMod val="25000"/>
                  </a:schemeClr>
                </a:solidFill>
                <a:latin typeface="+mn-lt"/>
                <a:ea typeface="ヒラギノ角ゴ Pro W3" charset="-128"/>
                <a:cs typeface="+mn-cs"/>
              </a:rPr>
              <a:t>It engages in commercial activities that result in no less than $500,000 in annual dollar volume (ADV), sales or total business, and</a:t>
            </a:r>
            <a:endParaRPr lang="en-US" strike="sngStrike" dirty="0">
              <a:solidFill>
                <a:srgbClr val="FF0000"/>
              </a:solidFill>
              <a:latin typeface="+mn-lt"/>
              <a:ea typeface="ヒラギノ角ゴ Pro W3" charset="-128"/>
              <a:cs typeface="+mn-cs"/>
            </a:endParaRPr>
          </a:p>
          <a:p>
            <a:pPr marL="457200" indent="-457200" eaLnBrk="1" hangingPunct="1">
              <a:spcAft>
                <a:spcPts val="600"/>
              </a:spcAft>
              <a:buFont typeface="Arial"/>
              <a:buChar char="•"/>
              <a:defRPr/>
            </a:pPr>
            <a:r>
              <a:rPr lang="en-US" dirty="0">
                <a:solidFill>
                  <a:schemeClr val="bg2">
                    <a:lumMod val="25000"/>
                  </a:schemeClr>
                </a:solidFill>
                <a:latin typeface="+mn-lt"/>
                <a:ea typeface="ヒラギノ角ゴ Pro W3" charset="-128"/>
                <a:cs typeface="+mn-cs"/>
              </a:rPr>
              <a:t>It has two or more employees</a:t>
            </a:r>
          </a:p>
        </p:txBody>
      </p:sp>
      <p:pic>
        <p:nvPicPr>
          <p:cNvPr id="31749"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238" y="1981200"/>
            <a:ext cx="10255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930728" y="1831354"/>
            <a:ext cx="7282543" cy="4595813"/>
          </a:xfrm>
          <a:ln>
            <a:miter lim="800000"/>
            <a:headEnd/>
            <a:tailEnd/>
          </a:ln>
          <a:extLst/>
        </p:spPr>
        <p:txBody>
          <a:bodyPr rtlCol="0">
            <a:normAutofit/>
          </a:bodyPr>
          <a:lstStyle/>
          <a:p>
            <a:pPr algn="ctr" eaLnBrk="1" fontAlgn="auto" hangingPunct="1">
              <a:spcBef>
                <a:spcPct val="0"/>
              </a:spcBef>
              <a:spcAft>
                <a:spcPts val="0"/>
              </a:spcAft>
              <a:buFont typeface="Arial"/>
              <a:buNone/>
              <a:defRPr/>
            </a:pPr>
            <a:r>
              <a:rPr lang="en-US" sz="2800" b="1" dirty="0">
                <a:solidFill>
                  <a:schemeClr val="bg2">
                    <a:lumMod val="25000"/>
                  </a:schemeClr>
                </a:solidFill>
                <a:latin typeface="+mj-lt"/>
                <a:ea typeface="ヒラギノ角ゴ Pro W3" charset="-128"/>
              </a:rPr>
              <a:t>Exemption for </a:t>
            </a:r>
            <a:r>
              <a:rPr lang="en-US" sz="2800" b="1" dirty="0" smtClean="0">
                <a:latin typeface="+mj-lt"/>
                <a:ea typeface="ヒラギノ角ゴ Pro W3" charset="-128"/>
              </a:rPr>
              <a:t>Employees </a:t>
            </a:r>
            <a:r>
              <a:rPr lang="en-US" sz="2800" b="1" dirty="0">
                <a:latin typeface="+mj-lt"/>
                <a:ea typeface="ヒラギノ角ゴ Pro W3" charset="-128"/>
              </a:rPr>
              <a:t>Paid Commissions by Retail Establishments</a:t>
            </a:r>
            <a:endParaRPr lang="en-US" sz="2800" b="1" strike="sngStrike" dirty="0">
              <a:latin typeface="+mj-lt"/>
              <a:ea typeface="ヒラギノ角ゴ Pro W3" charset="-128"/>
            </a:endParaRPr>
          </a:p>
          <a:p>
            <a:pPr algn="ctr" eaLnBrk="1" fontAlgn="auto" hangingPunct="1">
              <a:spcBef>
                <a:spcPct val="0"/>
              </a:spcBef>
              <a:spcAft>
                <a:spcPts val="0"/>
              </a:spcAft>
              <a:buFont typeface="Arial"/>
              <a:buNone/>
              <a:defRPr/>
            </a:pPr>
            <a:endParaRPr lang="en-US" sz="1600" i="1" dirty="0">
              <a:solidFill>
                <a:schemeClr val="bg2">
                  <a:lumMod val="25000"/>
                </a:schemeClr>
              </a:solidFill>
              <a:ea typeface="ヒラギノ角ゴ Pro W3" charset="-128"/>
            </a:endParaRPr>
          </a:p>
          <a:p>
            <a:pPr eaLnBrk="1" fontAlgn="auto" hangingPunct="1">
              <a:spcBef>
                <a:spcPct val="0"/>
              </a:spcBef>
              <a:spcAft>
                <a:spcPts val="600"/>
              </a:spcAft>
              <a:buFont typeface="Arial"/>
              <a:buNone/>
              <a:defRPr/>
            </a:pPr>
            <a:r>
              <a:rPr lang="en-US" sz="2200" dirty="0">
                <a:solidFill>
                  <a:schemeClr val="bg2">
                    <a:lumMod val="25000"/>
                  </a:schemeClr>
                </a:solidFill>
                <a:latin typeface="+mj-lt"/>
                <a:ea typeface="ヒラギノ角ゴ Pro W3" charset="-128"/>
              </a:rPr>
              <a:t>Employee is</a:t>
            </a:r>
            <a:r>
              <a:rPr lang="en-US" sz="2200" b="1" dirty="0">
                <a:solidFill>
                  <a:schemeClr val="bg2">
                    <a:lumMod val="25000"/>
                  </a:schemeClr>
                </a:solidFill>
                <a:latin typeface="+mj-lt"/>
                <a:ea typeface="ヒラギノ角ゴ Pro W3" charset="-128"/>
              </a:rPr>
              <a:t> </a:t>
            </a:r>
            <a:r>
              <a:rPr lang="en-US" sz="2200" dirty="0">
                <a:solidFill>
                  <a:schemeClr val="bg2">
                    <a:lumMod val="25000"/>
                  </a:schemeClr>
                </a:solidFill>
                <a:latin typeface="+mj-lt"/>
                <a:ea typeface="ヒラギノ角ゴ Pro W3" charset="-128"/>
              </a:rPr>
              <a:t>exempt from overtime </a:t>
            </a:r>
            <a:r>
              <a:rPr lang="en-US" sz="2200" dirty="0">
                <a:latin typeface="+mj-lt"/>
                <a:ea typeface="ヒラギノ角ゴ Pro W3" charset="-128"/>
              </a:rPr>
              <a:t>pay</a:t>
            </a:r>
            <a:r>
              <a:rPr lang="en-US" sz="2200" dirty="0">
                <a:solidFill>
                  <a:schemeClr val="bg2">
                    <a:lumMod val="25000"/>
                  </a:schemeClr>
                </a:solidFill>
                <a:latin typeface="+mj-lt"/>
                <a:ea typeface="ヒラギノ角ゴ Pro W3" charset="-128"/>
              </a:rPr>
              <a:t> if:</a:t>
            </a:r>
          </a:p>
          <a:p>
            <a:pPr marL="457200" indent="-457200" eaLnBrk="1" fontAlgn="auto" hangingPunct="1">
              <a:spcBef>
                <a:spcPct val="0"/>
              </a:spcBef>
              <a:spcAft>
                <a:spcPts val="600"/>
              </a:spcAft>
              <a:buFont typeface="Arial" panose="020B0604020202020204" pitchFamily="34" charset="0"/>
              <a:buChar char="•"/>
              <a:defRPr/>
            </a:pPr>
            <a:r>
              <a:rPr lang="en-US" sz="2200" dirty="0">
                <a:solidFill>
                  <a:schemeClr val="bg2">
                    <a:lumMod val="25000"/>
                  </a:schemeClr>
                </a:solidFill>
                <a:ea typeface="ヒラギノ角ゴ Pro W3" charset="-128"/>
              </a:rPr>
              <a:t>Employed by a </a:t>
            </a:r>
            <a:r>
              <a:rPr lang="en-US" sz="2200" i="1" dirty="0">
                <a:solidFill>
                  <a:schemeClr val="bg2">
                    <a:lumMod val="25000"/>
                  </a:schemeClr>
                </a:solidFill>
                <a:ea typeface="ヒラギノ角ゴ Pro W3" charset="-128"/>
              </a:rPr>
              <a:t>retail or service </a:t>
            </a:r>
            <a:r>
              <a:rPr lang="en-US" sz="2200" i="1" dirty="0" smtClean="0">
                <a:solidFill>
                  <a:schemeClr val="bg2">
                    <a:lumMod val="25000"/>
                  </a:schemeClr>
                </a:solidFill>
                <a:ea typeface="ヒラギノ角ゴ Pro W3" charset="-128"/>
              </a:rPr>
              <a:t>establishment;</a:t>
            </a:r>
            <a:endParaRPr lang="en-US" sz="2200" b="1" dirty="0">
              <a:solidFill>
                <a:schemeClr val="bg2">
                  <a:lumMod val="25000"/>
                </a:schemeClr>
              </a:solidFill>
              <a:ea typeface="ヒラギノ角ゴ Pro W3" charset="-128"/>
            </a:endParaRPr>
          </a:p>
          <a:p>
            <a:pPr marL="457200" indent="-457200" eaLnBrk="1" fontAlgn="auto" hangingPunct="1">
              <a:spcBef>
                <a:spcPct val="0"/>
              </a:spcBef>
              <a:spcAft>
                <a:spcPts val="600"/>
              </a:spcAft>
              <a:buFont typeface="Arial" panose="020B0604020202020204" pitchFamily="34" charset="0"/>
              <a:buChar char="•"/>
              <a:defRPr/>
            </a:pPr>
            <a:r>
              <a:rPr lang="en-US" sz="2200" dirty="0">
                <a:solidFill>
                  <a:schemeClr val="bg2">
                    <a:lumMod val="25000"/>
                  </a:schemeClr>
                </a:solidFill>
                <a:ea typeface="ヒラギノ角ゴ Pro W3" charset="-128"/>
              </a:rPr>
              <a:t>More than half employee’s total earnings in </a:t>
            </a:r>
            <a:r>
              <a:rPr lang="en-US" sz="2200" i="1" dirty="0">
                <a:solidFill>
                  <a:schemeClr val="bg2">
                    <a:lumMod val="25000"/>
                  </a:schemeClr>
                </a:solidFill>
                <a:ea typeface="ヒラギノ角ゴ Pro W3" charset="-128"/>
              </a:rPr>
              <a:t>representative period </a:t>
            </a:r>
            <a:r>
              <a:rPr lang="en-US" sz="2200" dirty="0">
                <a:solidFill>
                  <a:schemeClr val="bg2">
                    <a:lumMod val="25000"/>
                  </a:schemeClr>
                </a:solidFill>
                <a:ea typeface="ヒラギノ角ゴ Pro W3" charset="-128"/>
              </a:rPr>
              <a:t>are commissions on goods, services</a:t>
            </a:r>
            <a:r>
              <a:rPr lang="en-US" sz="2200" dirty="0">
                <a:ea typeface="ヒラギノ角ゴ Pro W3" charset="-128"/>
              </a:rPr>
              <a:t>; and</a:t>
            </a:r>
          </a:p>
          <a:p>
            <a:pPr marL="457200" indent="-457200" eaLnBrk="1" fontAlgn="auto" hangingPunct="1">
              <a:spcBef>
                <a:spcPct val="0"/>
              </a:spcBef>
              <a:spcAft>
                <a:spcPts val="600"/>
              </a:spcAft>
              <a:buFont typeface="Arial" panose="020B0604020202020204" pitchFamily="34" charset="0"/>
              <a:buChar char="•"/>
              <a:defRPr/>
            </a:pPr>
            <a:r>
              <a:rPr lang="en-US" sz="2200" dirty="0">
                <a:solidFill>
                  <a:schemeClr val="bg2">
                    <a:lumMod val="25000"/>
                  </a:schemeClr>
                </a:solidFill>
                <a:ea typeface="ヒラギノ角ゴ Pro W3" charset="-128"/>
              </a:rPr>
              <a:t>Total compensation divided by number of hours worked, or regular rate, </a:t>
            </a:r>
            <a:r>
              <a:rPr lang="en-US" sz="2200" i="1" dirty="0">
                <a:solidFill>
                  <a:schemeClr val="bg2">
                    <a:lumMod val="25000"/>
                  </a:schemeClr>
                </a:solidFill>
                <a:ea typeface="ヒラギノ角ゴ Pro W3" charset="-128"/>
              </a:rPr>
              <a:t>exceeds one and </a:t>
            </a:r>
            <a:r>
              <a:rPr lang="en-US" sz="2200" i="1" dirty="0" smtClean="0">
                <a:solidFill>
                  <a:schemeClr val="bg2">
                    <a:lumMod val="25000"/>
                  </a:schemeClr>
                </a:solidFill>
                <a:ea typeface="ヒラギノ角ゴ Pro W3" charset="-128"/>
              </a:rPr>
              <a:t>one-half  times the minimum </a:t>
            </a:r>
            <a:r>
              <a:rPr lang="en-US" sz="2200" i="1" dirty="0">
                <a:solidFill>
                  <a:schemeClr val="bg2">
                    <a:lumMod val="25000"/>
                  </a:schemeClr>
                </a:solidFill>
                <a:ea typeface="ヒラギノ角ゴ Pro W3" charset="-128"/>
              </a:rPr>
              <a:t>wage</a:t>
            </a:r>
          </a:p>
          <a:p>
            <a:pPr marL="457200" indent="-457200" eaLnBrk="1" fontAlgn="auto" hangingPunct="1">
              <a:spcBef>
                <a:spcPct val="0"/>
              </a:spcBef>
              <a:spcAft>
                <a:spcPts val="600"/>
              </a:spcAft>
              <a:buFont typeface="Wingdings" charset="2"/>
              <a:buChar char="ü"/>
              <a:defRPr/>
            </a:pPr>
            <a:endParaRPr lang="en-US" sz="1050" dirty="0">
              <a:solidFill>
                <a:schemeClr val="bg2">
                  <a:lumMod val="25000"/>
                </a:schemeClr>
              </a:solidFill>
              <a:ea typeface="ヒラギノ角ゴ Pro W3" charset="-128"/>
            </a:endParaRPr>
          </a:p>
          <a:p>
            <a:pPr eaLnBrk="1" fontAlgn="auto" hangingPunct="1">
              <a:spcBef>
                <a:spcPct val="0"/>
              </a:spcBef>
              <a:spcAft>
                <a:spcPts val="600"/>
              </a:spcAft>
              <a:buFont typeface="Arial"/>
              <a:buNone/>
              <a:defRPr/>
            </a:pPr>
            <a:r>
              <a:rPr lang="en-US" sz="2200" dirty="0">
                <a:solidFill>
                  <a:schemeClr val="bg2">
                    <a:lumMod val="25000"/>
                  </a:schemeClr>
                </a:solidFill>
                <a:ea typeface="ヒラギノ角ゴ Pro W3" charset="-128"/>
              </a:rPr>
              <a:t>If all conditions are not met, exemption does not apply</a:t>
            </a: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lvl="1" eaLnBrk="1" fontAlgn="auto" hangingPunct="1">
              <a:spcBef>
                <a:spcPct val="0"/>
              </a:spcBef>
              <a:spcAft>
                <a:spcPts val="0"/>
              </a:spcAft>
              <a:buFont typeface="Arial"/>
              <a:buNone/>
              <a:defRPr/>
            </a:pPr>
            <a:endParaRPr lang="en-US" sz="2400" dirty="0">
              <a:solidFill>
                <a:srgbClr val="002060"/>
              </a:solidFill>
              <a:latin typeface="Adobe Garamond Pro Bold" pitchFamily="18" charset="0"/>
              <a:ea typeface="ヒラギノ角ゴ Pro W3" charset="-128"/>
            </a:endParaRPr>
          </a:p>
        </p:txBody>
      </p:sp>
      <p:pic>
        <p:nvPicPr>
          <p:cNvPr id="13824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00963" y="4859338"/>
            <a:ext cx="757237"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p:cNvPr>
          <p:cNvSpPr txBox="1"/>
          <p:nvPr/>
        </p:nvSpPr>
        <p:spPr>
          <a:xfrm>
            <a:off x="7569200" y="5616575"/>
            <a:ext cx="1447800" cy="738664"/>
          </a:xfrm>
          <a:prstGeom prst="rect">
            <a:avLst/>
          </a:prstGeom>
          <a:noFill/>
        </p:spPr>
        <p:txBody>
          <a:bodyPr wrap="square">
            <a:spAutoFit/>
          </a:bodyPr>
          <a:lstStyle/>
          <a:p>
            <a:pPr eaLnBrk="1" hangingPunct="1">
              <a:defRPr/>
            </a:pPr>
            <a:r>
              <a:rPr lang="en-US" sz="1400" b="1" dirty="0">
                <a:solidFill>
                  <a:schemeClr val="bg2">
                    <a:lumMod val="25000"/>
                  </a:schemeClr>
                </a:solidFill>
                <a:latin typeface="+mn-lt"/>
                <a:ea typeface="ヒラギノ角ゴ Pro W3" charset="-128"/>
                <a:cs typeface="+mn-cs"/>
              </a:rPr>
              <a:t>FACT SHEET: </a:t>
            </a:r>
            <a:br>
              <a:rPr lang="en-US" sz="1400" b="1" dirty="0">
                <a:solidFill>
                  <a:schemeClr val="bg2">
                    <a:lumMod val="25000"/>
                  </a:schemeClr>
                </a:solidFill>
                <a:latin typeface="+mn-lt"/>
                <a:ea typeface="ヒラギノ角ゴ Pro W3" charset="-128"/>
                <a:cs typeface="+mn-cs"/>
              </a:rPr>
            </a:br>
            <a:r>
              <a:rPr lang="en-US" sz="1400" u="sng" dirty="0">
                <a:solidFill>
                  <a:schemeClr val="bg2">
                    <a:lumMod val="25000"/>
                  </a:schemeClr>
                </a:solidFill>
                <a:latin typeface="+mn-lt"/>
                <a:ea typeface="ヒラギノ角ゴ Pro W3" charset="-128"/>
                <a:cs typeface="+mn-cs"/>
                <a:hlinkClick r:id="rId4"/>
              </a:rPr>
              <a:t>Commissioned Sales Exemption</a:t>
            </a:r>
            <a:endParaRPr lang="en-US" sz="1400" dirty="0">
              <a:solidFill>
                <a:schemeClr val="bg2">
                  <a:lumMod val="25000"/>
                </a:schemeClr>
              </a:solidFill>
              <a:latin typeface="+mn-lt"/>
              <a:ea typeface="ヒラギノ角ゴ Pro W3" charset="-128"/>
              <a:cs typeface="+mn-cs"/>
            </a:endParaRPr>
          </a:p>
        </p:txBody>
      </p:sp>
      <p:sp>
        <p:nvSpPr>
          <p:cNvPr id="8" name="Rectangle 7">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38246"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Overtime</a:t>
            </a:r>
            <a:endParaRPr lang="en-US" altLang="en-US" sz="5400" dirty="0">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831850" y="1830388"/>
            <a:ext cx="7480300" cy="3897312"/>
          </a:xfrm>
          <a:ln>
            <a:miter lim="800000"/>
            <a:headEnd/>
            <a:tailEnd/>
          </a:ln>
        </p:spPr>
        <p:txBody>
          <a:bodyPr rtlCol="0">
            <a:normAutofit fontScale="92500" lnSpcReduction="10000"/>
          </a:bodyPr>
          <a:lstStyle/>
          <a:p>
            <a:pPr algn="ctr" eaLnBrk="1" fontAlgn="auto" hangingPunct="1">
              <a:spcBef>
                <a:spcPct val="0"/>
              </a:spcBef>
              <a:spcAft>
                <a:spcPts val="0"/>
              </a:spcAft>
              <a:buFont typeface="Arial"/>
              <a:buNone/>
              <a:defRPr/>
            </a:pPr>
            <a:r>
              <a:rPr lang="en-US" sz="2800" b="1" dirty="0">
                <a:solidFill>
                  <a:schemeClr val="bg2">
                    <a:lumMod val="25000"/>
                  </a:schemeClr>
                </a:solidFill>
                <a:latin typeface="+mj-lt"/>
                <a:ea typeface="ヒラギノ角ゴ Pro W3" charset="-128"/>
              </a:rPr>
              <a:t>Exemption for </a:t>
            </a:r>
            <a:r>
              <a:rPr lang="en-US" sz="2800" b="1" dirty="0" smtClean="0">
                <a:ea typeface="ヒラギノ角ゴ Pro W3" charset="-128"/>
              </a:rPr>
              <a:t>Employees </a:t>
            </a:r>
            <a:r>
              <a:rPr lang="en-US" sz="2800" b="1" dirty="0">
                <a:ea typeface="ヒラギノ角ゴ Pro W3" charset="-128"/>
              </a:rPr>
              <a:t>Paid Commissions by Retail Establishments</a:t>
            </a:r>
            <a:r>
              <a:rPr lang="en-US" sz="2800" b="1" dirty="0">
                <a:latin typeface="+mj-lt"/>
                <a:ea typeface="ヒラギノ角ゴ Pro W3" charset="-128"/>
              </a:rPr>
              <a:t> </a:t>
            </a:r>
            <a:endParaRPr lang="en-US" sz="2800" b="1" dirty="0" smtClean="0">
              <a:latin typeface="+mj-lt"/>
              <a:ea typeface="ヒラギノ角ゴ Pro W3" charset="-128"/>
            </a:endParaRPr>
          </a:p>
          <a:p>
            <a:pPr algn="ctr" eaLnBrk="1" fontAlgn="auto" hangingPunct="1">
              <a:spcBef>
                <a:spcPct val="0"/>
              </a:spcBef>
              <a:spcAft>
                <a:spcPts val="0"/>
              </a:spcAft>
              <a:buFont typeface="Arial"/>
              <a:buNone/>
              <a:defRPr/>
            </a:pPr>
            <a:endParaRPr lang="en-US" sz="2800" b="1" dirty="0">
              <a:latin typeface="+mj-lt"/>
              <a:ea typeface="ヒラギノ角ゴ Pro W3" charset="-128"/>
            </a:endParaRPr>
          </a:p>
          <a:p>
            <a:pPr algn="ctr" eaLnBrk="1" fontAlgn="auto" hangingPunct="1">
              <a:spcBef>
                <a:spcPct val="0"/>
              </a:spcBef>
              <a:spcAft>
                <a:spcPts val="0"/>
              </a:spcAft>
              <a:buFont typeface="Arial"/>
              <a:buNone/>
              <a:defRPr/>
            </a:pPr>
            <a:r>
              <a:rPr lang="en-US" sz="2800" i="1" dirty="0">
                <a:solidFill>
                  <a:schemeClr val="bg2">
                    <a:lumMod val="25000"/>
                  </a:schemeClr>
                </a:solidFill>
                <a:latin typeface="+mj-lt"/>
                <a:ea typeface="ヒラギノ角ゴ Pro W3" charset="-128"/>
              </a:rPr>
              <a:t>Retail or Service Establishment</a:t>
            </a:r>
          </a:p>
          <a:p>
            <a:pPr algn="ctr" eaLnBrk="1" fontAlgn="auto" hangingPunct="1">
              <a:spcBef>
                <a:spcPct val="0"/>
              </a:spcBef>
              <a:spcAft>
                <a:spcPts val="0"/>
              </a:spcAft>
              <a:buFont typeface="Arial"/>
              <a:buNone/>
              <a:defRPr/>
            </a:pPr>
            <a:endParaRPr lang="en-US" sz="1600" i="1" dirty="0">
              <a:solidFill>
                <a:schemeClr val="bg2">
                  <a:lumMod val="25000"/>
                </a:schemeClr>
              </a:solidFill>
              <a:latin typeface="+mj-lt"/>
              <a:ea typeface="ヒラギノ角ゴ Pro W3" charset="-128"/>
            </a:endParaRPr>
          </a:p>
          <a:p>
            <a:pPr eaLnBrk="1" fontAlgn="auto" hangingPunct="1">
              <a:spcBef>
                <a:spcPct val="0"/>
              </a:spcBef>
              <a:spcAft>
                <a:spcPts val="600"/>
              </a:spcAft>
              <a:buFont typeface="Arial"/>
              <a:buNone/>
              <a:defRPr/>
            </a:pPr>
            <a:r>
              <a:rPr lang="en-US" sz="2400" dirty="0">
                <a:ea typeface="ヒラギノ角ゴ Pro W3" charset="-128"/>
              </a:rPr>
              <a:t>An establishment is a retail or service establishment if at least </a:t>
            </a:r>
            <a:r>
              <a:rPr lang="en-US" sz="2400" dirty="0">
                <a:solidFill>
                  <a:schemeClr val="bg2">
                    <a:lumMod val="25000"/>
                  </a:schemeClr>
                </a:solidFill>
                <a:ea typeface="ヒラギノ角ゴ Pro W3" charset="-128"/>
              </a:rPr>
              <a:t>75% of its annual dollar volume of sales of goods, services </a:t>
            </a:r>
            <a:r>
              <a:rPr lang="en-US" sz="2400" dirty="0" smtClean="0">
                <a:solidFill>
                  <a:schemeClr val="bg2">
                    <a:lumMod val="25000"/>
                  </a:schemeClr>
                </a:solidFill>
                <a:ea typeface="ヒラギノ角ゴ Pro W3" charset="-128"/>
              </a:rPr>
              <a:t>or both</a:t>
            </a:r>
            <a:r>
              <a:rPr lang="en-US" sz="2400" dirty="0" smtClean="0">
                <a:ea typeface="ヒラギノ角ゴ Pro W3" charset="-128"/>
              </a:rPr>
              <a:t>: </a:t>
            </a:r>
          </a:p>
          <a:p>
            <a:pPr marL="342900" indent="-342900" eaLnBrk="1" fontAlgn="auto" hangingPunct="1">
              <a:spcBef>
                <a:spcPct val="0"/>
              </a:spcBef>
              <a:spcAft>
                <a:spcPts val="600"/>
              </a:spcAft>
              <a:buFont typeface="Arial" panose="020B0604020202020204" pitchFamily="34" charset="0"/>
              <a:buChar char="•"/>
              <a:defRPr/>
            </a:pPr>
            <a:r>
              <a:rPr lang="en-US" sz="2400" dirty="0" smtClean="0">
                <a:solidFill>
                  <a:schemeClr val="bg2">
                    <a:lumMod val="25000"/>
                  </a:schemeClr>
                </a:solidFill>
                <a:ea typeface="ヒラギノ角ゴ Pro W3" charset="-128"/>
              </a:rPr>
              <a:t>is </a:t>
            </a:r>
            <a:r>
              <a:rPr lang="en-US" sz="2400" dirty="0">
                <a:solidFill>
                  <a:schemeClr val="bg2">
                    <a:lumMod val="25000"/>
                  </a:schemeClr>
                </a:solidFill>
                <a:ea typeface="ヒラギノ角ゴ Pro W3" charset="-128"/>
              </a:rPr>
              <a:t>not for resale</a:t>
            </a:r>
            <a:r>
              <a:rPr lang="en-US" sz="2400" b="1" dirty="0">
                <a:ea typeface="ヒラギノ角ゴ Pro W3" charset="-128"/>
              </a:rPr>
              <a:t>;</a:t>
            </a:r>
            <a:r>
              <a:rPr lang="en-US" sz="2400" dirty="0">
                <a:solidFill>
                  <a:schemeClr val="bg2">
                    <a:lumMod val="25000"/>
                  </a:schemeClr>
                </a:solidFill>
                <a:ea typeface="ヒラギノ角ゴ Pro W3" charset="-128"/>
              </a:rPr>
              <a:t> and </a:t>
            </a:r>
            <a:endParaRPr lang="en-US" sz="2400" dirty="0">
              <a:ea typeface="ヒラギノ角ゴ Pro W3" charset="-128"/>
            </a:endParaRPr>
          </a:p>
          <a:p>
            <a:pPr marL="342900" indent="-342900" eaLnBrk="1" fontAlgn="auto" hangingPunct="1">
              <a:spcBef>
                <a:spcPct val="0"/>
              </a:spcBef>
              <a:spcAft>
                <a:spcPts val="600"/>
              </a:spcAft>
              <a:buFont typeface="Arial" panose="020B0604020202020204" pitchFamily="34" charset="0"/>
              <a:buChar char="•"/>
              <a:defRPr/>
            </a:pPr>
            <a:r>
              <a:rPr lang="en-US" sz="2400" dirty="0" smtClean="0">
                <a:solidFill>
                  <a:schemeClr val="bg2">
                    <a:lumMod val="25000"/>
                  </a:schemeClr>
                </a:solidFill>
                <a:ea typeface="ヒラギノ角ゴ Pro W3" charset="-128"/>
              </a:rPr>
              <a:t>is </a:t>
            </a:r>
            <a:r>
              <a:rPr lang="en-US" sz="2400" dirty="0">
                <a:solidFill>
                  <a:schemeClr val="bg2">
                    <a:lumMod val="25000"/>
                  </a:schemeClr>
                </a:solidFill>
                <a:ea typeface="ヒラギノ角ゴ Pro W3" charset="-128"/>
              </a:rPr>
              <a:t>recognized </a:t>
            </a:r>
            <a:r>
              <a:rPr lang="en-US" sz="2400" dirty="0" smtClean="0">
                <a:solidFill>
                  <a:schemeClr val="bg2">
                    <a:lumMod val="25000"/>
                  </a:schemeClr>
                </a:solidFill>
                <a:ea typeface="ヒラギノ角ゴ Pro W3" charset="-128"/>
              </a:rPr>
              <a:t>as </a:t>
            </a:r>
            <a:r>
              <a:rPr lang="en-US" sz="2400" dirty="0">
                <a:solidFill>
                  <a:schemeClr val="bg2">
                    <a:lumMod val="25000"/>
                  </a:schemeClr>
                </a:solidFill>
                <a:ea typeface="ヒラギノ角ゴ Pro W3" charset="-128"/>
              </a:rPr>
              <a:t>retail sales or service</a:t>
            </a:r>
            <a:r>
              <a:rPr lang="en-US" sz="2400" dirty="0">
                <a:ea typeface="ヒラギノ角ゴ Pro W3" charset="-128"/>
              </a:rPr>
              <a:t>s</a:t>
            </a:r>
            <a:r>
              <a:rPr lang="en-US" sz="2400" dirty="0">
                <a:solidFill>
                  <a:schemeClr val="bg2">
                    <a:lumMod val="25000"/>
                  </a:schemeClr>
                </a:solidFill>
                <a:ea typeface="ヒラギノ角ゴ Pro W3" charset="-128"/>
              </a:rPr>
              <a:t> in the </a:t>
            </a:r>
            <a:r>
              <a:rPr lang="en-US" sz="2400" dirty="0">
                <a:ea typeface="ヒラギノ角ゴ Pro W3" charset="-128"/>
              </a:rPr>
              <a:t>particular </a:t>
            </a:r>
            <a:r>
              <a:rPr lang="en-US" sz="2400" dirty="0">
                <a:solidFill>
                  <a:schemeClr val="bg2">
                    <a:lumMod val="25000"/>
                  </a:schemeClr>
                </a:solidFill>
                <a:ea typeface="ヒラギノ角ゴ Pro W3" charset="-128"/>
              </a:rPr>
              <a:t>industry</a:t>
            </a:r>
            <a:endParaRPr lang="en-US" sz="2400" dirty="0">
              <a:solidFill>
                <a:schemeClr val="bg2">
                  <a:lumMod val="25000"/>
                </a:schemeClr>
              </a:solidFill>
              <a:latin typeface="Adobe Garamond Pro Bold" pitchFamily="18" charset="0"/>
              <a:ea typeface="ヒラギノ角ゴ Pro W3" charset="-128"/>
            </a:endParaRPr>
          </a:p>
        </p:txBody>
      </p:sp>
      <p:sp>
        <p:nvSpPr>
          <p:cNvPr id="5" name="Rectangle 4">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40292"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Overtime</a:t>
            </a:r>
            <a:endParaRPr lang="en-US" altLang="en-US" sz="5400" dirty="0">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1304925" y="1833563"/>
            <a:ext cx="6534150" cy="4633912"/>
          </a:xfrm>
          <a:ln>
            <a:miter lim="800000"/>
            <a:headEnd/>
            <a:tailEnd/>
          </a:ln>
        </p:spPr>
        <p:txBody>
          <a:bodyPr rtlCol="0">
            <a:normAutofit/>
          </a:bodyPr>
          <a:lstStyle/>
          <a:p>
            <a:pPr algn="ctr" eaLnBrk="1" fontAlgn="auto" hangingPunct="1">
              <a:spcBef>
                <a:spcPct val="0"/>
              </a:spcBef>
              <a:spcAft>
                <a:spcPts val="0"/>
              </a:spcAft>
              <a:buFont typeface="Arial"/>
              <a:buNone/>
              <a:defRPr/>
            </a:pPr>
            <a:r>
              <a:rPr lang="en-US" sz="2800" b="1" dirty="0">
                <a:latin typeface="+mj-lt"/>
                <a:ea typeface="ヒラギノ角ゴ Pro W3" charset="-128"/>
              </a:rPr>
              <a:t>Exemption for </a:t>
            </a:r>
            <a:r>
              <a:rPr lang="en-US" sz="2800" b="1" dirty="0" smtClean="0">
                <a:ea typeface="ヒラギノ角ゴ Pro W3" charset="-128"/>
              </a:rPr>
              <a:t>Employees </a:t>
            </a:r>
            <a:r>
              <a:rPr lang="en-US" sz="2800" b="1" dirty="0">
                <a:ea typeface="ヒラギノ角ゴ Pro W3" charset="-128"/>
              </a:rPr>
              <a:t>Paid Commissions by Retail Establishments </a:t>
            </a:r>
            <a:endParaRPr lang="en-US" sz="2800" b="1" dirty="0">
              <a:latin typeface="+mj-lt"/>
              <a:ea typeface="ヒラギノ角ゴ Pro W3" charset="-128"/>
            </a:endParaRPr>
          </a:p>
          <a:p>
            <a:pPr algn="ctr" eaLnBrk="1" fontAlgn="auto" hangingPunct="1">
              <a:spcBef>
                <a:spcPct val="0"/>
              </a:spcBef>
              <a:spcAft>
                <a:spcPts val="0"/>
              </a:spcAft>
              <a:buFont typeface="Arial"/>
              <a:buNone/>
              <a:defRPr/>
            </a:pPr>
            <a:endParaRPr lang="en-US" sz="2800" i="1" dirty="0" smtClean="0">
              <a:solidFill>
                <a:schemeClr val="bg2">
                  <a:lumMod val="25000"/>
                </a:schemeClr>
              </a:solidFill>
              <a:latin typeface="+mj-lt"/>
              <a:ea typeface="ヒラギノ角ゴ Pro W3" charset="-128"/>
            </a:endParaRPr>
          </a:p>
          <a:p>
            <a:pPr algn="ctr" eaLnBrk="1" fontAlgn="auto" hangingPunct="1">
              <a:spcBef>
                <a:spcPct val="0"/>
              </a:spcBef>
              <a:spcAft>
                <a:spcPts val="0"/>
              </a:spcAft>
              <a:buFont typeface="Arial"/>
              <a:buNone/>
              <a:defRPr/>
            </a:pPr>
            <a:r>
              <a:rPr lang="en-US" sz="2800" i="1" dirty="0" smtClean="0">
                <a:solidFill>
                  <a:schemeClr val="bg2">
                    <a:lumMod val="25000"/>
                  </a:schemeClr>
                </a:solidFill>
                <a:latin typeface="+mj-lt"/>
                <a:ea typeface="ヒラギノ角ゴ Pro W3" charset="-128"/>
              </a:rPr>
              <a:t>Representative </a:t>
            </a:r>
            <a:r>
              <a:rPr lang="en-US" sz="2800" i="1" dirty="0">
                <a:solidFill>
                  <a:schemeClr val="bg2">
                    <a:lumMod val="25000"/>
                  </a:schemeClr>
                </a:solidFill>
                <a:latin typeface="+mj-lt"/>
                <a:ea typeface="ヒラギノ角ゴ Pro W3" charset="-128"/>
              </a:rPr>
              <a:t>Period</a:t>
            </a:r>
          </a:p>
          <a:p>
            <a:pPr marL="285750" indent="-285750" eaLnBrk="1" fontAlgn="auto" hangingPunct="1">
              <a:spcBef>
                <a:spcPct val="0"/>
              </a:spcBef>
              <a:spcAft>
                <a:spcPts val="0"/>
              </a:spcAft>
              <a:buFont typeface="Arial" panose="020B0604020202020204" pitchFamily="34" charset="0"/>
              <a:buChar char="•"/>
              <a:defRPr/>
            </a:pPr>
            <a:endParaRPr lang="en-US" sz="1600" dirty="0">
              <a:solidFill>
                <a:schemeClr val="bg2">
                  <a:lumMod val="25000"/>
                </a:schemeClr>
              </a:solidFill>
              <a:ea typeface="ヒラギノ角ゴ Pro W3" charset="-128"/>
            </a:endParaRPr>
          </a:p>
          <a:p>
            <a:pPr marL="457200" indent="-457200" eaLnBrk="1" fontAlgn="auto" hangingPunct="1">
              <a:spcBef>
                <a:spcPct val="0"/>
              </a:spcBef>
              <a:spcAft>
                <a:spcPts val="600"/>
              </a:spcAft>
              <a:buFont typeface="Arial" panose="020B0604020202020204" pitchFamily="34" charset="0"/>
              <a:buChar char="•"/>
              <a:defRPr/>
            </a:pPr>
            <a:r>
              <a:rPr lang="en-US" sz="2400" dirty="0">
                <a:ea typeface="ヒラギノ角ゴ Pro W3" charset="-128"/>
              </a:rPr>
              <a:t>Representative period may be as short as one month, cannot be greater than one year</a:t>
            </a:r>
          </a:p>
          <a:p>
            <a:pPr marL="457200" indent="-457200" eaLnBrk="1" fontAlgn="auto" hangingPunct="1">
              <a:spcBef>
                <a:spcPct val="0"/>
              </a:spcBef>
              <a:spcAft>
                <a:spcPts val="600"/>
              </a:spcAft>
              <a:buFont typeface="Arial" panose="020B0604020202020204" pitchFamily="34" charset="0"/>
              <a:buChar char="•"/>
              <a:defRPr/>
            </a:pPr>
            <a:r>
              <a:rPr lang="en-US" sz="2400" dirty="0">
                <a:ea typeface="ヒラギノ角ゴ Pro W3" charset="-128"/>
              </a:rPr>
              <a:t>Employer selects representative period </a:t>
            </a:r>
            <a:endParaRPr lang="en-US" sz="2400" dirty="0" smtClean="0">
              <a:ea typeface="ヒラギノ角ゴ Pro W3" charset="-128"/>
            </a:endParaRPr>
          </a:p>
          <a:p>
            <a:pPr marL="457200" indent="-457200" eaLnBrk="1" fontAlgn="auto" hangingPunct="1">
              <a:spcBef>
                <a:spcPct val="0"/>
              </a:spcBef>
              <a:spcAft>
                <a:spcPts val="600"/>
              </a:spcAft>
              <a:buFont typeface="Arial" panose="020B0604020202020204" pitchFamily="34" charset="0"/>
              <a:buChar char="•"/>
              <a:defRPr/>
            </a:pPr>
            <a:r>
              <a:rPr lang="en-US" sz="2400" dirty="0" smtClean="0">
                <a:ea typeface="ヒラギノ角ゴ Pro W3" charset="-128"/>
              </a:rPr>
              <a:t>More </a:t>
            </a:r>
            <a:r>
              <a:rPr lang="en-US" sz="2400" dirty="0">
                <a:ea typeface="ヒラギノ角ゴ Pro W3" charset="-128"/>
              </a:rPr>
              <a:t>than half of the employee’s earnings during the representative period must be commissions </a:t>
            </a:r>
          </a:p>
          <a:p>
            <a:pPr marL="457200" indent="-457200" eaLnBrk="1" fontAlgn="auto" hangingPunct="1">
              <a:spcBef>
                <a:spcPct val="0"/>
              </a:spcBef>
              <a:spcAft>
                <a:spcPts val="0"/>
              </a:spcAft>
              <a:buFont typeface="Wingdings" charset="2"/>
              <a:buChar char="ü"/>
              <a:defRPr/>
            </a:pPr>
            <a:endParaRPr lang="en-US" sz="2800" dirty="0">
              <a:solidFill>
                <a:srgbClr val="002060"/>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lvl="1" eaLnBrk="1" fontAlgn="auto" hangingPunct="1">
              <a:spcBef>
                <a:spcPct val="0"/>
              </a:spcBef>
              <a:spcAft>
                <a:spcPts val="0"/>
              </a:spcAft>
              <a:buFont typeface="Arial"/>
              <a:buNone/>
              <a:defRPr/>
            </a:pPr>
            <a:endParaRPr lang="en-US" sz="2400" dirty="0">
              <a:solidFill>
                <a:srgbClr val="002060"/>
              </a:solidFill>
              <a:latin typeface="Adobe Garamond Pro Bold" pitchFamily="18" charset="0"/>
              <a:ea typeface="ヒラギノ角ゴ Pro W3" charset="-128"/>
            </a:endParaRPr>
          </a:p>
        </p:txBody>
      </p:sp>
      <p:sp>
        <p:nvSpPr>
          <p:cNvPr id="4" name="Rectangle 3">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42340"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Overtime</a:t>
            </a:r>
            <a:endParaRPr lang="en-US" altLang="en-US" sz="5400" dirty="0">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1144814" y="1840367"/>
            <a:ext cx="6854371" cy="4387850"/>
          </a:xfrm>
          <a:ln>
            <a:miter lim="800000"/>
            <a:headEnd/>
            <a:tailEnd/>
          </a:ln>
          <a:extLst/>
        </p:spPr>
        <p:txBody>
          <a:bodyPr rtlCol="0">
            <a:normAutofit fontScale="85000" lnSpcReduction="20000"/>
          </a:bodyPr>
          <a:lstStyle/>
          <a:p>
            <a:pPr algn="ctr" eaLnBrk="1" fontAlgn="auto" hangingPunct="1">
              <a:spcBef>
                <a:spcPct val="0"/>
              </a:spcBef>
              <a:spcAft>
                <a:spcPts val="0"/>
              </a:spcAft>
              <a:buFont typeface="Arial"/>
              <a:buNone/>
              <a:defRPr/>
            </a:pPr>
            <a:r>
              <a:rPr lang="en-US" sz="2800" b="1" dirty="0">
                <a:latin typeface="+mj-lt"/>
                <a:ea typeface="ヒラギノ角ゴ Pro W3" charset="-128"/>
              </a:rPr>
              <a:t>Exemption for </a:t>
            </a:r>
            <a:r>
              <a:rPr lang="en-US" sz="2800" b="1" dirty="0" smtClean="0">
                <a:ea typeface="ヒラギノ角ゴ Pro W3" charset="-128"/>
              </a:rPr>
              <a:t>Employees </a:t>
            </a:r>
            <a:r>
              <a:rPr lang="en-US" sz="2800" b="1" dirty="0">
                <a:ea typeface="ヒラギノ角ゴ Pro W3" charset="-128"/>
              </a:rPr>
              <a:t>Paid Commissions by Retail Establishments </a:t>
            </a:r>
            <a:endParaRPr lang="en-US" sz="2800" b="1" dirty="0" smtClean="0">
              <a:ea typeface="ヒラギノ角ゴ Pro W3" charset="-128"/>
            </a:endParaRPr>
          </a:p>
          <a:p>
            <a:pPr algn="ctr" eaLnBrk="1" fontAlgn="auto" hangingPunct="1">
              <a:spcBef>
                <a:spcPct val="0"/>
              </a:spcBef>
              <a:spcAft>
                <a:spcPts val="0"/>
              </a:spcAft>
              <a:buFont typeface="Arial"/>
              <a:buNone/>
              <a:defRPr/>
            </a:pPr>
            <a:endParaRPr lang="en-US" sz="2800" b="1" dirty="0">
              <a:latin typeface="+mj-lt"/>
              <a:ea typeface="ヒラギノ角ゴ Pro W3" charset="-128"/>
            </a:endParaRPr>
          </a:p>
          <a:p>
            <a:pPr algn="ctr" eaLnBrk="1" fontAlgn="auto" hangingPunct="1">
              <a:spcBef>
                <a:spcPct val="0"/>
              </a:spcBef>
              <a:spcAft>
                <a:spcPts val="0"/>
              </a:spcAft>
              <a:buFont typeface="Arial"/>
              <a:buNone/>
              <a:defRPr/>
            </a:pPr>
            <a:r>
              <a:rPr lang="en-US" sz="2800" i="1" dirty="0">
                <a:latin typeface="+mj-lt"/>
                <a:ea typeface="ヒラギノ角ゴ Pro W3" charset="-128"/>
              </a:rPr>
              <a:t>Regular Rate More than One and One-Half Minimum Wage</a:t>
            </a:r>
          </a:p>
          <a:p>
            <a:pPr algn="ctr" eaLnBrk="1" fontAlgn="auto" hangingPunct="1">
              <a:spcBef>
                <a:spcPct val="0"/>
              </a:spcBef>
              <a:spcAft>
                <a:spcPts val="0"/>
              </a:spcAft>
              <a:buFont typeface="Arial"/>
              <a:buNone/>
              <a:defRPr/>
            </a:pPr>
            <a:endParaRPr lang="en-US" sz="1600" dirty="0">
              <a:ea typeface="ヒラギノ角ゴ Pro W3" charset="-128"/>
            </a:endParaRPr>
          </a:p>
          <a:p>
            <a:pPr algn="ctr" eaLnBrk="1" fontAlgn="auto" hangingPunct="1">
              <a:spcBef>
                <a:spcPct val="0"/>
              </a:spcBef>
              <a:spcAft>
                <a:spcPts val="0"/>
              </a:spcAft>
              <a:buFont typeface="Arial"/>
              <a:buNone/>
              <a:defRPr/>
            </a:pPr>
            <a:r>
              <a:rPr lang="en-US" sz="2800" dirty="0">
                <a:latin typeface="+mj-lt"/>
                <a:ea typeface="ヒラギノ角ゴ Pro W3" charset="-128"/>
              </a:rPr>
              <a:t>To determine:</a:t>
            </a:r>
          </a:p>
          <a:p>
            <a:pPr algn="ctr" eaLnBrk="1" fontAlgn="auto" hangingPunct="1">
              <a:spcBef>
                <a:spcPct val="0"/>
              </a:spcBef>
              <a:spcAft>
                <a:spcPts val="0"/>
              </a:spcAft>
              <a:buFont typeface="Arial"/>
              <a:buNone/>
              <a:defRPr/>
            </a:pPr>
            <a:endParaRPr lang="en-US" sz="1050" dirty="0">
              <a:ea typeface="ヒラギノ角ゴ Pro W3" charset="-128"/>
            </a:endParaRPr>
          </a:p>
          <a:p>
            <a:pPr marL="91440" algn="ctr" eaLnBrk="1" fontAlgn="auto" hangingPunct="1">
              <a:spcBef>
                <a:spcPct val="0"/>
              </a:spcBef>
              <a:spcAft>
                <a:spcPts val="600"/>
              </a:spcAft>
              <a:buFont typeface="Arial"/>
              <a:buNone/>
              <a:defRPr/>
            </a:pPr>
            <a:r>
              <a:rPr lang="en-US" sz="2400" dirty="0">
                <a:ea typeface="ヒラギノ角ゴ Pro W3" charset="-128"/>
              </a:rPr>
              <a:t>Divide employee’s total earnings by </a:t>
            </a:r>
            <a:br>
              <a:rPr lang="en-US" sz="2400" dirty="0">
                <a:ea typeface="ヒラギノ角ゴ Pro W3" charset="-128"/>
              </a:rPr>
            </a:br>
            <a:r>
              <a:rPr lang="en-US" sz="2400" dirty="0">
                <a:ea typeface="ヒラギノ角ゴ Pro W3" charset="-128"/>
              </a:rPr>
              <a:t>total hours worked </a:t>
            </a:r>
            <a:r>
              <a:rPr lang="en-US" sz="2400" dirty="0" smtClean="0">
                <a:ea typeface="ヒラギノ角ゴ Pro W3" charset="-128"/>
              </a:rPr>
              <a:t>within workweek</a:t>
            </a:r>
            <a:endParaRPr lang="en-US" sz="2400" strike="sngStrike" dirty="0">
              <a:ea typeface="ヒラギノ角ゴ Pro W3" charset="-128"/>
            </a:endParaRPr>
          </a:p>
          <a:p>
            <a:pPr marL="91440" algn="ctr" eaLnBrk="1" fontAlgn="auto" hangingPunct="1">
              <a:spcBef>
                <a:spcPct val="0"/>
              </a:spcBef>
              <a:spcAft>
                <a:spcPts val="600"/>
              </a:spcAft>
              <a:buFont typeface="Arial"/>
              <a:buNone/>
              <a:defRPr/>
            </a:pPr>
            <a:endParaRPr lang="en-US" sz="2400" dirty="0">
              <a:ea typeface="ヒラギノ角ゴ Pro W3" charset="-128"/>
            </a:endParaRPr>
          </a:p>
          <a:p>
            <a:pPr marL="91440" algn="ctr" eaLnBrk="1" fontAlgn="auto" hangingPunct="1">
              <a:spcBef>
                <a:spcPct val="0"/>
              </a:spcBef>
              <a:spcAft>
                <a:spcPts val="600"/>
              </a:spcAft>
              <a:buFont typeface="Arial"/>
              <a:buNone/>
              <a:defRPr/>
            </a:pPr>
            <a:r>
              <a:rPr lang="en-US" sz="2400" dirty="0">
                <a:ea typeface="ヒラギノ角ゴ Pro W3" charset="-128"/>
              </a:rPr>
              <a:t>(Total Earnings ÷ Total Hours) &gt; (MW x 1.5)</a:t>
            </a:r>
          </a:p>
          <a:p>
            <a:pPr marL="91440" algn="ctr" eaLnBrk="1" fontAlgn="auto" hangingPunct="1">
              <a:spcBef>
                <a:spcPct val="0"/>
              </a:spcBef>
              <a:spcAft>
                <a:spcPts val="600"/>
              </a:spcAft>
              <a:buFont typeface="Arial"/>
              <a:buNone/>
              <a:defRPr/>
            </a:pPr>
            <a:r>
              <a:rPr lang="en-US" sz="2400" dirty="0">
                <a:ea typeface="ヒラギノ角ゴ Pro W3" charset="-128"/>
              </a:rPr>
              <a:t>For the exemption to apply in a particular workweek, the employee’s regular rate must exceed one and one-half times the minimum wage in that workweek</a:t>
            </a:r>
          </a:p>
        </p:txBody>
      </p:sp>
      <p:sp>
        <p:nvSpPr>
          <p:cNvPr id="4" name="Rectangle 3">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44388"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Overtime</a:t>
            </a:r>
            <a:endParaRPr lang="en-US" altLang="en-US" sz="5400" dirty="0">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1138238" y="1833563"/>
            <a:ext cx="6867525" cy="4221162"/>
          </a:xfrm>
          <a:ln>
            <a:miter lim="800000"/>
            <a:headEnd/>
            <a:tailEnd/>
          </a:ln>
        </p:spPr>
        <p:txBody>
          <a:bodyPr rtlCol="0">
            <a:normAutofit lnSpcReduction="10000"/>
          </a:bodyPr>
          <a:lstStyle/>
          <a:p>
            <a:pPr algn="ctr" eaLnBrk="1" fontAlgn="auto" hangingPunct="1">
              <a:spcBef>
                <a:spcPct val="0"/>
              </a:spcBef>
              <a:spcAft>
                <a:spcPts val="0"/>
              </a:spcAft>
              <a:buFont typeface="Arial"/>
              <a:buNone/>
              <a:defRPr/>
            </a:pPr>
            <a:r>
              <a:rPr lang="en-US" sz="2800" b="1" dirty="0" smtClean="0">
                <a:latin typeface="+mj-lt"/>
                <a:ea typeface="ヒラギノ角ゴ Pro W3" charset="-128"/>
              </a:rPr>
              <a:t>Common </a:t>
            </a:r>
            <a:r>
              <a:rPr lang="en-US" sz="2800" b="1" dirty="0">
                <a:latin typeface="+mj-lt"/>
                <a:ea typeface="ヒラギノ角ゴ Pro W3" charset="-128"/>
              </a:rPr>
              <a:t>Overtime Violations </a:t>
            </a:r>
          </a:p>
          <a:p>
            <a:pPr eaLnBrk="1" fontAlgn="auto" hangingPunct="1">
              <a:spcBef>
                <a:spcPct val="0"/>
              </a:spcBef>
              <a:spcAft>
                <a:spcPts val="0"/>
              </a:spcAft>
              <a:buFont typeface="Arial"/>
              <a:buNone/>
              <a:defRPr/>
            </a:pPr>
            <a:endParaRPr lang="en-US" sz="2400" dirty="0">
              <a:ea typeface="ヒラギノ角ゴ Pro W3" charset="-128"/>
            </a:endParaRPr>
          </a:p>
          <a:p>
            <a:pPr marL="457200" indent="-457200" eaLnBrk="1" fontAlgn="auto" hangingPunct="1">
              <a:spcBef>
                <a:spcPct val="0"/>
              </a:spcBef>
              <a:spcAft>
                <a:spcPts val="600"/>
              </a:spcAft>
              <a:buFont typeface="Arial" panose="020B0604020202020204" pitchFamily="34" charset="0"/>
              <a:buChar char="•"/>
              <a:defRPr/>
            </a:pPr>
            <a:r>
              <a:rPr lang="en-US" sz="2400" b="1" dirty="0">
                <a:ea typeface="ヒラギノ角ゴ Pro W3" charset="-128"/>
              </a:rPr>
              <a:t>Regular Rate: </a:t>
            </a:r>
            <a:r>
              <a:rPr lang="en-US" sz="2400" dirty="0">
                <a:ea typeface="ヒラギノ角ゴ Pro W3" charset="-128"/>
              </a:rPr>
              <a:t>Failure to </a:t>
            </a:r>
            <a:r>
              <a:rPr lang="en-US" sz="2400" dirty="0" smtClean="0">
                <a:ea typeface="ヒラギノ角ゴ Pro W3" charset="-128"/>
              </a:rPr>
              <a:t>include </a:t>
            </a:r>
            <a:r>
              <a:rPr lang="en-US" sz="2400" dirty="0">
                <a:ea typeface="ヒラギノ角ゴ Pro W3" charset="-128"/>
              </a:rPr>
              <a:t>production bonuses, shift differentials, piece rates in determining the regular rate for calculating OT compensation due </a:t>
            </a:r>
          </a:p>
          <a:p>
            <a:pPr marL="457200" indent="-457200" eaLnBrk="1" fontAlgn="auto" hangingPunct="1">
              <a:spcBef>
                <a:spcPct val="0"/>
              </a:spcBef>
              <a:spcAft>
                <a:spcPts val="600"/>
              </a:spcAft>
              <a:buFont typeface="Arial" panose="020B0604020202020204" pitchFamily="34" charset="0"/>
              <a:buChar char="•"/>
              <a:defRPr/>
            </a:pPr>
            <a:r>
              <a:rPr lang="en-US" sz="2400" b="1" dirty="0">
                <a:ea typeface="ヒラギノ角ゴ Pro W3" charset="-128"/>
              </a:rPr>
              <a:t>Combined hours, rates for dual jobs: </a:t>
            </a:r>
            <a:r>
              <a:rPr lang="en-US" sz="2400" dirty="0">
                <a:ea typeface="ヒラギノ角ゴ Pro W3" charset="-128"/>
              </a:rPr>
              <a:t>Failure to combine all hours in dual jobs or multiple sites </a:t>
            </a:r>
            <a:br>
              <a:rPr lang="en-US" sz="2400" dirty="0">
                <a:ea typeface="ヒラギノ角ゴ Pro W3" charset="-128"/>
              </a:rPr>
            </a:br>
            <a:r>
              <a:rPr lang="en-US" sz="2400" dirty="0">
                <a:ea typeface="ヒラギノ角ゴ Pro W3" charset="-128"/>
              </a:rPr>
              <a:t>of single employer</a:t>
            </a:r>
          </a:p>
          <a:p>
            <a:pPr marL="457200" indent="-457200" eaLnBrk="1" fontAlgn="auto" hangingPunct="1">
              <a:spcBef>
                <a:spcPct val="0"/>
              </a:spcBef>
              <a:spcAft>
                <a:spcPts val="600"/>
              </a:spcAft>
              <a:buFont typeface="Arial" panose="020B0604020202020204" pitchFamily="34" charset="0"/>
              <a:buChar char="•"/>
              <a:defRPr/>
            </a:pPr>
            <a:r>
              <a:rPr lang="en-US" sz="2400" b="1" dirty="0">
                <a:ea typeface="ヒラギノ角ゴ Pro W3" charset="-128"/>
              </a:rPr>
              <a:t>Tipped Employees: </a:t>
            </a:r>
            <a:r>
              <a:rPr lang="en-US" sz="2400" dirty="0">
                <a:ea typeface="ヒラギノ角ゴ Pro W3" charset="-128"/>
              </a:rPr>
              <a:t>Failure to calculate correct cash OT payment</a:t>
            </a:r>
          </a:p>
          <a:p>
            <a:pPr eaLnBrk="1" fontAlgn="auto" hangingPunct="1">
              <a:spcBef>
                <a:spcPct val="0"/>
              </a:spcBef>
              <a:spcAft>
                <a:spcPts val="0"/>
              </a:spcAft>
              <a:buFont typeface="Arial"/>
              <a:buNone/>
              <a:defRPr/>
            </a:pPr>
            <a:endParaRPr lang="en-US" sz="2800" dirty="0">
              <a:solidFill>
                <a:schemeClr val="bg2">
                  <a:lumMod val="25000"/>
                </a:schemeClr>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b="1" i="1" dirty="0">
              <a:solidFill>
                <a:schemeClr val="bg2">
                  <a:lumMod val="25000"/>
                </a:schemeClr>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lvl="1" eaLnBrk="1" fontAlgn="auto" hangingPunct="1">
              <a:spcBef>
                <a:spcPct val="0"/>
              </a:spcBef>
              <a:spcAft>
                <a:spcPts val="0"/>
              </a:spcAft>
              <a:buFont typeface="Arial"/>
              <a:buNone/>
              <a:defRPr/>
            </a:pPr>
            <a:endParaRPr lang="en-US" sz="2400" dirty="0">
              <a:solidFill>
                <a:srgbClr val="002060"/>
              </a:solidFill>
              <a:latin typeface="Adobe Garamond Pro Bold" pitchFamily="18" charset="0"/>
              <a:ea typeface="ヒラギノ角ゴ Pro W3" charset="-128"/>
            </a:endParaRPr>
          </a:p>
        </p:txBody>
      </p:sp>
      <p:sp>
        <p:nvSpPr>
          <p:cNvPr id="5" name="Rectangle 4">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46436"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Overtime</a:t>
            </a:r>
            <a:endParaRPr lang="en-US" altLang="en-US" sz="5400" dirty="0">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914400" y="1833563"/>
            <a:ext cx="7315200" cy="5000625"/>
          </a:xfrm>
          <a:ln>
            <a:miter lim="800000"/>
            <a:headEnd/>
            <a:tailEnd/>
          </a:ln>
        </p:spPr>
        <p:txBody>
          <a:bodyPr rtlCol="0">
            <a:normAutofit/>
          </a:bodyPr>
          <a:lstStyle/>
          <a:p>
            <a:pPr algn="ctr" eaLnBrk="1" fontAlgn="auto" hangingPunct="1">
              <a:spcBef>
                <a:spcPct val="0"/>
              </a:spcBef>
              <a:spcAft>
                <a:spcPts val="0"/>
              </a:spcAft>
              <a:buFont typeface="Arial"/>
              <a:buNone/>
              <a:defRPr/>
            </a:pPr>
            <a:r>
              <a:rPr lang="en-US" sz="2800" b="1" dirty="0" smtClean="0">
                <a:ea typeface="ヒラギノ角ゴ Pro W3" charset="-128"/>
              </a:rPr>
              <a:t>Common </a:t>
            </a:r>
            <a:r>
              <a:rPr lang="en-US" sz="2800" b="1" dirty="0">
                <a:ea typeface="ヒラギノ角ゴ Pro W3" charset="-128"/>
              </a:rPr>
              <a:t>Overtime Violations </a:t>
            </a:r>
          </a:p>
          <a:p>
            <a:pPr eaLnBrk="1" fontAlgn="auto" hangingPunct="1">
              <a:spcBef>
                <a:spcPct val="0"/>
              </a:spcBef>
              <a:spcAft>
                <a:spcPts val="0"/>
              </a:spcAft>
              <a:buFont typeface="Arial"/>
              <a:buNone/>
              <a:defRPr/>
            </a:pPr>
            <a:endParaRPr lang="en-US" sz="2600" dirty="0">
              <a:ea typeface="ヒラギノ角ゴ Pro W3" charset="-128"/>
            </a:endParaRPr>
          </a:p>
          <a:p>
            <a:pPr marL="457200" indent="-457200" eaLnBrk="1" fontAlgn="auto" hangingPunct="1">
              <a:spcBef>
                <a:spcPct val="0"/>
              </a:spcBef>
              <a:spcAft>
                <a:spcPts val="600"/>
              </a:spcAft>
              <a:buFont typeface="Arial" panose="020B0604020202020204" pitchFamily="34" charset="0"/>
              <a:buChar char="•"/>
              <a:defRPr/>
            </a:pPr>
            <a:r>
              <a:rPr lang="en-US" sz="2400" b="1" dirty="0">
                <a:ea typeface="ヒラギノ角ゴ Pro W3" charset="-128"/>
              </a:rPr>
              <a:t>“White Collar” Exemptions:</a:t>
            </a:r>
            <a:r>
              <a:rPr lang="en-US" sz="2400" dirty="0">
                <a:ea typeface="ヒラギノ角ゴ Pro W3" charset="-128"/>
              </a:rPr>
              <a:t> Misapplication of exemption, or improper </a:t>
            </a:r>
            <a:r>
              <a:rPr lang="en-US" sz="2400" dirty="0" smtClean="0">
                <a:ea typeface="ヒラギノ角ゴ Pro W3" charset="-128"/>
              </a:rPr>
              <a:t>assumption </a:t>
            </a:r>
            <a:r>
              <a:rPr lang="en-US" sz="2400" dirty="0">
                <a:ea typeface="ヒラギノ角ゴ Pro W3" charset="-128"/>
              </a:rPr>
              <a:t>that all salaried </a:t>
            </a:r>
            <a:r>
              <a:rPr lang="en-US" sz="2400" dirty="0" smtClean="0">
                <a:ea typeface="ヒラギノ角ゴ Pro W3" charset="-128"/>
              </a:rPr>
              <a:t>employees are </a:t>
            </a:r>
            <a:r>
              <a:rPr lang="en-US" sz="2400" dirty="0">
                <a:ea typeface="ヒラギノ角ゴ Pro W3" charset="-128"/>
              </a:rPr>
              <a:t>exempt</a:t>
            </a:r>
          </a:p>
          <a:p>
            <a:pPr marL="457200" indent="-457200" eaLnBrk="1" fontAlgn="auto" hangingPunct="1">
              <a:spcBef>
                <a:spcPct val="0"/>
              </a:spcBef>
              <a:spcAft>
                <a:spcPts val="600"/>
              </a:spcAft>
              <a:buFont typeface="Arial" panose="020B0604020202020204" pitchFamily="34" charset="0"/>
              <a:buChar char="•"/>
              <a:defRPr/>
            </a:pPr>
            <a:r>
              <a:rPr lang="en-US" sz="2400" b="1" dirty="0">
                <a:ea typeface="ヒラギノ角ゴ Pro W3" charset="-128"/>
              </a:rPr>
              <a:t>Deductions:</a:t>
            </a:r>
            <a:r>
              <a:rPr lang="en-US" sz="2400" dirty="0">
                <a:ea typeface="ヒラギノ角ゴ Pro W3" charset="-128"/>
              </a:rPr>
              <a:t> Improper deductions in OT weeks</a:t>
            </a:r>
          </a:p>
          <a:p>
            <a:pPr marL="457200" indent="-457200" eaLnBrk="1" fontAlgn="auto" hangingPunct="1">
              <a:spcBef>
                <a:spcPct val="0"/>
              </a:spcBef>
              <a:spcAft>
                <a:spcPts val="600"/>
              </a:spcAft>
              <a:buFont typeface="Arial" panose="020B0604020202020204" pitchFamily="34" charset="0"/>
              <a:buChar char="•"/>
              <a:defRPr/>
            </a:pPr>
            <a:r>
              <a:rPr lang="en-US" sz="2400" b="1" dirty="0">
                <a:ea typeface="ヒラギノ角ゴ Pro W3" charset="-128"/>
              </a:rPr>
              <a:t>Misclassification: </a:t>
            </a:r>
            <a:r>
              <a:rPr lang="en-US" sz="2400" dirty="0">
                <a:ea typeface="ヒラギノ角ゴ Pro W3" charset="-128"/>
              </a:rPr>
              <a:t>Improper </a:t>
            </a:r>
            <a:r>
              <a:rPr lang="en-US" sz="2400" dirty="0" smtClean="0">
                <a:ea typeface="ヒラギノ角ゴ Pro W3" charset="-128"/>
              </a:rPr>
              <a:t>treatment of </a:t>
            </a:r>
            <a:r>
              <a:rPr lang="en-US" sz="2400" dirty="0">
                <a:ea typeface="ヒラギノ角ゴ Pro W3" charset="-128"/>
              </a:rPr>
              <a:t>employee as independent contractor</a:t>
            </a:r>
          </a:p>
          <a:p>
            <a:pPr marL="457200" indent="-457200" eaLnBrk="1" fontAlgn="auto" hangingPunct="1">
              <a:spcBef>
                <a:spcPct val="0"/>
              </a:spcBef>
              <a:spcAft>
                <a:spcPts val="600"/>
              </a:spcAft>
              <a:buFont typeface="Arial" panose="020B0604020202020204" pitchFamily="34" charset="0"/>
              <a:buChar char="•"/>
              <a:defRPr/>
            </a:pPr>
            <a:r>
              <a:rPr lang="en-US" sz="2400" b="1" dirty="0">
                <a:ea typeface="ヒラギノ角ゴ Pro W3" charset="-128"/>
              </a:rPr>
              <a:t>Hours worked: </a:t>
            </a:r>
            <a:r>
              <a:rPr lang="en-US" sz="2400" dirty="0">
                <a:ea typeface="ヒラギノ角ゴ Pro W3" charset="-128"/>
              </a:rPr>
              <a:t>Failure to record, pay </a:t>
            </a:r>
            <a:r>
              <a:rPr lang="en-US" sz="2400" dirty="0" smtClean="0">
                <a:ea typeface="ヒラギノ角ゴ Pro W3" charset="-128"/>
              </a:rPr>
              <a:t>for all </a:t>
            </a:r>
            <a:r>
              <a:rPr lang="en-US" sz="2400" dirty="0">
                <a:ea typeface="ヒラギノ角ゴ Pro W3" charset="-128"/>
              </a:rPr>
              <a:t>hours worked</a:t>
            </a:r>
            <a:endParaRPr lang="en-US" sz="2400" b="1" i="1" dirty="0">
              <a:ea typeface="ヒラギノ角ゴ Pro W3" charset="-128"/>
            </a:endParaRPr>
          </a:p>
          <a:p>
            <a:pPr marL="457200" indent="-457200" eaLnBrk="1" fontAlgn="auto" hangingPunct="1">
              <a:spcBef>
                <a:spcPct val="0"/>
              </a:spcBef>
              <a:spcAft>
                <a:spcPts val="600"/>
              </a:spcAft>
              <a:buFont typeface="Arial" panose="020B0604020202020204" pitchFamily="34" charset="0"/>
              <a:buChar char="•"/>
              <a:defRPr/>
            </a:pPr>
            <a:r>
              <a:rPr lang="en-US" sz="2400" b="1" dirty="0">
                <a:ea typeface="ヒラギノ角ゴ Pro W3" charset="-128"/>
              </a:rPr>
              <a:t>State Law: </a:t>
            </a:r>
            <a:r>
              <a:rPr lang="en-US" sz="2400" dirty="0" smtClean="0">
                <a:ea typeface="ヒラギノ角ゴ Pro W3" charset="-128"/>
              </a:rPr>
              <a:t>Confusion </a:t>
            </a:r>
            <a:r>
              <a:rPr lang="en-US" sz="2400" dirty="0">
                <a:ea typeface="ヒラギノ角ゴ Pro W3" charset="-128"/>
              </a:rPr>
              <a:t>between state and federal law</a:t>
            </a:r>
          </a:p>
          <a:p>
            <a:pPr eaLnBrk="1" fontAlgn="auto" hangingPunct="1">
              <a:spcBef>
                <a:spcPct val="0"/>
              </a:spcBef>
              <a:spcAft>
                <a:spcPts val="0"/>
              </a:spcAft>
              <a:buFont typeface="Arial"/>
              <a:buNone/>
              <a:defRPr/>
            </a:pPr>
            <a:endParaRPr lang="en-US" sz="2800" i="1" dirty="0">
              <a:solidFill>
                <a:schemeClr val="bg2">
                  <a:lumMod val="25000"/>
                </a:schemeClr>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b="1" i="1" dirty="0">
              <a:solidFill>
                <a:schemeClr val="bg2">
                  <a:lumMod val="25000"/>
                </a:schemeClr>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b="1" i="1" dirty="0">
              <a:solidFill>
                <a:srgbClr val="002060"/>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lvl="1" eaLnBrk="1" fontAlgn="auto" hangingPunct="1">
              <a:spcBef>
                <a:spcPct val="0"/>
              </a:spcBef>
              <a:spcAft>
                <a:spcPts val="0"/>
              </a:spcAft>
              <a:buFont typeface="Arial"/>
              <a:buNone/>
              <a:defRPr/>
            </a:pPr>
            <a:endParaRPr lang="en-US" sz="2400" dirty="0">
              <a:solidFill>
                <a:srgbClr val="002060"/>
              </a:solidFill>
              <a:latin typeface="Adobe Garamond Pro Bold" pitchFamily="18" charset="0"/>
              <a:ea typeface="ヒラギノ角ゴ Pro W3" charset="-128"/>
            </a:endParaRPr>
          </a:p>
        </p:txBody>
      </p:sp>
      <p:sp>
        <p:nvSpPr>
          <p:cNvPr id="3" name="Rectangle 2">
            <a:extLst/>
          </p:cNvPr>
          <p:cNvSpPr/>
          <p:nvPr/>
        </p:nvSpPr>
        <p:spPr>
          <a:xfrm>
            <a:off x="0" y="0"/>
            <a:ext cx="9144000" cy="1371600"/>
          </a:xfrm>
          <a:prstGeom prst="rect">
            <a:avLst/>
          </a:prstGeom>
          <a:solidFill>
            <a:srgbClr val="EC1C24"/>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48484"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Overtime</a:t>
            </a:r>
            <a:endParaRPr lang="en-US" altLang="en-US" sz="5400" dirty="0">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4278313" y="2528888"/>
            <a:ext cx="3532187" cy="1685925"/>
          </a:xfrm>
          <a:ln>
            <a:miter lim="800000"/>
            <a:headEnd/>
            <a:tailEnd/>
          </a:ln>
        </p:spPr>
        <p:txBody>
          <a:bodyPr rtlCol="0">
            <a:normAutofit/>
          </a:bodyPr>
          <a:lstStyle/>
          <a:p>
            <a:pPr eaLnBrk="1" fontAlgn="auto" hangingPunct="1">
              <a:spcBef>
                <a:spcPct val="0"/>
              </a:spcBef>
              <a:spcAft>
                <a:spcPts val="600"/>
              </a:spcAft>
              <a:buFont typeface="Arial"/>
              <a:buNone/>
              <a:defRPr/>
            </a:pPr>
            <a:r>
              <a:rPr lang="en-US" sz="2400" dirty="0">
                <a:solidFill>
                  <a:schemeClr val="bg2">
                    <a:lumMod val="25000"/>
                  </a:schemeClr>
                </a:solidFill>
                <a:ea typeface="ヒラギノ角ゴ Pro W3" charset="-128"/>
              </a:rPr>
              <a:t>Federal youth employment rules set both hours and occupational standards </a:t>
            </a:r>
            <a:br>
              <a:rPr lang="en-US" sz="2400" dirty="0">
                <a:solidFill>
                  <a:schemeClr val="bg2">
                    <a:lumMod val="25000"/>
                  </a:schemeClr>
                </a:solidFill>
                <a:ea typeface="ヒラギノ角ゴ Pro W3" charset="-128"/>
              </a:rPr>
            </a:br>
            <a:r>
              <a:rPr lang="en-US" sz="2400" dirty="0">
                <a:solidFill>
                  <a:schemeClr val="bg2">
                    <a:lumMod val="25000"/>
                  </a:schemeClr>
                </a:solidFill>
                <a:ea typeface="ヒラギノ角ゴ Pro W3" charset="-128"/>
              </a:rPr>
              <a:t>for youth</a:t>
            </a:r>
            <a:endParaRPr lang="en-US" sz="2400" dirty="0">
              <a:solidFill>
                <a:srgbClr val="002060"/>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lvl="1" eaLnBrk="1" fontAlgn="auto" hangingPunct="1">
              <a:spcBef>
                <a:spcPct val="0"/>
              </a:spcBef>
              <a:spcAft>
                <a:spcPts val="0"/>
              </a:spcAft>
              <a:buFont typeface="Arial"/>
              <a:buNone/>
              <a:defRPr/>
            </a:pPr>
            <a:endParaRPr lang="en-US" sz="2400" dirty="0">
              <a:solidFill>
                <a:srgbClr val="002060"/>
              </a:solidFill>
              <a:latin typeface="Adobe Garamond Pro Bold" pitchFamily="18" charset="0"/>
              <a:ea typeface="ヒラギノ角ゴ Pro W3" charset="-128"/>
            </a:endParaRPr>
          </a:p>
        </p:txBody>
      </p:sp>
      <p:sp>
        <p:nvSpPr>
          <p:cNvPr id="150531" name="TextBox 1"/>
          <p:cNvSpPr txBox="1">
            <a:spLocks noChangeArrowheads="1"/>
          </p:cNvSpPr>
          <p:nvPr/>
        </p:nvSpPr>
        <p:spPr bwMode="auto">
          <a:xfrm>
            <a:off x="3800475" y="5353050"/>
            <a:ext cx="3019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endParaRPr lang="en-US" altLang="en-US" dirty="0"/>
          </a:p>
        </p:txBody>
      </p:sp>
      <p:sp>
        <p:nvSpPr>
          <p:cNvPr id="10" name="Rectangle 9">
            <a:extLst/>
          </p:cNvPr>
          <p:cNvSpPr/>
          <p:nvPr/>
        </p:nvSpPr>
        <p:spPr>
          <a:xfrm>
            <a:off x="0" y="0"/>
            <a:ext cx="9144000" cy="1371600"/>
          </a:xfrm>
          <a:prstGeom prst="rect">
            <a:avLst/>
          </a:prstGeom>
          <a:solidFill>
            <a:srgbClr val="7F3F97"/>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50533"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Youth Employment</a:t>
            </a:r>
            <a:endParaRPr lang="en-US" altLang="en-US" sz="5400" dirty="0">
              <a:solidFill>
                <a:schemeClr val="bg2"/>
              </a:solidFill>
              <a:latin typeface="Calibri" panose="020F0502020204030204" pitchFamily="34" charset="0"/>
            </a:endParaRPr>
          </a:p>
        </p:txBody>
      </p:sp>
      <p:pic>
        <p:nvPicPr>
          <p:cNvPr id="150534"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5263" y="2195513"/>
            <a:ext cx="2335212"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5"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5715000"/>
            <a:ext cx="75723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p:cNvPr>
          <p:cNvSpPr txBox="1"/>
          <p:nvPr/>
        </p:nvSpPr>
        <p:spPr>
          <a:xfrm>
            <a:off x="7569200" y="5726113"/>
            <a:ext cx="1265238" cy="738187"/>
          </a:xfrm>
          <a:prstGeom prst="rect">
            <a:avLst/>
          </a:prstGeom>
          <a:noFill/>
        </p:spPr>
        <p:txBody>
          <a:bodyPr>
            <a:spAutoFit/>
          </a:bodyPr>
          <a:lstStyle/>
          <a:p>
            <a:pPr eaLnBrk="1" hangingPunct="1">
              <a:defRPr/>
            </a:pPr>
            <a:r>
              <a:rPr lang="en-US" sz="1400" b="1" dirty="0">
                <a:solidFill>
                  <a:schemeClr val="bg2">
                    <a:lumMod val="25000"/>
                  </a:schemeClr>
                </a:solidFill>
                <a:latin typeface="+mn-lt"/>
                <a:ea typeface="ヒラギノ角ゴ Pro W3" charset="-128"/>
                <a:cs typeface="+mn-cs"/>
              </a:rPr>
              <a:t>FACT SHEET: </a:t>
            </a:r>
            <a:br>
              <a:rPr lang="en-US" sz="1400" b="1" dirty="0">
                <a:solidFill>
                  <a:schemeClr val="bg2">
                    <a:lumMod val="25000"/>
                  </a:schemeClr>
                </a:solidFill>
                <a:latin typeface="+mn-lt"/>
                <a:ea typeface="ヒラギノ角ゴ Pro W3" charset="-128"/>
                <a:cs typeface="+mn-cs"/>
              </a:rPr>
            </a:br>
            <a:r>
              <a:rPr lang="en-US" sz="1400" u="sng" dirty="0">
                <a:solidFill>
                  <a:schemeClr val="bg2">
                    <a:lumMod val="25000"/>
                  </a:schemeClr>
                </a:solidFill>
                <a:latin typeface="+mn-lt"/>
                <a:ea typeface="ヒラギノ角ゴ Pro W3" charset="-128"/>
                <a:cs typeface="+mn-cs"/>
                <a:hlinkClick r:id="rId5"/>
              </a:rPr>
              <a:t>Youth Employment</a:t>
            </a:r>
            <a:endParaRPr lang="en-US" sz="1400" dirty="0">
              <a:solidFill>
                <a:schemeClr val="bg2">
                  <a:lumMod val="25000"/>
                </a:schemeClr>
              </a:solidFill>
              <a:latin typeface="+mn-lt"/>
              <a:ea typeface="ヒラギノ角ゴ Pro W3" charset="-128"/>
              <a:cs typeface="+mn-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Rectangle 3"/>
          <p:cNvSpPr>
            <a:spLocks noGrp="1" noChangeArrowheads="1"/>
          </p:cNvSpPr>
          <p:nvPr>
            <p:ph type="body" idx="4294967295"/>
          </p:nvPr>
        </p:nvSpPr>
        <p:spPr>
          <a:xfrm>
            <a:off x="0" y="2184400"/>
            <a:ext cx="4330700" cy="3779838"/>
          </a:xfrm>
        </p:spPr>
        <p:txBody>
          <a:bodyPr/>
          <a:lstStyle/>
          <a:p>
            <a:pPr lvl="1" eaLnBrk="1" hangingPunct="1">
              <a:spcBef>
                <a:spcPct val="0"/>
              </a:spcBef>
            </a:pPr>
            <a:endParaRPr lang="en-US" altLang="en-US" sz="2400" dirty="0" smtClean="0">
              <a:solidFill>
                <a:srgbClr val="002060"/>
              </a:solidFill>
              <a:latin typeface="Adobe Garamond Pro Bold" pitchFamily="18" charset="0"/>
              <a:ea typeface="ヒラギノ角ゴ Pro W3"/>
              <a:cs typeface="ヒラギノ角ゴ Pro W3"/>
            </a:endParaRPr>
          </a:p>
          <a:p>
            <a:pPr eaLnBrk="1" hangingPunct="1">
              <a:spcBef>
                <a:spcPct val="0"/>
              </a:spcBef>
            </a:pPr>
            <a:endParaRPr lang="en-US" altLang="en-US" sz="2800" dirty="0" smtClean="0">
              <a:solidFill>
                <a:srgbClr val="002060"/>
              </a:solidFill>
              <a:latin typeface="Adobe Garamond Pro Bold" pitchFamily="18" charset="0"/>
              <a:ea typeface="ヒラギノ角ゴ Pro W3"/>
              <a:cs typeface="ヒラギノ角ゴ Pro W3"/>
            </a:endParaRPr>
          </a:p>
          <a:p>
            <a:pPr eaLnBrk="1" hangingPunct="1">
              <a:spcBef>
                <a:spcPct val="0"/>
              </a:spcBef>
            </a:pPr>
            <a:endParaRPr lang="en-US" altLang="en-US" sz="2800" dirty="0" smtClean="0">
              <a:solidFill>
                <a:srgbClr val="002060"/>
              </a:solidFill>
              <a:latin typeface="Adobe Garamond Pro Bold" pitchFamily="18" charset="0"/>
              <a:ea typeface="ヒラギノ角ゴ Pro W3"/>
              <a:cs typeface="ヒラギノ角ゴ Pro W3"/>
            </a:endParaRPr>
          </a:p>
          <a:p>
            <a:pPr lvl="1" eaLnBrk="1" hangingPunct="1">
              <a:spcBef>
                <a:spcPct val="0"/>
              </a:spcBef>
            </a:pPr>
            <a:endParaRPr lang="en-US" altLang="en-US" sz="2400" dirty="0" smtClean="0">
              <a:solidFill>
                <a:srgbClr val="002060"/>
              </a:solidFill>
              <a:latin typeface="Adobe Garamond Pro Bold" pitchFamily="18" charset="0"/>
              <a:ea typeface="ヒラギノ角ゴ Pro W3"/>
              <a:cs typeface="ヒラギノ角ゴ Pro W3"/>
            </a:endParaRPr>
          </a:p>
        </p:txBody>
      </p:sp>
      <p:sp>
        <p:nvSpPr>
          <p:cNvPr id="3" name="Rectangle 2"/>
          <p:cNvSpPr/>
          <p:nvPr/>
        </p:nvSpPr>
        <p:spPr>
          <a:xfrm>
            <a:off x="865188" y="1831975"/>
            <a:ext cx="7705725" cy="4354513"/>
          </a:xfrm>
          <a:prstGeom prst="rect">
            <a:avLst/>
          </a:prstGeom>
        </p:spPr>
        <p:txBody>
          <a:bodyPr>
            <a:spAutoFit/>
          </a:bodyPr>
          <a:lstStyle/>
          <a:p>
            <a:pPr marL="457200" indent="-457200" eaLnBrk="1" hangingPunct="1">
              <a:spcAft>
                <a:spcPts val="600"/>
              </a:spcAft>
              <a:buFont typeface="Arial" panose="020B0604020202020204" pitchFamily="34" charset="0"/>
              <a:buChar char="•"/>
              <a:defRPr/>
            </a:pPr>
            <a:r>
              <a:rPr lang="en-US" sz="2800" b="1" dirty="0">
                <a:latin typeface="+mj-lt"/>
                <a:ea typeface="ヒラギノ角ゴ Pro W3" charset="-128"/>
                <a:cs typeface="+mn-cs"/>
              </a:rPr>
              <a:t>16 and 17 year olds </a:t>
            </a:r>
          </a:p>
          <a:p>
            <a:pPr lvl="1" eaLnBrk="1" hangingPunct="1">
              <a:spcAft>
                <a:spcPts val="600"/>
              </a:spcAft>
              <a:defRPr/>
            </a:pPr>
            <a:r>
              <a:rPr lang="en-US" dirty="0">
                <a:latin typeface="+mn-lt"/>
                <a:ea typeface="ヒラギノ角ゴ Pro W3" charset="-128"/>
                <a:cs typeface="+mn-cs"/>
              </a:rPr>
              <a:t>Unlimited hours; may work in any occupation other than those declared hazardous by Secretary of Labor</a:t>
            </a:r>
          </a:p>
          <a:p>
            <a:pPr marL="457200" indent="-457200" eaLnBrk="1" hangingPunct="1">
              <a:spcAft>
                <a:spcPts val="600"/>
              </a:spcAft>
              <a:buFont typeface="Arial" panose="020B0604020202020204" pitchFamily="34" charset="0"/>
              <a:buChar char="•"/>
              <a:defRPr/>
            </a:pPr>
            <a:r>
              <a:rPr lang="en-US" sz="2800" b="1" dirty="0">
                <a:latin typeface="+mj-lt"/>
                <a:ea typeface="ヒラギノ角ゴ Pro W3" charset="-128"/>
                <a:cs typeface="+mn-cs"/>
              </a:rPr>
              <a:t>14 and 15 year olds</a:t>
            </a:r>
          </a:p>
          <a:p>
            <a:pPr lvl="1" eaLnBrk="1" hangingPunct="1">
              <a:spcAft>
                <a:spcPts val="600"/>
              </a:spcAft>
              <a:defRPr/>
            </a:pPr>
            <a:r>
              <a:rPr lang="en-US" dirty="0">
                <a:latin typeface="+mn-lt"/>
                <a:ea typeface="ヒラギノ角ゴ Pro W3" charset="-128"/>
                <a:cs typeface="+mn-cs"/>
              </a:rPr>
              <a:t>May work outside school hours and for limited periods of time; only non-manufacturing, </a:t>
            </a:r>
            <a:br>
              <a:rPr lang="en-US" dirty="0">
                <a:latin typeface="+mn-lt"/>
                <a:ea typeface="ヒラギノ角ゴ Pro W3" charset="-128"/>
                <a:cs typeface="+mn-cs"/>
              </a:rPr>
            </a:br>
            <a:r>
              <a:rPr lang="en-US" dirty="0">
                <a:latin typeface="+mn-lt"/>
                <a:ea typeface="ヒラギノ角ゴ Pro W3" charset="-128"/>
                <a:cs typeface="+mn-cs"/>
              </a:rPr>
              <a:t>non-hazardous jobs, and specific conditions apply </a:t>
            </a:r>
          </a:p>
          <a:p>
            <a:pPr marL="457200" indent="-457200" eaLnBrk="1" hangingPunct="1">
              <a:spcAft>
                <a:spcPts val="600"/>
              </a:spcAft>
              <a:buFont typeface="Arial" panose="020B0604020202020204" pitchFamily="34" charset="0"/>
              <a:buChar char="•"/>
              <a:defRPr/>
            </a:pPr>
            <a:r>
              <a:rPr lang="en-US" sz="2800" b="1" dirty="0">
                <a:latin typeface="+mj-lt"/>
                <a:ea typeface="ヒラギノ角ゴ Pro W3" charset="-128"/>
                <a:cs typeface="+mn-cs"/>
              </a:rPr>
              <a:t>Children under 14</a:t>
            </a:r>
          </a:p>
          <a:p>
            <a:pPr lvl="1" eaLnBrk="1" hangingPunct="1">
              <a:spcAft>
                <a:spcPts val="600"/>
              </a:spcAft>
              <a:defRPr/>
            </a:pPr>
            <a:r>
              <a:rPr lang="en-US" dirty="0">
                <a:latin typeface="+mn-lt"/>
                <a:ea typeface="ヒラギノ角ゴ Pro W3" charset="-128"/>
                <a:cs typeface="+mn-cs"/>
              </a:rPr>
              <a:t>With limited exceptions, no employment permitted in covered, non-agricultural occupations</a:t>
            </a:r>
          </a:p>
        </p:txBody>
      </p:sp>
      <p:sp>
        <p:nvSpPr>
          <p:cNvPr id="9" name="Rectangle 8">
            <a:extLst/>
          </p:cNvPr>
          <p:cNvSpPr/>
          <p:nvPr/>
        </p:nvSpPr>
        <p:spPr>
          <a:xfrm>
            <a:off x="0" y="0"/>
            <a:ext cx="9144000" cy="1371600"/>
          </a:xfrm>
          <a:prstGeom prst="rect">
            <a:avLst/>
          </a:prstGeom>
          <a:solidFill>
            <a:srgbClr val="7F3F97"/>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52581"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Youth Employment</a:t>
            </a:r>
            <a:endParaRPr lang="en-US" altLang="en-US" sz="5400" dirty="0">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3879850" y="1876425"/>
            <a:ext cx="4557713" cy="3095625"/>
          </a:xfrm>
          <a:ln>
            <a:miter lim="800000"/>
            <a:headEnd/>
            <a:tailEnd/>
          </a:ln>
        </p:spPr>
        <p:txBody>
          <a:bodyPr rtlCol="0">
            <a:normAutofit fontScale="92500" lnSpcReduction="10000"/>
          </a:bodyPr>
          <a:lstStyle/>
          <a:p>
            <a:pPr marL="457200" indent="-457200" eaLnBrk="1" fontAlgn="auto" hangingPunct="1">
              <a:spcBef>
                <a:spcPct val="0"/>
              </a:spcBef>
              <a:spcAft>
                <a:spcPts val="600"/>
              </a:spcAft>
              <a:buFont typeface="Arial" panose="020B0604020202020204" pitchFamily="34" charset="0"/>
              <a:buChar char="•"/>
              <a:defRPr/>
            </a:pPr>
            <a:r>
              <a:rPr lang="en-US" sz="2200" dirty="0">
                <a:ea typeface="ヒラギノ角ゴ Pro W3" charset="-128"/>
              </a:rPr>
              <a:t>All employers subject to any provision of the FLSA must make, keep, and preserve certain records</a:t>
            </a:r>
          </a:p>
          <a:p>
            <a:pPr marL="457200" indent="-457200" eaLnBrk="1" fontAlgn="auto" hangingPunct="1">
              <a:spcBef>
                <a:spcPct val="0"/>
              </a:spcBef>
              <a:spcAft>
                <a:spcPts val="600"/>
              </a:spcAft>
              <a:buFont typeface="Arial" panose="020B0604020202020204" pitchFamily="34" charset="0"/>
              <a:buChar char="•"/>
              <a:defRPr/>
            </a:pPr>
            <a:r>
              <a:rPr lang="en-US" sz="2200" dirty="0">
                <a:ea typeface="ヒラギノ角ゴ Pro W3" charset="-128"/>
              </a:rPr>
              <a:t>Time clocks are not required and records need not be kept in any particular form</a:t>
            </a:r>
          </a:p>
          <a:p>
            <a:pPr marL="457200" indent="-457200" eaLnBrk="1" fontAlgn="auto" hangingPunct="1">
              <a:spcBef>
                <a:spcPct val="0"/>
              </a:spcBef>
              <a:spcAft>
                <a:spcPts val="600"/>
              </a:spcAft>
              <a:buFont typeface="Arial" panose="020B0604020202020204" pitchFamily="34" charset="0"/>
              <a:buChar char="•"/>
              <a:defRPr/>
            </a:pPr>
            <a:r>
              <a:rPr lang="en-US" sz="2200" dirty="0">
                <a:ea typeface="ヒラギノ角ゴ Pro W3" charset="-128"/>
              </a:rPr>
              <a:t>Every covered employer must keep basic records for each </a:t>
            </a:r>
            <a:br>
              <a:rPr lang="en-US" sz="2200" dirty="0">
                <a:ea typeface="ヒラギノ角ゴ Pro W3" charset="-128"/>
              </a:rPr>
            </a:br>
            <a:r>
              <a:rPr lang="en-US" sz="2200" dirty="0" smtClean="0">
                <a:ea typeface="ヒラギノ角ゴ Pro W3" charset="-128"/>
              </a:rPr>
              <a:t>worker, with </a:t>
            </a:r>
            <a:r>
              <a:rPr lang="en-US" sz="2200" dirty="0">
                <a:ea typeface="ヒラギノ角ゴ Pro W3" charset="-128"/>
              </a:rPr>
              <a:t>additional requirements for non-exempt workers</a:t>
            </a: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lvl="1" eaLnBrk="1" fontAlgn="auto" hangingPunct="1">
              <a:spcBef>
                <a:spcPct val="0"/>
              </a:spcBef>
              <a:spcAft>
                <a:spcPts val="0"/>
              </a:spcAft>
              <a:buFont typeface="Arial"/>
              <a:buNone/>
              <a:defRPr/>
            </a:pPr>
            <a:endParaRPr lang="en-US" sz="2400" dirty="0">
              <a:solidFill>
                <a:srgbClr val="002060"/>
              </a:solidFill>
              <a:latin typeface="Adobe Garamond Pro Bold" pitchFamily="18" charset="0"/>
              <a:ea typeface="ヒラギノ角ゴ Pro W3" charset="-128"/>
            </a:endParaRPr>
          </a:p>
        </p:txBody>
      </p:sp>
      <p:sp>
        <p:nvSpPr>
          <p:cNvPr id="12" name="Rectangle 11">
            <a:extLst/>
          </p:cNvPr>
          <p:cNvSpPr/>
          <p:nvPr/>
        </p:nvSpPr>
        <p:spPr>
          <a:xfrm>
            <a:off x="0" y="0"/>
            <a:ext cx="9144000" cy="1371600"/>
          </a:xfrm>
          <a:prstGeom prst="rect">
            <a:avLst/>
          </a:prstGeom>
          <a:solidFill>
            <a:srgbClr val="F6921E"/>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54628"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Recordkeeping</a:t>
            </a:r>
            <a:endParaRPr lang="en-US" altLang="en-US" sz="5400" dirty="0">
              <a:solidFill>
                <a:schemeClr val="bg2"/>
              </a:solidFill>
              <a:latin typeface="Calibri" panose="020F0502020204030204" pitchFamily="34" charset="0"/>
            </a:endParaRPr>
          </a:p>
        </p:txBody>
      </p:sp>
      <p:pic>
        <p:nvPicPr>
          <p:cNvPr id="154629"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3600" y="1943100"/>
            <a:ext cx="268922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0"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5715000"/>
            <a:ext cx="75723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p:cNvPr>
          <p:cNvSpPr txBox="1"/>
          <p:nvPr/>
        </p:nvSpPr>
        <p:spPr>
          <a:xfrm>
            <a:off x="7569200" y="5726113"/>
            <a:ext cx="1265238" cy="738187"/>
          </a:xfrm>
          <a:prstGeom prst="rect">
            <a:avLst/>
          </a:prstGeom>
          <a:noFill/>
        </p:spPr>
        <p:txBody>
          <a:bodyPr>
            <a:spAutoFit/>
          </a:bodyPr>
          <a:lstStyle/>
          <a:p>
            <a:pPr eaLnBrk="1" hangingPunct="1">
              <a:defRPr/>
            </a:pPr>
            <a:r>
              <a:rPr lang="en-US" sz="1400" b="1" dirty="0">
                <a:solidFill>
                  <a:schemeClr val="bg2">
                    <a:lumMod val="25000"/>
                  </a:schemeClr>
                </a:solidFill>
                <a:latin typeface="+mn-lt"/>
                <a:ea typeface="ヒラギノ角ゴ Pro W3" charset="-128"/>
                <a:cs typeface="+mn-cs"/>
              </a:rPr>
              <a:t>FACT SHEET: </a:t>
            </a:r>
            <a:br>
              <a:rPr lang="en-US" sz="1400" b="1" dirty="0">
                <a:solidFill>
                  <a:schemeClr val="bg2">
                    <a:lumMod val="25000"/>
                  </a:schemeClr>
                </a:solidFill>
                <a:latin typeface="+mn-lt"/>
                <a:ea typeface="ヒラギノ角ゴ Pro W3" charset="-128"/>
                <a:cs typeface="+mn-cs"/>
              </a:rPr>
            </a:br>
            <a:r>
              <a:rPr lang="en-US" sz="1400" u="sng" dirty="0">
                <a:solidFill>
                  <a:schemeClr val="bg2">
                    <a:lumMod val="25000"/>
                  </a:schemeClr>
                </a:solidFill>
                <a:latin typeface="+mn-lt"/>
                <a:ea typeface="ヒラギノ角ゴ Pro W3" charset="-128"/>
                <a:cs typeface="+mn-cs"/>
                <a:hlinkClick r:id="rId5"/>
              </a:rPr>
              <a:t>Recordkeeping Requirements</a:t>
            </a:r>
            <a:endParaRPr lang="en-US" sz="1400" dirty="0">
              <a:solidFill>
                <a:schemeClr val="bg2">
                  <a:lumMod val="25000"/>
                </a:schemeClr>
              </a:solidFill>
              <a:latin typeface="+mn-lt"/>
              <a:ea typeface="ヒラギノ角ゴ Pro W3" charset="-128"/>
              <a:cs typeface="+mn-cs"/>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1009650" y="1824038"/>
            <a:ext cx="7048500" cy="1185862"/>
          </a:xfrm>
          <a:ln>
            <a:miter lim="800000"/>
            <a:headEnd/>
            <a:tailEnd/>
          </a:ln>
        </p:spPr>
        <p:txBody>
          <a:bodyPr rtlCol="0">
            <a:normAutofit/>
          </a:bodyPr>
          <a:lstStyle/>
          <a:p>
            <a:pPr algn="ctr" eaLnBrk="1" fontAlgn="auto" hangingPunct="1">
              <a:spcBef>
                <a:spcPct val="0"/>
              </a:spcBef>
              <a:spcAft>
                <a:spcPts val="0"/>
              </a:spcAft>
              <a:buFont typeface="Arial"/>
              <a:buNone/>
              <a:defRPr/>
            </a:pPr>
            <a:r>
              <a:rPr lang="en-US" sz="2800" b="1" dirty="0">
                <a:solidFill>
                  <a:schemeClr val="bg2">
                    <a:lumMod val="25000"/>
                  </a:schemeClr>
                </a:solidFill>
                <a:latin typeface="+mj-lt"/>
                <a:ea typeface="ヒラギノ角ゴ Pro W3" charset="-128"/>
              </a:rPr>
              <a:t>“Basic records” that a covered employer must keep for each non-exempt worker include:</a:t>
            </a:r>
          </a:p>
          <a:p>
            <a:pPr eaLnBrk="1" fontAlgn="auto" hangingPunct="1">
              <a:spcBef>
                <a:spcPct val="0"/>
              </a:spcBef>
              <a:spcAft>
                <a:spcPts val="0"/>
              </a:spcAft>
              <a:buFont typeface="Arial"/>
              <a:buNone/>
              <a:defRPr/>
            </a:pPr>
            <a:endParaRPr lang="en-US" sz="1600" dirty="0">
              <a:solidFill>
                <a:srgbClr val="002060"/>
              </a:solidFill>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lvl="1" eaLnBrk="1" fontAlgn="auto" hangingPunct="1">
              <a:spcBef>
                <a:spcPct val="0"/>
              </a:spcBef>
              <a:spcAft>
                <a:spcPts val="0"/>
              </a:spcAft>
              <a:buFont typeface="Arial"/>
              <a:buNone/>
              <a:defRPr/>
            </a:pPr>
            <a:endParaRPr lang="en-US" sz="2400" dirty="0">
              <a:solidFill>
                <a:srgbClr val="002060"/>
              </a:solidFill>
              <a:latin typeface="Adobe Garamond Pro Bold" pitchFamily="18" charset="0"/>
              <a:ea typeface="ヒラギノ角ゴ Pro W3" charset="-128"/>
            </a:endParaRPr>
          </a:p>
        </p:txBody>
      </p:sp>
      <p:sp>
        <p:nvSpPr>
          <p:cNvPr id="2" name="Rectangle 1"/>
          <p:cNvSpPr/>
          <p:nvPr/>
        </p:nvSpPr>
        <p:spPr>
          <a:xfrm>
            <a:off x="1422400" y="2997200"/>
            <a:ext cx="6299200" cy="2462213"/>
          </a:xfrm>
          <a:prstGeom prst="rect">
            <a:avLst/>
          </a:prstGeom>
        </p:spPr>
        <p:txBody>
          <a:bodyPr>
            <a:spAutoFit/>
          </a:bodyPr>
          <a:lstStyle/>
          <a:p>
            <a:pPr marL="457200" indent="-457200" eaLnBrk="1" hangingPunct="1">
              <a:spcAft>
                <a:spcPts val="600"/>
              </a:spcAft>
              <a:buFont typeface="Arial" panose="020B0604020202020204" pitchFamily="34" charset="0"/>
              <a:buChar char="•"/>
              <a:defRPr/>
            </a:pPr>
            <a:r>
              <a:rPr lang="en-US" dirty="0">
                <a:solidFill>
                  <a:schemeClr val="bg2">
                    <a:lumMod val="25000"/>
                  </a:schemeClr>
                </a:solidFill>
                <a:latin typeface="+mn-lt"/>
                <a:ea typeface="ヒラギノ角ゴ Pro W3" charset="-128"/>
                <a:cs typeface="+mn-cs"/>
              </a:rPr>
              <a:t>Full name, sex , DOB if younger than 19</a:t>
            </a:r>
          </a:p>
          <a:p>
            <a:pPr marL="457200" indent="-457200" eaLnBrk="1" hangingPunct="1">
              <a:spcAft>
                <a:spcPts val="600"/>
              </a:spcAft>
              <a:buFont typeface="Arial" panose="020B0604020202020204" pitchFamily="34" charset="0"/>
              <a:buChar char="•"/>
              <a:defRPr/>
            </a:pPr>
            <a:r>
              <a:rPr lang="en-US" dirty="0">
                <a:solidFill>
                  <a:schemeClr val="bg2">
                    <a:lumMod val="25000"/>
                  </a:schemeClr>
                </a:solidFill>
                <a:latin typeface="+mn-lt"/>
                <a:ea typeface="ヒラギノ角ゴ Pro W3" charset="-128"/>
                <a:cs typeface="+mn-cs"/>
              </a:rPr>
              <a:t>Regular rate of pay, total hours worked, total daily or weekly straight-time earnings</a:t>
            </a:r>
            <a:r>
              <a:rPr lang="en-US" dirty="0">
                <a:latin typeface="+mn-lt"/>
                <a:ea typeface="ヒラギノ角ゴ Pro W3" charset="-128"/>
                <a:cs typeface="+mn-cs"/>
              </a:rPr>
              <a:t>, total overtime compensation, if any</a:t>
            </a:r>
          </a:p>
          <a:p>
            <a:pPr marL="457200" indent="-457200" eaLnBrk="1" hangingPunct="1">
              <a:spcAft>
                <a:spcPts val="600"/>
              </a:spcAft>
              <a:buFont typeface="Arial" panose="020B0604020202020204" pitchFamily="34" charset="0"/>
              <a:buChar char="•"/>
              <a:defRPr/>
            </a:pPr>
            <a:r>
              <a:rPr lang="en-US" dirty="0">
                <a:solidFill>
                  <a:schemeClr val="bg2">
                    <a:lumMod val="25000"/>
                  </a:schemeClr>
                </a:solidFill>
                <a:latin typeface="+mn-lt"/>
                <a:ea typeface="ヒラギノ角ゴ Pro W3" charset="-128"/>
                <a:cs typeface="+mn-cs"/>
              </a:rPr>
              <a:t>Deductions, date of payment and pay period for payment</a:t>
            </a:r>
          </a:p>
        </p:txBody>
      </p:sp>
      <p:sp>
        <p:nvSpPr>
          <p:cNvPr id="10" name="Rectangle 9">
            <a:extLst/>
          </p:cNvPr>
          <p:cNvSpPr/>
          <p:nvPr/>
        </p:nvSpPr>
        <p:spPr>
          <a:xfrm>
            <a:off x="0" y="0"/>
            <a:ext cx="9144000" cy="1371600"/>
          </a:xfrm>
          <a:prstGeom prst="rect">
            <a:avLst/>
          </a:prstGeom>
          <a:solidFill>
            <a:srgbClr val="F6921E"/>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56677"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Recordkeeping</a:t>
            </a:r>
            <a:endParaRPr lang="en-US" altLang="en-US" sz="5400" dirty="0">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p:cNvPr>
          <p:cNvSpPr/>
          <p:nvPr/>
        </p:nvSpPr>
        <p:spPr>
          <a:xfrm>
            <a:off x="0" y="0"/>
            <a:ext cx="9144000" cy="1371600"/>
          </a:xfrm>
          <a:prstGeom prst="rect">
            <a:avLst/>
          </a:prstGeom>
          <a:solidFill>
            <a:srgbClr val="00ADEE"/>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33795"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Enterprise Coverage</a:t>
            </a:r>
            <a:endParaRPr lang="en-US" altLang="en-US" sz="5400" dirty="0">
              <a:solidFill>
                <a:schemeClr val="bg2"/>
              </a:solidFill>
              <a:latin typeface="Calibri" panose="020F0502020204030204" pitchFamily="34" charset="0"/>
            </a:endParaRPr>
          </a:p>
        </p:txBody>
      </p:sp>
      <p:sp>
        <p:nvSpPr>
          <p:cNvPr id="7" name="Rectangle 6"/>
          <p:cNvSpPr/>
          <p:nvPr/>
        </p:nvSpPr>
        <p:spPr>
          <a:xfrm>
            <a:off x="876300" y="1889125"/>
            <a:ext cx="7346950" cy="5462588"/>
          </a:xfrm>
          <a:prstGeom prst="rect">
            <a:avLst/>
          </a:prstGeom>
        </p:spPr>
        <p:txBody>
          <a:bodyPr>
            <a:spAutoFit/>
          </a:bodyPr>
          <a:lstStyle/>
          <a:p>
            <a:pPr marL="0" lvl="1" eaLnBrk="1" hangingPunct="1">
              <a:spcAft>
                <a:spcPts val="600"/>
              </a:spcAft>
              <a:defRPr/>
            </a:pPr>
            <a:r>
              <a:rPr lang="en-US" b="1" dirty="0">
                <a:solidFill>
                  <a:schemeClr val="bg2">
                    <a:lumMod val="25000"/>
                  </a:schemeClr>
                </a:solidFill>
                <a:latin typeface="Arial" charset="0"/>
                <a:ea typeface="ヒラギノ角ゴ Pro W3" charset="-128"/>
                <a:cs typeface="+mn-cs"/>
              </a:rPr>
              <a:t>Enterprise Coverage in Non-Profit Organizations</a:t>
            </a:r>
            <a:endParaRPr lang="en-US" altLang="en-US" dirty="0">
              <a:solidFill>
                <a:schemeClr val="bg2">
                  <a:lumMod val="25000"/>
                </a:schemeClr>
              </a:solidFill>
              <a:latin typeface="+mn-lt"/>
              <a:ea typeface="ヒラギノ角ゴ Pro W3" charset="-128"/>
              <a:cs typeface="+mn-cs"/>
            </a:endParaRPr>
          </a:p>
          <a:p>
            <a:pPr marL="0" lvl="1" indent="-457200" eaLnBrk="1" hangingPunct="1">
              <a:spcAft>
                <a:spcPts val="600"/>
              </a:spcAft>
              <a:buFont typeface="Arial" panose="020B0604020202020204" pitchFamily="34" charset="0"/>
              <a:buChar char="•"/>
              <a:defRPr/>
            </a:pPr>
            <a:r>
              <a:rPr lang="en-US" altLang="en-US" dirty="0">
                <a:solidFill>
                  <a:schemeClr val="bg2">
                    <a:lumMod val="25000"/>
                  </a:schemeClr>
                </a:solidFill>
                <a:latin typeface="+mn-lt"/>
                <a:ea typeface="ヒラギノ角ゴ Pro W3" charset="-128"/>
                <a:cs typeface="+mn-cs"/>
              </a:rPr>
              <a:t>A non-profit’s charitable activities are not ordinary 	commercial activities and are not covered under the 	FLSA	</a:t>
            </a:r>
          </a:p>
          <a:p>
            <a:pPr marL="0" lvl="1" indent="-457200" eaLnBrk="1" hangingPunct="1">
              <a:spcAft>
                <a:spcPts val="600"/>
              </a:spcAft>
              <a:buFont typeface="Arial" panose="020B0604020202020204" pitchFamily="34" charset="0"/>
              <a:buChar char="•"/>
              <a:defRPr/>
            </a:pPr>
            <a:r>
              <a:rPr lang="en-US" altLang="en-US" dirty="0">
                <a:latin typeface="+mn-lt"/>
                <a:ea typeface="ヒラギノ角ゴ Pro W3" charset="-128"/>
                <a:cs typeface="+mn-cs"/>
              </a:rPr>
              <a:t>A non-profit’s activities performed for a business 	purpose, however, are covered if the ADV is met</a:t>
            </a:r>
          </a:p>
          <a:p>
            <a:pPr marL="0" lvl="1" indent="-457200" eaLnBrk="1" hangingPunct="1">
              <a:spcAft>
                <a:spcPts val="600"/>
              </a:spcAft>
              <a:buFont typeface="Arial" panose="020B0604020202020204" pitchFamily="34" charset="0"/>
              <a:buChar char="•"/>
              <a:defRPr/>
            </a:pPr>
            <a:r>
              <a:rPr lang="en-US" altLang="en-US" dirty="0">
                <a:solidFill>
                  <a:schemeClr val="bg2">
                    <a:lumMod val="25000"/>
                  </a:schemeClr>
                </a:solidFill>
                <a:latin typeface="+mn-lt"/>
                <a:ea typeface="ヒラギノ角ゴ Pro W3" charset="-128"/>
                <a:cs typeface="+mn-cs"/>
              </a:rPr>
              <a:t>The “ADV” threshold:</a:t>
            </a:r>
          </a:p>
          <a:p>
            <a:pPr lvl="2" indent="-457200" eaLnBrk="1" hangingPunct="1">
              <a:spcAft>
                <a:spcPts val="600"/>
              </a:spcAft>
              <a:buFont typeface="Courier New" panose="02070309020205020404" pitchFamily="49" charset="0"/>
              <a:buChar char="o"/>
              <a:defRPr/>
            </a:pPr>
            <a:r>
              <a:rPr lang="en-US" altLang="en-US" dirty="0">
                <a:solidFill>
                  <a:schemeClr val="bg2">
                    <a:lumMod val="25000"/>
                  </a:schemeClr>
                </a:solidFill>
                <a:latin typeface="+mn-lt"/>
                <a:ea typeface="ヒラギノ角ゴ Pro W3" charset="-128"/>
                <a:cs typeface="+mn-cs"/>
              </a:rPr>
              <a:t>Includes only activities performed for a </a:t>
            </a:r>
            <a:br>
              <a:rPr lang="en-US" altLang="en-US" dirty="0">
                <a:solidFill>
                  <a:schemeClr val="bg2">
                    <a:lumMod val="25000"/>
                  </a:schemeClr>
                </a:solidFill>
                <a:latin typeface="+mn-lt"/>
                <a:ea typeface="ヒラギノ角ゴ Pro W3" charset="-128"/>
                <a:cs typeface="+mn-cs"/>
              </a:rPr>
            </a:br>
            <a:r>
              <a:rPr lang="en-US" altLang="en-US" b="1" dirty="0">
                <a:solidFill>
                  <a:schemeClr val="bg2">
                    <a:lumMod val="25000"/>
                  </a:schemeClr>
                </a:solidFill>
                <a:latin typeface="+mn-lt"/>
                <a:ea typeface="ヒラギノ角ゴ Pro W3" charset="-128"/>
                <a:cs typeface="+mn-cs"/>
              </a:rPr>
              <a:t>business purpose</a:t>
            </a:r>
            <a:endParaRPr lang="en-US" altLang="en-US" dirty="0">
              <a:solidFill>
                <a:schemeClr val="bg2">
                  <a:lumMod val="25000"/>
                </a:schemeClr>
              </a:solidFill>
              <a:latin typeface="+mn-lt"/>
              <a:ea typeface="ヒラギノ角ゴ Pro W3" charset="-128"/>
              <a:cs typeface="+mn-cs"/>
            </a:endParaRPr>
          </a:p>
          <a:p>
            <a:pPr lvl="2" indent="-457200" eaLnBrk="1" hangingPunct="1">
              <a:spcAft>
                <a:spcPts val="600"/>
              </a:spcAft>
              <a:buFont typeface="Courier New" panose="02070309020205020404" pitchFamily="49" charset="0"/>
              <a:buChar char="o"/>
              <a:defRPr/>
            </a:pPr>
            <a:r>
              <a:rPr lang="en-US" altLang="en-US" dirty="0">
                <a:solidFill>
                  <a:schemeClr val="bg2">
                    <a:lumMod val="25000"/>
                  </a:schemeClr>
                </a:solidFill>
                <a:latin typeface="+mn-lt"/>
                <a:ea typeface="ヒラギノ角ゴ Pro W3" charset="-128"/>
                <a:cs typeface="+mn-cs"/>
              </a:rPr>
              <a:t>Does not include income—from donations, membership fees, etc.—used for </a:t>
            </a:r>
            <a:br>
              <a:rPr lang="en-US" altLang="en-US" dirty="0">
                <a:solidFill>
                  <a:schemeClr val="bg2">
                    <a:lumMod val="25000"/>
                  </a:schemeClr>
                </a:solidFill>
                <a:latin typeface="+mn-lt"/>
                <a:ea typeface="ヒラギノ角ゴ Pro W3" charset="-128"/>
                <a:cs typeface="+mn-cs"/>
              </a:rPr>
            </a:br>
            <a:r>
              <a:rPr lang="en-US" altLang="en-US" b="1" dirty="0">
                <a:solidFill>
                  <a:schemeClr val="bg2">
                    <a:lumMod val="25000"/>
                  </a:schemeClr>
                </a:solidFill>
                <a:latin typeface="+mn-lt"/>
                <a:ea typeface="ヒラギノ角ゴ Pro W3" charset="-128"/>
                <a:cs typeface="+mn-cs"/>
              </a:rPr>
              <a:t>charitable activities</a:t>
            </a:r>
            <a:endParaRPr lang="en-US" altLang="en-US" dirty="0">
              <a:solidFill>
                <a:schemeClr val="bg2">
                  <a:lumMod val="25000"/>
                </a:schemeClr>
              </a:solidFill>
              <a:latin typeface="+mn-lt"/>
              <a:ea typeface="ヒラギノ角ゴ Pro W3" charset="-128"/>
              <a:cs typeface="+mn-cs"/>
            </a:endParaRPr>
          </a:p>
          <a:p>
            <a:pPr lvl="1" eaLnBrk="1" hangingPunct="1">
              <a:defRPr/>
            </a:pPr>
            <a:endParaRPr lang="en-US" altLang="en-US" sz="2300" dirty="0">
              <a:solidFill>
                <a:srgbClr val="01007D"/>
              </a:solidFill>
              <a:latin typeface="+mn-lt"/>
              <a:ea typeface="ヒラギノ角ゴ Pro W3" charset="-128"/>
              <a:cs typeface="+mn-cs"/>
            </a:endParaRPr>
          </a:p>
          <a:p>
            <a:pPr lvl="1" eaLnBrk="1" hangingPunct="1">
              <a:defRPr/>
            </a:pPr>
            <a:endParaRPr lang="en-US" altLang="en-US" sz="800" b="1" i="1" u="sng" dirty="0">
              <a:solidFill>
                <a:srgbClr val="01007D"/>
              </a:solidFill>
              <a:latin typeface="+mn-lt"/>
              <a:ea typeface="ヒラギノ角ゴ Pro W3" charset="-128"/>
              <a:cs typeface="+mn-cs"/>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681038" y="1828800"/>
            <a:ext cx="7781925" cy="4537075"/>
          </a:xfrm>
          <a:ln>
            <a:miter lim="800000"/>
            <a:headEnd/>
            <a:tailEnd/>
          </a:ln>
        </p:spPr>
        <p:txBody>
          <a:bodyPr rtlCol="0">
            <a:normAutofit lnSpcReduction="10000"/>
          </a:bodyPr>
          <a:lstStyle/>
          <a:p>
            <a:pPr algn="ctr" eaLnBrk="1" fontAlgn="auto" hangingPunct="1">
              <a:spcBef>
                <a:spcPct val="0"/>
              </a:spcBef>
              <a:spcAft>
                <a:spcPts val="0"/>
              </a:spcAft>
              <a:buFont typeface="Arial"/>
              <a:buNone/>
              <a:defRPr/>
            </a:pPr>
            <a:r>
              <a:rPr lang="en-US" sz="2800" b="1" dirty="0">
                <a:solidFill>
                  <a:schemeClr val="bg2">
                    <a:lumMod val="25000"/>
                  </a:schemeClr>
                </a:solidFill>
                <a:ea typeface="ヒラギノ角ゴ Pro W3" charset="-128"/>
              </a:rPr>
              <a:t>Posting</a:t>
            </a:r>
          </a:p>
          <a:p>
            <a:pPr eaLnBrk="1" fontAlgn="auto" hangingPunct="1">
              <a:spcBef>
                <a:spcPct val="0"/>
              </a:spcBef>
              <a:spcAft>
                <a:spcPts val="0"/>
              </a:spcAft>
              <a:buFont typeface="Arial"/>
              <a:buNone/>
              <a:defRPr/>
            </a:pPr>
            <a:endParaRPr lang="en-US" sz="1600" dirty="0">
              <a:solidFill>
                <a:schemeClr val="bg2">
                  <a:lumMod val="25000"/>
                </a:schemeClr>
              </a:solidFill>
              <a:ea typeface="ヒラギノ角ゴ Pro W3" charset="-128"/>
            </a:endParaRPr>
          </a:p>
          <a:p>
            <a:pPr algn="ctr" eaLnBrk="1" fontAlgn="auto" hangingPunct="1">
              <a:spcBef>
                <a:spcPct val="0"/>
              </a:spcBef>
              <a:spcAft>
                <a:spcPts val="600"/>
              </a:spcAft>
              <a:buFont typeface="Arial"/>
              <a:buNone/>
              <a:defRPr/>
            </a:pPr>
            <a:r>
              <a:rPr lang="en-US" sz="2400" dirty="0">
                <a:solidFill>
                  <a:schemeClr val="bg2">
                    <a:lumMod val="25000"/>
                  </a:schemeClr>
                </a:solidFill>
                <a:ea typeface="ヒラギノ角ゴ Pro W3" charset="-128"/>
              </a:rPr>
              <a:t>Covered employers must post a notice </a:t>
            </a:r>
            <a:br>
              <a:rPr lang="en-US" sz="2400" dirty="0">
                <a:solidFill>
                  <a:schemeClr val="bg2">
                    <a:lumMod val="25000"/>
                  </a:schemeClr>
                </a:solidFill>
                <a:ea typeface="ヒラギノ角ゴ Pro W3" charset="-128"/>
              </a:rPr>
            </a:br>
            <a:r>
              <a:rPr lang="en-US" sz="2400" dirty="0">
                <a:solidFill>
                  <a:schemeClr val="bg2">
                    <a:lumMod val="25000"/>
                  </a:schemeClr>
                </a:solidFill>
                <a:ea typeface="ヒラギノ角ゴ Pro W3" charset="-128"/>
              </a:rPr>
              <a:t>explaining the FLSA, as prescribed by the </a:t>
            </a:r>
            <a:br>
              <a:rPr lang="en-US" sz="2400" dirty="0">
                <a:solidFill>
                  <a:schemeClr val="bg2">
                    <a:lumMod val="25000"/>
                  </a:schemeClr>
                </a:solidFill>
                <a:ea typeface="ヒラギノ角ゴ Pro W3" charset="-128"/>
              </a:rPr>
            </a:br>
            <a:r>
              <a:rPr lang="en-US" sz="2400" dirty="0">
                <a:solidFill>
                  <a:schemeClr val="bg2">
                    <a:lumMod val="25000"/>
                  </a:schemeClr>
                </a:solidFill>
                <a:ea typeface="ヒラギノ角ゴ Pro W3" charset="-128"/>
              </a:rPr>
              <a:t>Wage and Hour Division, in a conspicuous place </a:t>
            </a:r>
            <a:br>
              <a:rPr lang="en-US" sz="2400" dirty="0">
                <a:solidFill>
                  <a:schemeClr val="bg2">
                    <a:lumMod val="25000"/>
                  </a:schemeClr>
                </a:solidFill>
                <a:ea typeface="ヒラギノ角ゴ Pro W3" charset="-128"/>
              </a:rPr>
            </a:br>
            <a:r>
              <a:rPr lang="en-US" sz="2400" dirty="0">
                <a:solidFill>
                  <a:schemeClr val="bg2">
                    <a:lumMod val="25000"/>
                  </a:schemeClr>
                </a:solidFill>
                <a:ea typeface="ヒラギノ角ゴ Pro W3" charset="-128"/>
              </a:rPr>
              <a:t>such as a lunch room or employee lounge area.</a:t>
            </a:r>
          </a:p>
          <a:p>
            <a:pPr algn="ctr" eaLnBrk="1" fontAlgn="auto" hangingPunct="1">
              <a:spcBef>
                <a:spcPct val="0"/>
              </a:spcBef>
              <a:spcAft>
                <a:spcPts val="600"/>
              </a:spcAft>
              <a:buFont typeface="Arial"/>
              <a:buNone/>
              <a:defRPr/>
            </a:pPr>
            <a:endParaRPr lang="en-US" sz="1600" dirty="0">
              <a:solidFill>
                <a:schemeClr val="bg2">
                  <a:lumMod val="25000"/>
                </a:schemeClr>
              </a:solidFill>
              <a:ea typeface="ヒラギノ角ゴ Pro W3" charset="-128"/>
            </a:endParaRPr>
          </a:p>
          <a:p>
            <a:pPr algn="ctr" eaLnBrk="1" fontAlgn="auto" hangingPunct="1">
              <a:spcBef>
                <a:spcPct val="0"/>
              </a:spcBef>
              <a:spcAft>
                <a:spcPts val="600"/>
              </a:spcAft>
              <a:buFont typeface="Arial"/>
              <a:buNone/>
              <a:defRPr/>
            </a:pPr>
            <a:r>
              <a:rPr lang="en-US" sz="2400" dirty="0" smtClean="0">
                <a:solidFill>
                  <a:schemeClr val="bg2">
                    <a:lumMod val="25000"/>
                  </a:schemeClr>
                </a:solidFill>
                <a:ea typeface="ヒラギノ角ゴ Pro W3" charset="-128"/>
              </a:rPr>
              <a:t>Download the poster electronically at :</a:t>
            </a:r>
            <a:endParaRPr lang="en-US" sz="2400" dirty="0">
              <a:solidFill>
                <a:schemeClr val="bg2">
                  <a:lumMod val="25000"/>
                </a:schemeClr>
              </a:solidFill>
              <a:ea typeface="ヒラギノ角ゴ Pro W3" charset="-128"/>
            </a:endParaRPr>
          </a:p>
          <a:p>
            <a:pPr algn="ctr" eaLnBrk="1" fontAlgn="auto" hangingPunct="1">
              <a:spcBef>
                <a:spcPct val="0"/>
              </a:spcBef>
              <a:spcAft>
                <a:spcPts val="600"/>
              </a:spcAft>
              <a:buFont typeface="Arial"/>
              <a:buNone/>
              <a:defRPr/>
            </a:pPr>
            <a:r>
              <a:rPr lang="en-US" sz="2400" dirty="0">
                <a:solidFill>
                  <a:schemeClr val="bg2">
                    <a:lumMod val="25000"/>
                  </a:schemeClr>
                </a:solidFill>
                <a:ea typeface="ヒラギノ角ゴ Pro W3" charset="-128"/>
              </a:rPr>
              <a:t>https://www.dol.gov/agencies/whd/posters/flsa</a:t>
            </a:r>
          </a:p>
          <a:p>
            <a:pPr algn="ctr" eaLnBrk="1" fontAlgn="auto" hangingPunct="1">
              <a:spcBef>
                <a:spcPct val="0"/>
              </a:spcBef>
              <a:spcAft>
                <a:spcPts val="600"/>
              </a:spcAft>
              <a:buFont typeface="Arial"/>
              <a:buNone/>
              <a:defRPr/>
            </a:pPr>
            <a:endParaRPr lang="en-US" sz="2400" dirty="0" smtClean="0">
              <a:solidFill>
                <a:schemeClr val="bg2">
                  <a:lumMod val="25000"/>
                </a:schemeClr>
              </a:solidFill>
              <a:ea typeface="ヒラギノ角ゴ Pro W3" charset="-128"/>
            </a:endParaRPr>
          </a:p>
          <a:p>
            <a:pPr algn="ctr" eaLnBrk="1" fontAlgn="auto" hangingPunct="1">
              <a:spcBef>
                <a:spcPct val="0"/>
              </a:spcBef>
              <a:spcAft>
                <a:spcPts val="600"/>
              </a:spcAft>
              <a:buFont typeface="Arial"/>
              <a:buNone/>
              <a:defRPr/>
            </a:pPr>
            <a:r>
              <a:rPr lang="en-US" sz="2400" dirty="0" smtClean="0">
                <a:solidFill>
                  <a:schemeClr val="bg2">
                    <a:lumMod val="25000"/>
                  </a:schemeClr>
                </a:solidFill>
                <a:ea typeface="ヒラギノ角ゴ Pro W3" charset="-128"/>
              </a:rPr>
              <a:t>To </a:t>
            </a:r>
            <a:r>
              <a:rPr lang="en-US" sz="2400" dirty="0">
                <a:solidFill>
                  <a:schemeClr val="bg2">
                    <a:lumMod val="25000"/>
                  </a:schemeClr>
                </a:solidFill>
                <a:ea typeface="ヒラギノ角ゴ Pro W3" charset="-128"/>
              </a:rPr>
              <a:t>request by phone call:</a:t>
            </a:r>
          </a:p>
          <a:p>
            <a:pPr algn="ctr" eaLnBrk="1" fontAlgn="auto" hangingPunct="1">
              <a:spcBef>
                <a:spcPct val="0"/>
              </a:spcBef>
              <a:spcAft>
                <a:spcPts val="600"/>
              </a:spcAft>
              <a:buFont typeface="Arial"/>
              <a:buNone/>
              <a:defRPr/>
            </a:pPr>
            <a:r>
              <a:rPr lang="en-US" sz="2400" b="1" dirty="0">
                <a:solidFill>
                  <a:schemeClr val="bg2">
                    <a:lumMod val="25000"/>
                  </a:schemeClr>
                </a:solidFill>
                <a:ea typeface="ヒラギノ角ゴ Pro W3" charset="-128"/>
              </a:rPr>
              <a:t>1-866-487-9243</a:t>
            </a: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lvl="1" eaLnBrk="1" fontAlgn="auto" hangingPunct="1">
              <a:spcBef>
                <a:spcPct val="0"/>
              </a:spcBef>
              <a:spcAft>
                <a:spcPts val="0"/>
              </a:spcAft>
              <a:buFont typeface="Arial"/>
              <a:buNone/>
              <a:defRPr/>
            </a:pPr>
            <a:endParaRPr lang="en-US" sz="2400" dirty="0">
              <a:solidFill>
                <a:srgbClr val="002060"/>
              </a:solidFill>
              <a:latin typeface="Adobe Garamond Pro Bold" pitchFamily="18" charset="0"/>
              <a:ea typeface="ヒラギノ角ゴ Pro W3" charset="-128"/>
            </a:endParaRPr>
          </a:p>
        </p:txBody>
      </p:sp>
      <p:sp>
        <p:nvSpPr>
          <p:cNvPr id="9" name="Rectangle 8">
            <a:extLst/>
          </p:cNvPr>
          <p:cNvSpPr/>
          <p:nvPr/>
        </p:nvSpPr>
        <p:spPr>
          <a:xfrm>
            <a:off x="0" y="0"/>
            <a:ext cx="9144000" cy="1371600"/>
          </a:xfrm>
          <a:prstGeom prst="rect">
            <a:avLst/>
          </a:prstGeom>
          <a:solidFill>
            <a:srgbClr val="F6921E"/>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58724"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Recordkeeping</a:t>
            </a:r>
            <a:endParaRPr lang="en-US" altLang="en-US" sz="5400" dirty="0">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1701800" y="2859088"/>
            <a:ext cx="5816600" cy="3225800"/>
          </a:xfrm>
          <a:ln>
            <a:miter lim="800000"/>
            <a:headEnd/>
            <a:tailEnd/>
          </a:ln>
        </p:spPr>
        <p:txBody>
          <a:bodyPr rtlCol="0">
            <a:normAutofit/>
          </a:bodyPr>
          <a:lstStyle/>
          <a:p>
            <a:pPr lvl="1" indent="-457200" eaLnBrk="1" fontAlgn="auto" hangingPunct="1">
              <a:spcBef>
                <a:spcPct val="0"/>
              </a:spcBef>
              <a:spcAft>
                <a:spcPts val="600"/>
              </a:spcAft>
              <a:buFont typeface="Arial" panose="020B0604020202020204" pitchFamily="34" charset="0"/>
              <a:buChar char="•"/>
              <a:defRPr/>
            </a:pPr>
            <a:r>
              <a:rPr lang="en-US" sz="2000" dirty="0">
                <a:solidFill>
                  <a:schemeClr val="bg2">
                    <a:lumMod val="25000"/>
                  </a:schemeClr>
                </a:solidFill>
                <a:ea typeface="ヒラギノ角ゴ Pro W3" charset="-128"/>
              </a:rPr>
              <a:t>Vacation, holiday, severance, sick pay</a:t>
            </a:r>
          </a:p>
          <a:p>
            <a:pPr lvl="1" indent="-457200" eaLnBrk="1" fontAlgn="auto" hangingPunct="1">
              <a:spcBef>
                <a:spcPct val="0"/>
              </a:spcBef>
              <a:spcAft>
                <a:spcPts val="600"/>
              </a:spcAft>
              <a:buFont typeface="Arial" panose="020B0604020202020204" pitchFamily="34" charset="0"/>
              <a:buChar char="•"/>
              <a:defRPr/>
            </a:pPr>
            <a:r>
              <a:rPr lang="en-US" sz="2000" dirty="0">
                <a:solidFill>
                  <a:schemeClr val="bg2">
                    <a:lumMod val="25000"/>
                  </a:schemeClr>
                </a:solidFill>
                <a:ea typeface="ヒラギノ角ゴ Pro W3" charset="-128"/>
              </a:rPr>
              <a:t>Meal or rest periods, holidays off, vacations</a:t>
            </a:r>
          </a:p>
          <a:p>
            <a:pPr lvl="1" indent="-457200" eaLnBrk="1" fontAlgn="auto" hangingPunct="1">
              <a:spcBef>
                <a:spcPct val="0"/>
              </a:spcBef>
              <a:spcAft>
                <a:spcPts val="600"/>
              </a:spcAft>
              <a:buFont typeface="Arial" panose="020B0604020202020204" pitchFamily="34" charset="0"/>
              <a:buChar char="•"/>
              <a:defRPr/>
            </a:pPr>
            <a:r>
              <a:rPr lang="en-US" sz="2000" dirty="0">
                <a:solidFill>
                  <a:schemeClr val="bg2">
                    <a:lumMod val="25000"/>
                  </a:schemeClr>
                </a:solidFill>
                <a:ea typeface="ヒラギノ角ゴ Pro W3" charset="-128"/>
              </a:rPr>
              <a:t>Premium pay for weekend or holiday work</a:t>
            </a:r>
          </a:p>
          <a:p>
            <a:pPr lvl="1" indent="-457200" eaLnBrk="1" fontAlgn="auto" hangingPunct="1">
              <a:spcBef>
                <a:spcPct val="0"/>
              </a:spcBef>
              <a:spcAft>
                <a:spcPts val="600"/>
              </a:spcAft>
              <a:buFont typeface="Arial" panose="020B0604020202020204" pitchFamily="34" charset="0"/>
              <a:buChar char="•"/>
              <a:defRPr/>
            </a:pPr>
            <a:r>
              <a:rPr lang="en-US" sz="2000" dirty="0">
                <a:solidFill>
                  <a:schemeClr val="bg2">
                    <a:lumMod val="25000"/>
                  </a:schemeClr>
                </a:solidFill>
                <a:ea typeface="ヒラギノ角ゴ Pro W3" charset="-128"/>
              </a:rPr>
              <a:t>Discharge notice, reason for </a:t>
            </a:r>
            <a:r>
              <a:rPr lang="en-US" sz="2000" dirty="0" smtClean="0">
                <a:solidFill>
                  <a:schemeClr val="bg2">
                    <a:lumMod val="25000"/>
                  </a:schemeClr>
                </a:solidFill>
                <a:ea typeface="ヒラギノ角ゴ Pro W3" charset="-128"/>
              </a:rPr>
              <a:t>discharge</a:t>
            </a:r>
          </a:p>
          <a:p>
            <a:pPr lvl="1" indent="-457200" eaLnBrk="1" fontAlgn="auto" hangingPunct="1">
              <a:spcBef>
                <a:spcPct val="0"/>
              </a:spcBef>
              <a:spcAft>
                <a:spcPts val="600"/>
              </a:spcAft>
              <a:buFont typeface="Arial" panose="020B0604020202020204" pitchFamily="34" charset="0"/>
              <a:buChar char="•"/>
              <a:defRPr/>
            </a:pPr>
            <a:r>
              <a:rPr lang="en-US" sz="2000" dirty="0" smtClean="0">
                <a:solidFill>
                  <a:schemeClr val="bg2">
                    <a:lumMod val="25000"/>
                  </a:schemeClr>
                </a:solidFill>
                <a:ea typeface="ヒラギノ角ゴ Pro W3" charset="-128"/>
              </a:rPr>
              <a:t>Limit </a:t>
            </a:r>
            <a:r>
              <a:rPr lang="en-US" sz="2000" dirty="0">
                <a:solidFill>
                  <a:schemeClr val="bg2">
                    <a:lumMod val="25000"/>
                  </a:schemeClr>
                </a:solidFill>
                <a:ea typeface="ヒラギノ角ゴ Pro W3" charset="-128"/>
              </a:rPr>
              <a:t>on number of hours or days employees </a:t>
            </a:r>
            <a:br>
              <a:rPr lang="en-US" sz="2000" dirty="0">
                <a:solidFill>
                  <a:schemeClr val="bg2">
                    <a:lumMod val="25000"/>
                  </a:schemeClr>
                </a:solidFill>
                <a:ea typeface="ヒラギノ角ゴ Pro W3" charset="-128"/>
              </a:rPr>
            </a:br>
            <a:r>
              <a:rPr lang="en-US" sz="2000" dirty="0">
                <a:solidFill>
                  <a:schemeClr val="bg2">
                    <a:lumMod val="25000"/>
                  </a:schemeClr>
                </a:solidFill>
                <a:ea typeface="ヒラギノ角ゴ Pro W3" charset="-128"/>
              </a:rPr>
              <a:t>16 years or older may work</a:t>
            </a:r>
          </a:p>
          <a:p>
            <a:pPr lvl="1" indent="-457200" eaLnBrk="1" fontAlgn="auto" hangingPunct="1">
              <a:spcBef>
                <a:spcPct val="0"/>
              </a:spcBef>
              <a:spcAft>
                <a:spcPts val="600"/>
              </a:spcAft>
              <a:buFont typeface="Arial" panose="020B0604020202020204" pitchFamily="34" charset="0"/>
              <a:buChar char="•"/>
              <a:defRPr/>
            </a:pPr>
            <a:r>
              <a:rPr lang="en-US" sz="2000" dirty="0">
                <a:solidFill>
                  <a:schemeClr val="bg2">
                    <a:lumMod val="25000"/>
                  </a:schemeClr>
                </a:solidFill>
                <a:ea typeface="ヒラギノ角ゴ Pro W3" charset="-128"/>
              </a:rPr>
              <a:t>Pay raises, fringe benefits</a:t>
            </a:r>
          </a:p>
        </p:txBody>
      </p:sp>
      <p:sp>
        <p:nvSpPr>
          <p:cNvPr id="9" name="Rectangle 8">
            <a:extLst/>
          </p:cNvPr>
          <p:cNvSpPr/>
          <p:nvPr/>
        </p:nvSpPr>
        <p:spPr>
          <a:xfrm>
            <a:off x="0" y="-6350"/>
            <a:ext cx="9144000" cy="1371600"/>
          </a:xfrm>
          <a:prstGeom prst="rect">
            <a:avLst/>
          </a:prstGeom>
          <a:solidFill>
            <a:srgbClr val="003399"/>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60772" name="Title 1"/>
          <p:cNvSpPr txBox="1">
            <a:spLocks/>
          </p:cNvSpPr>
          <p:nvPr/>
        </p:nvSpPr>
        <p:spPr bwMode="auto">
          <a:xfrm>
            <a:off x="457200" y="-635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FLSA Enforcement</a:t>
            </a:r>
            <a:endParaRPr lang="en-US" altLang="en-US" sz="5400" dirty="0">
              <a:solidFill>
                <a:schemeClr val="bg2"/>
              </a:solidFill>
              <a:latin typeface="Calibri" panose="020F0502020204030204" pitchFamily="34" charset="0"/>
            </a:endParaRPr>
          </a:p>
        </p:txBody>
      </p:sp>
      <p:sp>
        <p:nvSpPr>
          <p:cNvPr id="2" name="Rectangle 1">
            <a:extLst/>
          </p:cNvPr>
          <p:cNvSpPr/>
          <p:nvPr/>
        </p:nvSpPr>
        <p:spPr>
          <a:xfrm>
            <a:off x="2286000" y="1863725"/>
            <a:ext cx="4572000" cy="831850"/>
          </a:xfrm>
          <a:prstGeom prst="rect">
            <a:avLst/>
          </a:prstGeom>
        </p:spPr>
        <p:txBody>
          <a:bodyPr>
            <a:spAutoFit/>
          </a:bodyPr>
          <a:lstStyle/>
          <a:p>
            <a:pPr algn="ctr" eaLnBrk="1" hangingPunct="1">
              <a:defRPr/>
            </a:pPr>
            <a:r>
              <a:rPr lang="en-US" b="1" dirty="0">
                <a:solidFill>
                  <a:schemeClr val="bg2">
                    <a:lumMod val="25000"/>
                  </a:schemeClr>
                </a:solidFill>
                <a:latin typeface="Arial" charset="0"/>
                <a:ea typeface="ヒラギノ角ゴ Pro W3" charset="-128"/>
                <a:cs typeface="+mn-cs"/>
              </a:rPr>
              <a:t>Limits of the FLSA</a:t>
            </a:r>
          </a:p>
          <a:p>
            <a:pPr algn="ctr" eaLnBrk="1" hangingPunct="1">
              <a:spcAft>
                <a:spcPts val="600"/>
              </a:spcAft>
              <a:defRPr/>
            </a:pPr>
            <a:r>
              <a:rPr lang="en-US" dirty="0">
                <a:solidFill>
                  <a:schemeClr val="bg2">
                    <a:lumMod val="25000"/>
                  </a:schemeClr>
                </a:solidFill>
                <a:latin typeface="Arial" charset="0"/>
                <a:ea typeface="ヒラギノ角ゴ Pro W3" charset="-128"/>
                <a:cs typeface="+mn-cs"/>
              </a:rPr>
              <a:t>FLSA does </a:t>
            </a:r>
            <a:r>
              <a:rPr lang="en-US" b="1" i="1" dirty="0">
                <a:solidFill>
                  <a:schemeClr val="bg2">
                    <a:lumMod val="25000"/>
                  </a:schemeClr>
                </a:solidFill>
                <a:latin typeface="Arial" charset="0"/>
                <a:ea typeface="ヒラギノ角ゴ Pro W3" charset="-128"/>
                <a:cs typeface="+mn-cs"/>
              </a:rPr>
              <a:t>NOT</a:t>
            </a:r>
            <a:r>
              <a:rPr lang="en-US" dirty="0">
                <a:solidFill>
                  <a:schemeClr val="bg2">
                    <a:lumMod val="25000"/>
                  </a:schemeClr>
                </a:solidFill>
                <a:latin typeface="Arial" charset="0"/>
                <a:ea typeface="ヒラギノ角ゴ Pro W3" charset="-128"/>
                <a:cs typeface="+mn-cs"/>
              </a:rPr>
              <a:t> require</a:t>
            </a:r>
            <a:endParaRPr lang="en-US" dirty="0">
              <a:latin typeface="Arial" charset="0"/>
              <a:ea typeface="ヒラギノ角ゴ Pro W3" charset="-128"/>
              <a:cs typeface="+mn-cs"/>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2818"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6388" y="5715000"/>
            <a:ext cx="9144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body" idx="4294967295"/>
          </p:nvPr>
        </p:nvSpPr>
        <p:spPr>
          <a:xfrm>
            <a:off x="3749675" y="1855788"/>
            <a:ext cx="4441825" cy="3335337"/>
          </a:xfrm>
          <a:ln>
            <a:miter lim="800000"/>
            <a:headEnd/>
            <a:tailEnd/>
          </a:ln>
        </p:spPr>
        <p:txBody>
          <a:bodyPr rtlCol="0">
            <a:normAutofit lnSpcReduction="10000"/>
          </a:bodyPr>
          <a:lstStyle/>
          <a:p>
            <a:pPr marL="457200" indent="-457200" eaLnBrk="1" fontAlgn="auto" hangingPunct="1">
              <a:spcBef>
                <a:spcPct val="0"/>
              </a:spcBef>
              <a:spcAft>
                <a:spcPts val="600"/>
              </a:spcAft>
              <a:buFont typeface="Arial" panose="020B0604020202020204" pitchFamily="34" charset="0"/>
              <a:buChar char="•"/>
              <a:defRPr/>
            </a:pPr>
            <a:r>
              <a:rPr lang="en-US" sz="2400" b="1" dirty="0">
                <a:solidFill>
                  <a:schemeClr val="bg2">
                    <a:lumMod val="25000"/>
                  </a:schemeClr>
                </a:solidFill>
                <a:ea typeface="ヒラギノ角ゴ Pro W3" charset="-128"/>
              </a:rPr>
              <a:t>Carried out by </a:t>
            </a:r>
            <a:r>
              <a:rPr lang="en-US" sz="2400" b="1" dirty="0" smtClean="0">
                <a:solidFill>
                  <a:schemeClr val="bg2">
                    <a:lumMod val="25000"/>
                  </a:schemeClr>
                </a:solidFill>
                <a:ea typeface="ヒラギノ角ゴ Pro W3" charset="-128"/>
              </a:rPr>
              <a:t>the Wage </a:t>
            </a:r>
            <a:r>
              <a:rPr lang="en-US" sz="2400" b="1" dirty="0">
                <a:solidFill>
                  <a:schemeClr val="bg2">
                    <a:lumMod val="25000"/>
                  </a:schemeClr>
                </a:solidFill>
                <a:ea typeface="ヒラギノ角ゴ Pro W3" charset="-128"/>
              </a:rPr>
              <a:t>and Hour </a:t>
            </a:r>
            <a:r>
              <a:rPr lang="en-US" sz="2400" b="1" dirty="0" smtClean="0">
                <a:solidFill>
                  <a:schemeClr val="bg2">
                    <a:lumMod val="25000"/>
                  </a:schemeClr>
                </a:solidFill>
                <a:ea typeface="ヒラギノ角ゴ Pro W3" charset="-128"/>
              </a:rPr>
              <a:t>Division in </a:t>
            </a:r>
            <a:r>
              <a:rPr lang="en-US" sz="2400" b="1" dirty="0">
                <a:solidFill>
                  <a:schemeClr val="bg2">
                    <a:lumMod val="25000"/>
                  </a:schemeClr>
                </a:solidFill>
                <a:ea typeface="ヒラギノ角ゴ Pro W3" charset="-128"/>
              </a:rPr>
              <a:t>the U.S. and territories</a:t>
            </a:r>
          </a:p>
          <a:p>
            <a:pPr marL="457200" indent="-457200" eaLnBrk="1" fontAlgn="auto" hangingPunct="1">
              <a:spcBef>
                <a:spcPct val="0"/>
              </a:spcBef>
              <a:spcAft>
                <a:spcPts val="600"/>
              </a:spcAft>
              <a:buFont typeface="Arial" panose="020B0604020202020204" pitchFamily="34" charset="0"/>
              <a:buChar char="•"/>
              <a:defRPr/>
            </a:pPr>
            <a:r>
              <a:rPr lang="en-US" sz="2400" b="1" dirty="0">
                <a:solidFill>
                  <a:schemeClr val="bg2">
                    <a:lumMod val="25000"/>
                  </a:schemeClr>
                </a:solidFill>
                <a:ea typeface="ヒラギノ角ゴ Pro W3" charset="-128"/>
              </a:rPr>
              <a:t>If violations found, </a:t>
            </a:r>
            <a:r>
              <a:rPr lang="en-US" sz="2400" b="1" dirty="0" smtClean="0">
                <a:solidFill>
                  <a:schemeClr val="bg2">
                    <a:lumMod val="25000"/>
                  </a:schemeClr>
                </a:solidFill>
                <a:ea typeface="ヒラギノ角ゴ Pro W3" charset="-128"/>
              </a:rPr>
              <a:t>the Wage </a:t>
            </a:r>
            <a:r>
              <a:rPr lang="en-US" sz="2400" b="1" dirty="0">
                <a:solidFill>
                  <a:schemeClr val="bg2">
                    <a:lumMod val="25000"/>
                  </a:schemeClr>
                </a:solidFill>
                <a:ea typeface="ヒラギノ角ゴ Pro W3" charset="-128"/>
              </a:rPr>
              <a:t>and Hour </a:t>
            </a:r>
            <a:r>
              <a:rPr lang="en-US" sz="2400" b="1" dirty="0" smtClean="0">
                <a:solidFill>
                  <a:schemeClr val="bg2">
                    <a:lumMod val="25000"/>
                  </a:schemeClr>
                </a:solidFill>
                <a:ea typeface="ヒラギノ角ゴ Pro W3" charset="-128"/>
              </a:rPr>
              <a:t>Division secures </a:t>
            </a:r>
            <a:r>
              <a:rPr lang="en-US" sz="2400" b="1" dirty="0">
                <a:solidFill>
                  <a:schemeClr val="bg2">
                    <a:lumMod val="25000"/>
                  </a:schemeClr>
                </a:solidFill>
                <a:ea typeface="ヒラギノ角ゴ Pro W3" charset="-128"/>
              </a:rPr>
              <a:t>agreement to comply in future, supervises voluntary payment of back pay as applicable</a:t>
            </a: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lvl="1" eaLnBrk="1" fontAlgn="auto" hangingPunct="1">
              <a:spcBef>
                <a:spcPct val="0"/>
              </a:spcBef>
              <a:spcAft>
                <a:spcPts val="0"/>
              </a:spcAft>
              <a:buFont typeface="Arial"/>
              <a:buNone/>
              <a:defRPr/>
            </a:pPr>
            <a:endParaRPr lang="en-US" sz="2400" dirty="0">
              <a:solidFill>
                <a:srgbClr val="002060"/>
              </a:solidFill>
              <a:latin typeface="Adobe Garamond Pro Bold" pitchFamily="18" charset="0"/>
              <a:ea typeface="ヒラギノ角ゴ Pro W3" charset="-128"/>
            </a:endParaRPr>
          </a:p>
        </p:txBody>
      </p:sp>
      <p:pic>
        <p:nvPicPr>
          <p:cNvPr id="162820"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9025" y="2008188"/>
            <a:ext cx="2509838"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p:cNvPr>
          <p:cNvSpPr/>
          <p:nvPr/>
        </p:nvSpPr>
        <p:spPr>
          <a:xfrm>
            <a:off x="0" y="-6350"/>
            <a:ext cx="9144000" cy="1371600"/>
          </a:xfrm>
          <a:prstGeom prst="rect">
            <a:avLst/>
          </a:prstGeom>
          <a:solidFill>
            <a:srgbClr val="003399"/>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62822" name="Title 1"/>
          <p:cNvSpPr txBox="1">
            <a:spLocks/>
          </p:cNvSpPr>
          <p:nvPr/>
        </p:nvSpPr>
        <p:spPr bwMode="auto">
          <a:xfrm>
            <a:off x="457200" y="-635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FLSA Enforcement</a:t>
            </a:r>
            <a:endParaRPr lang="en-US" altLang="en-US" sz="5400" dirty="0">
              <a:solidFill>
                <a:schemeClr val="bg2"/>
              </a:solidFill>
              <a:latin typeface="Calibri" panose="020F0502020204030204" pitchFamily="34" charset="0"/>
            </a:endParaRPr>
          </a:p>
        </p:txBody>
      </p:sp>
      <p:sp>
        <p:nvSpPr>
          <p:cNvPr id="12" name="TextBox 11">
            <a:extLst/>
          </p:cNvPr>
          <p:cNvSpPr txBox="1"/>
          <p:nvPr/>
        </p:nvSpPr>
        <p:spPr>
          <a:xfrm>
            <a:off x="7569200" y="5726113"/>
            <a:ext cx="1265238" cy="738187"/>
          </a:xfrm>
          <a:prstGeom prst="rect">
            <a:avLst/>
          </a:prstGeom>
          <a:noFill/>
        </p:spPr>
        <p:txBody>
          <a:bodyPr>
            <a:spAutoFit/>
          </a:bodyPr>
          <a:lstStyle/>
          <a:p>
            <a:pPr eaLnBrk="1" hangingPunct="1">
              <a:defRPr/>
            </a:pPr>
            <a:r>
              <a:rPr lang="en-US" sz="1400" b="1" dirty="0">
                <a:solidFill>
                  <a:schemeClr val="bg2">
                    <a:lumMod val="25000"/>
                  </a:schemeClr>
                </a:solidFill>
                <a:latin typeface="+mn-lt"/>
                <a:ea typeface="ヒラギノ角ゴ Pro W3" charset="-128"/>
                <a:cs typeface="+mn-cs"/>
              </a:rPr>
              <a:t>FACT SHEET: </a:t>
            </a:r>
            <a:br>
              <a:rPr lang="en-US" sz="1400" b="1" dirty="0">
                <a:solidFill>
                  <a:schemeClr val="bg2">
                    <a:lumMod val="25000"/>
                  </a:schemeClr>
                </a:solidFill>
                <a:latin typeface="+mn-lt"/>
                <a:ea typeface="ヒラギノ角ゴ Pro W3" charset="-128"/>
                <a:cs typeface="+mn-cs"/>
              </a:rPr>
            </a:br>
            <a:r>
              <a:rPr lang="en-US" sz="1400" u="sng" dirty="0">
                <a:solidFill>
                  <a:schemeClr val="bg2">
                    <a:lumMod val="25000"/>
                  </a:schemeClr>
                </a:solidFill>
                <a:latin typeface="+mn-lt"/>
                <a:ea typeface="ヒラギノ角ゴ Pro W3" charset="-128"/>
                <a:cs typeface="+mn-cs"/>
                <a:hlinkClick r:id="rId5"/>
              </a:rPr>
              <a:t>Visits to Employers</a:t>
            </a:r>
            <a:endParaRPr lang="en-US" sz="1400" dirty="0">
              <a:solidFill>
                <a:schemeClr val="bg2">
                  <a:lumMod val="25000"/>
                </a:schemeClr>
              </a:solidFill>
              <a:latin typeface="+mn-lt"/>
              <a:ea typeface="ヒラギノ角ゴ Pro W3" charset="-128"/>
              <a:cs typeface="+mn-c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Rectangle 3"/>
          <p:cNvSpPr>
            <a:spLocks noGrp="1" noChangeArrowheads="1"/>
          </p:cNvSpPr>
          <p:nvPr>
            <p:ph type="body" idx="4294967295"/>
          </p:nvPr>
        </p:nvSpPr>
        <p:spPr>
          <a:xfrm>
            <a:off x="368300" y="1787525"/>
            <a:ext cx="8775700" cy="4081463"/>
          </a:xfrm>
        </p:spPr>
        <p:txBody>
          <a:bodyPr/>
          <a:lstStyle/>
          <a:p>
            <a:pPr eaLnBrk="1" hangingPunct="1">
              <a:spcBef>
                <a:spcPct val="0"/>
              </a:spcBef>
            </a:pPr>
            <a:endParaRPr lang="en-US" altLang="en-US" sz="2800" dirty="0" smtClean="0">
              <a:solidFill>
                <a:srgbClr val="002060"/>
              </a:solidFill>
              <a:latin typeface="Adobe Garamond Pro Bold" pitchFamily="18" charset="0"/>
              <a:ea typeface="ヒラギノ角ゴ Pro W3"/>
              <a:cs typeface="ヒラギノ角ゴ Pro W3"/>
            </a:endParaRPr>
          </a:p>
          <a:p>
            <a:pPr eaLnBrk="1" hangingPunct="1">
              <a:spcBef>
                <a:spcPct val="0"/>
              </a:spcBef>
            </a:pPr>
            <a:endParaRPr lang="en-US" altLang="en-US" sz="2800" dirty="0" smtClean="0">
              <a:solidFill>
                <a:srgbClr val="002060"/>
              </a:solidFill>
              <a:latin typeface="Adobe Garamond Pro Bold" pitchFamily="18" charset="0"/>
              <a:ea typeface="ヒラギノ角ゴ Pro W3"/>
              <a:cs typeface="ヒラギノ角ゴ Pro W3"/>
            </a:endParaRPr>
          </a:p>
          <a:p>
            <a:pPr eaLnBrk="1" hangingPunct="1">
              <a:spcBef>
                <a:spcPct val="0"/>
              </a:spcBef>
            </a:pPr>
            <a:endParaRPr lang="en-US" altLang="en-US" sz="2800" dirty="0" smtClean="0">
              <a:solidFill>
                <a:srgbClr val="002060"/>
              </a:solidFill>
              <a:latin typeface="Adobe Garamond Pro Bold" pitchFamily="18" charset="0"/>
              <a:ea typeface="ヒラギノ角ゴ Pro W3"/>
              <a:cs typeface="ヒラギノ角ゴ Pro W3"/>
            </a:endParaRPr>
          </a:p>
          <a:p>
            <a:pPr lvl="1" eaLnBrk="1" hangingPunct="1">
              <a:spcBef>
                <a:spcPct val="0"/>
              </a:spcBef>
            </a:pPr>
            <a:endParaRPr lang="en-US" altLang="en-US" sz="2400" dirty="0" smtClean="0">
              <a:solidFill>
                <a:srgbClr val="002060"/>
              </a:solidFill>
              <a:latin typeface="Adobe Garamond Pro Bold" pitchFamily="18" charset="0"/>
              <a:ea typeface="ヒラギノ角ゴ Pro W3"/>
              <a:cs typeface="ヒラギノ角ゴ Pro W3"/>
            </a:endParaRPr>
          </a:p>
        </p:txBody>
      </p:sp>
      <p:sp>
        <p:nvSpPr>
          <p:cNvPr id="7" name="TextBox 6"/>
          <p:cNvSpPr txBox="1"/>
          <p:nvPr/>
        </p:nvSpPr>
        <p:spPr>
          <a:xfrm>
            <a:off x="725488" y="1863725"/>
            <a:ext cx="7496175" cy="4016375"/>
          </a:xfrm>
          <a:prstGeom prst="rect">
            <a:avLst/>
          </a:prstGeom>
          <a:noFill/>
        </p:spPr>
        <p:txBody>
          <a:bodyPr>
            <a:spAutoFit/>
          </a:bodyPr>
          <a:lstStyle/>
          <a:p>
            <a:pPr marL="91440" indent="-457200" eaLnBrk="1" hangingPunct="1">
              <a:spcAft>
                <a:spcPts val="600"/>
              </a:spcAft>
              <a:buFont typeface="Arial" panose="020B0604020202020204" pitchFamily="34" charset="0"/>
              <a:buChar char="•"/>
              <a:defRPr/>
            </a:pPr>
            <a:r>
              <a:rPr lang="en-US">
                <a:solidFill>
                  <a:schemeClr val="bg2">
                    <a:lumMod val="25000"/>
                  </a:schemeClr>
                </a:solidFill>
                <a:latin typeface="+mn-lt"/>
                <a:ea typeface="ヒラギノ角ゴ Pro W3" charset="-128"/>
                <a:cs typeface="+mn-cs"/>
              </a:rPr>
              <a:t>2</a:t>
            </a:r>
            <a:r>
              <a:rPr lang="en-US">
                <a:latin typeface="+mn-lt"/>
                <a:ea typeface="ヒラギノ角ゴ Pro W3" charset="-128"/>
                <a:cs typeface="+mn-cs"/>
              </a:rPr>
              <a:t>-</a:t>
            </a:r>
            <a:r>
              <a:rPr lang="en-US">
                <a:solidFill>
                  <a:schemeClr val="bg2">
                    <a:lumMod val="25000"/>
                  </a:schemeClr>
                </a:solidFill>
                <a:latin typeface="+mn-lt"/>
                <a:ea typeface="ヒラギノ角ゴ Pro W3" charset="-128"/>
                <a:cs typeface="+mn-cs"/>
              </a:rPr>
              <a:t>year </a:t>
            </a:r>
            <a:r>
              <a:rPr lang="en-US" smtClean="0">
                <a:solidFill>
                  <a:schemeClr val="bg2">
                    <a:lumMod val="25000"/>
                  </a:schemeClr>
                </a:solidFill>
                <a:latin typeface="+mn-lt"/>
                <a:ea typeface="ヒラギノ角ゴ Pro W3" charset="-128"/>
                <a:cs typeface="+mn-cs"/>
              </a:rPr>
              <a:t>statute </a:t>
            </a:r>
            <a:r>
              <a:rPr lang="en-US" dirty="0">
                <a:solidFill>
                  <a:schemeClr val="bg2">
                    <a:lumMod val="25000"/>
                  </a:schemeClr>
                </a:solidFill>
                <a:latin typeface="+mn-lt"/>
                <a:ea typeface="ヒラギノ角ゴ Pro W3" charset="-128"/>
                <a:cs typeface="+mn-cs"/>
              </a:rPr>
              <a:t>of limitations generally applies to back 	pay recovery; if willful violation, a </a:t>
            </a:r>
            <a:r>
              <a:rPr lang="en-US">
                <a:solidFill>
                  <a:schemeClr val="bg2">
                    <a:lumMod val="25000"/>
                  </a:schemeClr>
                </a:solidFill>
                <a:latin typeface="+mn-lt"/>
                <a:ea typeface="ヒラギノ角ゴ Pro W3" charset="-128"/>
                <a:cs typeface="+mn-cs"/>
              </a:rPr>
              <a:t>3</a:t>
            </a:r>
            <a:r>
              <a:rPr lang="en-US">
                <a:latin typeface="Arial" charset="0"/>
                <a:ea typeface="ヒラギノ角ゴ Pro W3" charset="-128"/>
                <a:cs typeface="+mn-cs"/>
              </a:rPr>
              <a:t>-</a:t>
            </a:r>
            <a:r>
              <a:rPr lang="en-US">
                <a:solidFill>
                  <a:schemeClr val="bg2">
                    <a:lumMod val="25000"/>
                  </a:schemeClr>
                </a:solidFill>
                <a:latin typeface="+mn-lt"/>
                <a:ea typeface="ヒラギノ角ゴ Pro W3" charset="-128"/>
                <a:cs typeface="+mn-cs"/>
              </a:rPr>
              <a:t>year </a:t>
            </a:r>
            <a:r>
              <a:rPr lang="en-US" smtClean="0">
                <a:solidFill>
                  <a:schemeClr val="bg2">
                    <a:lumMod val="25000"/>
                  </a:schemeClr>
                </a:solidFill>
                <a:latin typeface="+mn-lt"/>
                <a:ea typeface="ヒラギノ角ゴ Pro W3" charset="-128"/>
                <a:cs typeface="+mn-cs"/>
              </a:rPr>
              <a:t>statute </a:t>
            </a:r>
            <a:r>
              <a:rPr lang="en-US" dirty="0">
                <a:solidFill>
                  <a:schemeClr val="bg2">
                    <a:lumMod val="25000"/>
                  </a:schemeClr>
                </a:solidFill>
                <a:latin typeface="+mn-lt"/>
                <a:ea typeface="ヒラギノ角ゴ Pro W3" charset="-128"/>
                <a:cs typeface="+mn-cs"/>
              </a:rPr>
              <a:t>of 	limitations may apply</a:t>
            </a:r>
          </a:p>
          <a:p>
            <a:pPr marL="91440" indent="-457200" eaLnBrk="1" hangingPunct="1">
              <a:spcAft>
                <a:spcPts val="600"/>
              </a:spcAft>
              <a:buFont typeface="Arial" panose="020B0604020202020204" pitchFamily="34" charset="0"/>
              <a:buChar char="•"/>
              <a:defRPr/>
            </a:pPr>
            <a:r>
              <a:rPr lang="en-US" dirty="0">
                <a:solidFill>
                  <a:schemeClr val="bg2">
                    <a:lumMod val="25000"/>
                  </a:schemeClr>
                </a:solidFill>
                <a:latin typeface="+mn-lt"/>
                <a:ea typeface="ヒラギノ角ゴ Pro W3" charset="-128"/>
                <a:cs typeface="+mn-cs"/>
              </a:rPr>
              <a:t>If voluntary agreement not obtained, the Wage and 	Hour Division may bring suit to restrain employer from 	violating FLSA </a:t>
            </a:r>
            <a:r>
              <a:rPr lang="en-US" dirty="0" smtClean="0">
                <a:solidFill>
                  <a:schemeClr val="bg2">
                    <a:lumMod val="25000"/>
                  </a:schemeClr>
                </a:solidFill>
                <a:latin typeface="+mn-lt"/>
                <a:ea typeface="ヒラギノ角ゴ Pro W3" charset="-128"/>
                <a:cs typeface="+mn-cs"/>
              </a:rPr>
              <a:t>and/or </a:t>
            </a:r>
            <a:r>
              <a:rPr lang="en-US" dirty="0">
                <a:solidFill>
                  <a:schemeClr val="bg2">
                    <a:lumMod val="25000"/>
                  </a:schemeClr>
                </a:solidFill>
                <a:latin typeface="+mn-lt"/>
                <a:ea typeface="ヒラギノ角ゴ Pro W3" charset="-128"/>
                <a:cs typeface="+mn-cs"/>
              </a:rPr>
              <a:t>obtain back wages and 	liquidated damages</a:t>
            </a:r>
          </a:p>
          <a:p>
            <a:pPr marL="91440" indent="-457200" eaLnBrk="1" hangingPunct="1">
              <a:spcAft>
                <a:spcPts val="600"/>
              </a:spcAft>
              <a:buFont typeface="Arial" panose="020B0604020202020204" pitchFamily="34" charset="0"/>
              <a:buChar char="•"/>
              <a:defRPr/>
            </a:pPr>
            <a:r>
              <a:rPr lang="en-US" dirty="0">
                <a:solidFill>
                  <a:schemeClr val="bg2">
                    <a:lumMod val="25000"/>
                  </a:schemeClr>
                </a:solidFill>
                <a:latin typeface="+mn-lt"/>
                <a:ea typeface="ヒラギノ角ゴ Pro W3" charset="-128"/>
                <a:cs typeface="+mn-cs"/>
              </a:rPr>
              <a:t>Employees may file private suit for back pay, liquidated 	damages, plus attorney and court fees</a:t>
            </a:r>
          </a:p>
          <a:p>
            <a:pPr eaLnBrk="1" hangingPunct="1">
              <a:defRPr/>
            </a:pPr>
            <a:endParaRPr lang="en-US" dirty="0">
              <a:latin typeface="+mn-lt"/>
              <a:ea typeface="ヒラギノ角ゴ Pro W3" charset="-128"/>
              <a:cs typeface="+mn-cs"/>
            </a:endParaRPr>
          </a:p>
        </p:txBody>
      </p:sp>
      <p:sp>
        <p:nvSpPr>
          <p:cNvPr id="10" name="Rectangle 9">
            <a:extLst/>
          </p:cNvPr>
          <p:cNvSpPr/>
          <p:nvPr/>
        </p:nvSpPr>
        <p:spPr>
          <a:xfrm>
            <a:off x="0" y="-6350"/>
            <a:ext cx="9144000" cy="1371600"/>
          </a:xfrm>
          <a:prstGeom prst="rect">
            <a:avLst/>
          </a:prstGeom>
          <a:solidFill>
            <a:srgbClr val="003399"/>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64869" name="Title 1"/>
          <p:cNvSpPr txBox="1">
            <a:spLocks/>
          </p:cNvSpPr>
          <p:nvPr/>
        </p:nvSpPr>
        <p:spPr bwMode="auto">
          <a:xfrm>
            <a:off x="457200" y="-635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FLSA Enforcement</a:t>
            </a:r>
            <a:endParaRPr lang="en-US" altLang="en-US" sz="5400" dirty="0">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1627188" y="1878013"/>
            <a:ext cx="5878512" cy="4667250"/>
          </a:xfrm>
          <a:ln>
            <a:miter lim="800000"/>
            <a:headEnd/>
            <a:tailEnd/>
          </a:ln>
        </p:spPr>
        <p:txBody>
          <a:bodyPr rtlCol="0">
            <a:normAutofit lnSpcReduction="10000"/>
          </a:bodyPr>
          <a:lstStyle/>
          <a:p>
            <a:pPr algn="ctr" eaLnBrk="1" fontAlgn="auto" hangingPunct="1">
              <a:spcBef>
                <a:spcPct val="0"/>
              </a:spcBef>
              <a:spcAft>
                <a:spcPts val="0"/>
              </a:spcAft>
              <a:buFont typeface="Arial"/>
              <a:buNone/>
              <a:defRPr/>
            </a:pPr>
            <a:r>
              <a:rPr lang="en-US" sz="2800" b="1" dirty="0">
                <a:solidFill>
                  <a:schemeClr val="bg2">
                    <a:lumMod val="25000"/>
                  </a:schemeClr>
                </a:solidFill>
                <a:latin typeface="+mj-lt"/>
                <a:ea typeface="ヒラギノ角ゴ Pro W3" charset="-128"/>
              </a:rPr>
              <a:t>Penalties</a:t>
            </a:r>
          </a:p>
          <a:p>
            <a:pPr eaLnBrk="1" fontAlgn="auto" hangingPunct="1">
              <a:spcBef>
                <a:spcPct val="0"/>
              </a:spcBef>
              <a:spcAft>
                <a:spcPts val="0"/>
              </a:spcAft>
              <a:buFont typeface="Arial"/>
              <a:buNone/>
              <a:defRPr/>
            </a:pPr>
            <a:endParaRPr lang="en-US" sz="1600" b="1" dirty="0">
              <a:solidFill>
                <a:schemeClr val="bg2">
                  <a:lumMod val="25000"/>
                </a:schemeClr>
              </a:solidFill>
              <a:ea typeface="ヒラギノ角ゴ Pro W3" charset="-128"/>
            </a:endParaRPr>
          </a:p>
          <a:p>
            <a:pPr marL="91440" indent="-4572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Willful violations may be prosecuted with  	fines </a:t>
            </a:r>
            <a:r>
              <a:rPr lang="en-US" sz="2400" dirty="0" smtClean="0">
                <a:solidFill>
                  <a:schemeClr val="bg2">
                    <a:lumMod val="25000"/>
                  </a:schemeClr>
                </a:solidFill>
                <a:ea typeface="ヒラギノ角ゴ Pro W3" charset="-128"/>
              </a:rPr>
              <a:t>amounting to thousands of dollars</a:t>
            </a:r>
            <a:endParaRPr lang="en-US" sz="2400" dirty="0">
              <a:solidFill>
                <a:schemeClr val="bg2">
                  <a:lumMod val="25000"/>
                </a:schemeClr>
              </a:solidFill>
              <a:ea typeface="ヒラギノ角ゴ Pro W3" charset="-128"/>
            </a:endParaRPr>
          </a:p>
          <a:p>
            <a:pPr marL="91440" indent="-4572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Violators of youth employment are 	subject to civil money penalties</a:t>
            </a:r>
          </a:p>
          <a:p>
            <a:pPr marL="91440" indent="-4572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Willful, repeat violations of minimum 	wage or overtime requirements subject     	to civil money penalties for each violation</a:t>
            </a:r>
          </a:p>
          <a:p>
            <a:pPr marL="91440" indent="-457200" eaLnBrk="1" fontAlgn="auto" hangingPunct="1">
              <a:spcBef>
                <a:spcPct val="0"/>
              </a:spcBef>
              <a:spcAft>
                <a:spcPts val="600"/>
              </a:spcAft>
              <a:buFont typeface="Arial" panose="020B0604020202020204" pitchFamily="34" charset="0"/>
              <a:buChar char="•"/>
              <a:defRPr/>
            </a:pPr>
            <a:endParaRPr lang="en-US" sz="2400" dirty="0">
              <a:solidFill>
                <a:schemeClr val="bg2">
                  <a:lumMod val="25000"/>
                </a:schemeClr>
              </a:solidFill>
              <a:ea typeface="ヒラギノ角ゴ Pro W3" charset="-128"/>
            </a:endParaRPr>
          </a:p>
          <a:p>
            <a:pPr algn="ctr" eaLnBrk="1" fontAlgn="auto" hangingPunct="1">
              <a:spcBef>
                <a:spcPct val="0"/>
              </a:spcBef>
              <a:spcAft>
                <a:spcPts val="600"/>
              </a:spcAft>
              <a:buFont typeface="Arial"/>
              <a:buNone/>
              <a:defRPr/>
            </a:pPr>
            <a:r>
              <a:rPr lang="en-US" sz="2400" b="1" dirty="0">
                <a:solidFill>
                  <a:schemeClr val="bg2">
                    <a:lumMod val="25000"/>
                  </a:schemeClr>
                </a:solidFill>
                <a:ea typeface="ヒラギノ角ゴ Pro W3" charset="-128"/>
                <a:hlinkClick r:id="rId3"/>
              </a:rPr>
              <a:t>Civil Money Penalties Chart</a:t>
            </a:r>
            <a:endParaRPr lang="en-US" sz="2400" b="1" dirty="0">
              <a:solidFill>
                <a:schemeClr val="bg2">
                  <a:lumMod val="25000"/>
                </a:schemeClr>
              </a:solidFill>
              <a:ea typeface="ヒラギノ角ゴ Pro W3" charset="-128"/>
            </a:endParaRPr>
          </a:p>
          <a:p>
            <a:pPr marL="91440" eaLnBrk="1" fontAlgn="auto" hangingPunct="1">
              <a:spcBef>
                <a:spcPct val="0"/>
              </a:spcBef>
              <a:spcAft>
                <a:spcPts val="600"/>
              </a:spcAft>
              <a:buFont typeface="Arial"/>
              <a:buNone/>
              <a:defRPr/>
            </a:pPr>
            <a:r>
              <a:rPr lang="en-US" sz="2400" dirty="0">
                <a:solidFill>
                  <a:schemeClr val="bg2">
                    <a:lumMod val="25000"/>
                  </a:schemeClr>
                </a:solidFill>
                <a:ea typeface="ヒラギノ角ゴ Pro W3" charset="-128"/>
              </a:rPr>
              <a:t>				</a:t>
            </a:r>
            <a:endParaRPr lang="en-US" sz="2800" dirty="0">
              <a:solidFill>
                <a:schemeClr val="bg2">
                  <a:lumMod val="25000"/>
                </a:schemeClr>
              </a:solidFill>
              <a:ea typeface="ヒラギノ角ゴ Pro W3" charset="-128"/>
            </a:endParaRPr>
          </a:p>
          <a:p>
            <a:pPr lvl="1" eaLnBrk="1" fontAlgn="auto" hangingPunct="1">
              <a:spcBef>
                <a:spcPct val="0"/>
              </a:spcBef>
              <a:spcAft>
                <a:spcPts val="0"/>
              </a:spcAft>
              <a:buFont typeface="Arial"/>
              <a:buNone/>
              <a:defRPr/>
            </a:pPr>
            <a:endParaRPr lang="en-US" sz="2400" dirty="0">
              <a:solidFill>
                <a:srgbClr val="002060"/>
              </a:solidFill>
              <a:latin typeface="Adobe Garamond Pro Bold" pitchFamily="18" charset="0"/>
              <a:ea typeface="ヒラギノ角ゴ Pro W3" charset="-128"/>
            </a:endParaRPr>
          </a:p>
        </p:txBody>
      </p:sp>
      <p:sp>
        <p:nvSpPr>
          <p:cNvPr id="8" name="Rectangle 7">
            <a:extLst/>
          </p:cNvPr>
          <p:cNvSpPr/>
          <p:nvPr/>
        </p:nvSpPr>
        <p:spPr>
          <a:xfrm>
            <a:off x="0" y="-6350"/>
            <a:ext cx="9144000" cy="1371600"/>
          </a:xfrm>
          <a:prstGeom prst="rect">
            <a:avLst/>
          </a:prstGeom>
          <a:solidFill>
            <a:srgbClr val="003399"/>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66916" name="Title 1"/>
          <p:cNvSpPr txBox="1">
            <a:spLocks/>
          </p:cNvSpPr>
          <p:nvPr/>
        </p:nvSpPr>
        <p:spPr bwMode="auto">
          <a:xfrm>
            <a:off x="457200" y="-635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FLSA Enforcement</a:t>
            </a:r>
            <a:endParaRPr lang="en-US" altLang="en-US" sz="5400" dirty="0">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774700" y="1825625"/>
            <a:ext cx="7569200" cy="3943350"/>
          </a:xfrm>
          <a:ln>
            <a:miter lim="800000"/>
            <a:headEnd/>
            <a:tailEnd/>
          </a:ln>
        </p:spPr>
        <p:txBody>
          <a:bodyPr rtlCol="0">
            <a:normAutofit fontScale="85000" lnSpcReduction="10000"/>
          </a:bodyPr>
          <a:lstStyle/>
          <a:p>
            <a:pPr eaLnBrk="1" fontAlgn="auto" hangingPunct="1">
              <a:spcBef>
                <a:spcPct val="0"/>
              </a:spcBef>
              <a:spcAft>
                <a:spcPts val="600"/>
              </a:spcAft>
              <a:buFont typeface="Arial"/>
              <a:buNone/>
              <a:defRPr/>
            </a:pPr>
            <a:r>
              <a:rPr lang="en-US" sz="2800" b="1" dirty="0">
                <a:solidFill>
                  <a:schemeClr val="bg2">
                    <a:lumMod val="25000"/>
                  </a:schemeClr>
                </a:solidFill>
                <a:ea typeface="ヒラギノ角ゴ Pro W3" charset="-128"/>
                <a:hlinkClick r:id="rId3"/>
              </a:rPr>
              <a:t>Fair Labor Standards Act of 1938</a:t>
            </a:r>
            <a:endParaRPr lang="en-US" sz="2800" b="1" dirty="0">
              <a:solidFill>
                <a:schemeClr val="bg2">
                  <a:lumMod val="25000"/>
                </a:schemeClr>
              </a:solidFill>
              <a:ea typeface="ヒラギノ角ゴ Pro W3" charset="-128"/>
            </a:endParaRPr>
          </a:p>
          <a:p>
            <a:pPr eaLnBrk="1" fontAlgn="auto" hangingPunct="1">
              <a:spcBef>
                <a:spcPct val="0"/>
              </a:spcBef>
              <a:spcAft>
                <a:spcPts val="600"/>
              </a:spcAft>
              <a:buFont typeface="Arial"/>
              <a:buNone/>
              <a:defRPr/>
            </a:pPr>
            <a:r>
              <a:rPr lang="en-US" sz="2800" b="1" dirty="0">
                <a:solidFill>
                  <a:schemeClr val="bg2">
                    <a:lumMod val="25000"/>
                  </a:schemeClr>
                </a:solidFill>
                <a:ea typeface="ヒラギノ角ゴ Pro W3" charset="-128"/>
                <a:hlinkClick r:id="rId4"/>
              </a:rPr>
              <a:t>Regulations</a:t>
            </a:r>
            <a:endParaRPr lang="en-US" sz="2800" dirty="0">
              <a:solidFill>
                <a:schemeClr val="bg2">
                  <a:lumMod val="25000"/>
                </a:schemeClr>
              </a:solidFill>
              <a:ea typeface="ヒラギノ角ゴ Pro W3" charset="-128"/>
            </a:endParaRPr>
          </a:p>
          <a:p>
            <a:pPr eaLnBrk="1" fontAlgn="auto" hangingPunct="1">
              <a:spcBef>
                <a:spcPct val="0"/>
              </a:spcBef>
              <a:spcAft>
                <a:spcPts val="600"/>
              </a:spcAft>
              <a:buFont typeface="Arial"/>
              <a:buNone/>
              <a:defRPr/>
            </a:pPr>
            <a:r>
              <a:rPr lang="en-US" sz="2800" b="1" dirty="0">
                <a:solidFill>
                  <a:schemeClr val="bg2">
                    <a:lumMod val="25000"/>
                  </a:schemeClr>
                </a:solidFill>
                <a:ea typeface="ヒラギノ角ゴ Pro W3" charset="-128"/>
                <a:hlinkClick r:id="rId5"/>
              </a:rPr>
              <a:t>FLSA Poster.pdf</a:t>
            </a:r>
            <a:endParaRPr lang="en-US" sz="2800" b="1" dirty="0">
              <a:solidFill>
                <a:schemeClr val="bg2">
                  <a:lumMod val="25000"/>
                </a:schemeClr>
              </a:solidFill>
              <a:ea typeface="ヒラギノ角ゴ Pro W3" charset="-128"/>
              <a:hlinkClick r:id="rId6"/>
            </a:endParaRPr>
          </a:p>
          <a:p>
            <a:pPr eaLnBrk="1" fontAlgn="auto" hangingPunct="1">
              <a:spcBef>
                <a:spcPct val="0"/>
              </a:spcBef>
              <a:spcAft>
                <a:spcPts val="600"/>
              </a:spcAft>
              <a:buFont typeface="Arial"/>
              <a:buNone/>
              <a:defRPr/>
            </a:pPr>
            <a:r>
              <a:rPr lang="en-US" sz="2800" b="1" dirty="0">
                <a:solidFill>
                  <a:schemeClr val="bg2">
                    <a:lumMod val="25000"/>
                  </a:schemeClr>
                </a:solidFill>
                <a:ea typeface="ヒラギノ角ゴ Pro W3" charset="-128"/>
                <a:hlinkClick r:id="rId6"/>
              </a:rPr>
              <a:t>Handy Reference Guide.pdf</a:t>
            </a:r>
            <a:endParaRPr lang="en-US" sz="2800" b="1" dirty="0">
              <a:solidFill>
                <a:schemeClr val="bg2">
                  <a:lumMod val="25000"/>
                </a:schemeClr>
              </a:solidFill>
              <a:ea typeface="ヒラギノ角ゴ Pro W3" charset="-128"/>
            </a:endParaRPr>
          </a:p>
          <a:p>
            <a:pPr eaLnBrk="1" fontAlgn="auto" hangingPunct="1">
              <a:spcBef>
                <a:spcPct val="0"/>
              </a:spcBef>
              <a:spcAft>
                <a:spcPts val="600"/>
              </a:spcAft>
              <a:buFont typeface="Arial"/>
              <a:buNone/>
              <a:defRPr/>
            </a:pPr>
            <a:r>
              <a:rPr lang="en-US" sz="2800" b="1" dirty="0">
                <a:solidFill>
                  <a:schemeClr val="bg2">
                    <a:lumMod val="25000"/>
                  </a:schemeClr>
                </a:solidFill>
                <a:ea typeface="ヒラギノ角ゴ Pro W3" charset="-128"/>
                <a:hlinkClick r:id="rId7"/>
              </a:rPr>
              <a:t>Frequently Asked Questions (FAQs)</a:t>
            </a:r>
            <a:endParaRPr lang="en-US" sz="2800" b="1" dirty="0">
              <a:solidFill>
                <a:schemeClr val="bg2">
                  <a:lumMod val="25000"/>
                </a:schemeClr>
              </a:solidFill>
              <a:ea typeface="ヒラギノ角ゴ Pro W3" charset="-128"/>
            </a:endParaRPr>
          </a:p>
          <a:p>
            <a:pPr eaLnBrk="1" fontAlgn="auto" hangingPunct="1">
              <a:spcBef>
                <a:spcPct val="0"/>
              </a:spcBef>
              <a:spcAft>
                <a:spcPts val="600"/>
              </a:spcAft>
              <a:buFont typeface="Arial"/>
              <a:buNone/>
              <a:defRPr/>
            </a:pPr>
            <a:r>
              <a:rPr lang="en-US" sz="2800" b="1" u="sng" dirty="0">
                <a:solidFill>
                  <a:schemeClr val="tx1">
                    <a:lumMod val="65000"/>
                    <a:lumOff val="35000"/>
                  </a:schemeClr>
                </a:solidFill>
                <a:ea typeface="ヒラギノ角ゴ Pro W3" charset="-128"/>
                <a:hlinkClick r:id="rId8"/>
              </a:rPr>
              <a:t>Fact </a:t>
            </a:r>
            <a:r>
              <a:rPr lang="en-US" sz="2800" b="1" u="sng" dirty="0" smtClean="0">
                <a:solidFill>
                  <a:schemeClr val="tx1">
                    <a:lumMod val="65000"/>
                    <a:lumOff val="35000"/>
                  </a:schemeClr>
                </a:solidFill>
                <a:ea typeface="ヒラギノ角ゴ Pro W3" charset="-128"/>
                <a:hlinkClick r:id="rId8"/>
              </a:rPr>
              <a:t>Sheets</a:t>
            </a:r>
            <a:endParaRPr lang="en-US" sz="2800" b="1" u="sng" dirty="0" smtClean="0">
              <a:solidFill>
                <a:schemeClr val="tx1">
                  <a:lumMod val="65000"/>
                  <a:lumOff val="35000"/>
                </a:schemeClr>
              </a:solidFill>
              <a:ea typeface="ヒラギノ角ゴ Pro W3" charset="-128"/>
            </a:endParaRPr>
          </a:p>
          <a:p>
            <a:pPr eaLnBrk="1" fontAlgn="auto" hangingPunct="1">
              <a:spcBef>
                <a:spcPct val="0"/>
              </a:spcBef>
              <a:spcAft>
                <a:spcPts val="600"/>
              </a:spcAft>
              <a:buFont typeface="Arial"/>
              <a:buNone/>
              <a:defRPr/>
            </a:pPr>
            <a:r>
              <a:rPr lang="en-US" sz="2800" b="1" u="sng" dirty="0" smtClean="0">
                <a:solidFill>
                  <a:schemeClr val="tx1">
                    <a:lumMod val="65000"/>
                    <a:lumOff val="35000"/>
                  </a:schemeClr>
                </a:solidFill>
                <a:ea typeface="ヒラギノ角ゴ Pro W3" charset="-128"/>
                <a:hlinkClick r:id="rId9"/>
              </a:rPr>
              <a:t>Opinion Letters</a:t>
            </a:r>
            <a:endParaRPr lang="en-US" sz="2800" b="1" u="sng" dirty="0">
              <a:solidFill>
                <a:schemeClr val="tx1">
                  <a:lumMod val="65000"/>
                  <a:lumOff val="35000"/>
                </a:schemeClr>
              </a:solidFill>
              <a:ea typeface="ヒラギノ角ゴ Pro W3" charset="-128"/>
            </a:endParaRPr>
          </a:p>
          <a:p>
            <a:pPr eaLnBrk="1" fontAlgn="auto" hangingPunct="1">
              <a:spcBef>
                <a:spcPct val="0"/>
              </a:spcBef>
              <a:spcAft>
                <a:spcPts val="600"/>
              </a:spcAft>
              <a:buFont typeface="Arial"/>
              <a:buNone/>
              <a:defRPr/>
            </a:pPr>
            <a:endParaRPr lang="en-US" sz="2800" dirty="0">
              <a:solidFill>
                <a:schemeClr val="bg2">
                  <a:lumMod val="25000"/>
                </a:schemeClr>
              </a:solidFill>
              <a:ea typeface="ヒラギノ角ゴ Pro W3" charset="-128"/>
            </a:endParaRPr>
          </a:p>
          <a:p>
            <a:pPr eaLnBrk="1" fontAlgn="auto" hangingPunct="1">
              <a:spcBef>
                <a:spcPct val="0"/>
              </a:spcBef>
              <a:spcAft>
                <a:spcPts val="600"/>
              </a:spcAft>
              <a:buFont typeface="Arial"/>
              <a:buNone/>
              <a:defRPr/>
            </a:pPr>
            <a:r>
              <a:rPr lang="en-US" sz="2800" dirty="0">
                <a:solidFill>
                  <a:schemeClr val="bg2">
                    <a:lumMod val="25000"/>
                  </a:schemeClr>
                </a:solidFill>
                <a:ea typeface="ヒラギノ角ゴ Pro W3" charset="-128"/>
              </a:rPr>
              <a:t>Visit the WHD home page: </a:t>
            </a:r>
            <a:r>
              <a:rPr lang="en-US" sz="2800" b="1" dirty="0" smtClean="0">
                <a:solidFill>
                  <a:schemeClr val="bg2">
                    <a:lumMod val="25000"/>
                  </a:schemeClr>
                </a:solidFill>
                <a:ea typeface="ヒラギノ角ゴ Pro W3" charset="-128"/>
                <a:hlinkClick r:id="rId10"/>
              </a:rPr>
              <a:t>www.dol.gov/agencies/whd</a:t>
            </a:r>
            <a:endParaRPr lang="en-US" sz="2800" b="1" dirty="0">
              <a:solidFill>
                <a:schemeClr val="bg2">
                  <a:lumMod val="25000"/>
                </a:schemeClr>
              </a:solidFill>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lvl="1" eaLnBrk="1" fontAlgn="auto" hangingPunct="1">
              <a:spcBef>
                <a:spcPct val="0"/>
              </a:spcBef>
              <a:spcAft>
                <a:spcPts val="0"/>
              </a:spcAft>
              <a:buFont typeface="Arial"/>
              <a:buNone/>
              <a:defRPr/>
            </a:pPr>
            <a:endParaRPr lang="en-US" sz="2400" dirty="0">
              <a:solidFill>
                <a:srgbClr val="002060"/>
              </a:solidFill>
              <a:latin typeface="Adobe Garamond Pro Bold" pitchFamily="18" charset="0"/>
              <a:ea typeface="ヒラギノ角ゴ Pro W3" charset="-128"/>
            </a:endParaRPr>
          </a:p>
          <a:p>
            <a:pPr lvl="1" eaLnBrk="1" fontAlgn="auto" hangingPunct="1">
              <a:spcBef>
                <a:spcPct val="0"/>
              </a:spcBef>
              <a:spcAft>
                <a:spcPts val="0"/>
              </a:spcAft>
              <a:buFont typeface="Arial"/>
              <a:buNone/>
              <a:defRPr/>
            </a:pPr>
            <a:endParaRPr lang="en-US" sz="2400" dirty="0">
              <a:solidFill>
                <a:srgbClr val="002060"/>
              </a:solidFill>
              <a:latin typeface="Adobe Garamond Pro Bold" pitchFamily="18" charset="0"/>
              <a:ea typeface="ヒラギノ角ゴ Pro W3" charset="-128"/>
            </a:endParaRPr>
          </a:p>
          <a:p>
            <a:pPr lvl="1" eaLnBrk="1" fontAlgn="auto" hangingPunct="1">
              <a:spcBef>
                <a:spcPct val="0"/>
              </a:spcBef>
              <a:spcAft>
                <a:spcPts val="0"/>
              </a:spcAft>
              <a:buFont typeface="Arial"/>
              <a:buNone/>
              <a:defRPr/>
            </a:pPr>
            <a:endParaRPr lang="en-US" sz="2400" dirty="0">
              <a:solidFill>
                <a:srgbClr val="002060"/>
              </a:solidFill>
              <a:latin typeface="Adobe Garamond Pro Bold" pitchFamily="18" charset="0"/>
              <a:ea typeface="ヒラギノ角ゴ Pro W3" charset="-128"/>
            </a:endParaRPr>
          </a:p>
          <a:p>
            <a:pPr lvl="1" eaLnBrk="1" fontAlgn="auto" hangingPunct="1">
              <a:spcBef>
                <a:spcPct val="0"/>
              </a:spcBef>
              <a:spcAft>
                <a:spcPts val="0"/>
              </a:spcAft>
              <a:buFont typeface="Arial"/>
              <a:buNone/>
              <a:defRPr/>
            </a:pPr>
            <a:endParaRPr lang="en-US" sz="2400" dirty="0">
              <a:solidFill>
                <a:srgbClr val="002060"/>
              </a:solidFill>
              <a:latin typeface="Adobe Garamond Pro Bold" pitchFamily="18" charset="0"/>
              <a:ea typeface="ヒラギノ角ゴ Pro W3" charset="-128"/>
            </a:endParaRPr>
          </a:p>
          <a:p>
            <a:pPr lvl="1" eaLnBrk="1" fontAlgn="auto" hangingPunct="1">
              <a:spcBef>
                <a:spcPct val="0"/>
              </a:spcBef>
              <a:spcAft>
                <a:spcPts val="0"/>
              </a:spcAft>
              <a:buFont typeface="Arial"/>
              <a:buNone/>
              <a:defRPr/>
            </a:pPr>
            <a:endParaRPr lang="en-US" dirty="0">
              <a:solidFill>
                <a:srgbClr val="002060"/>
              </a:solidFill>
              <a:latin typeface="Adobe Garamond Pro Bold" pitchFamily="18" charset="0"/>
              <a:ea typeface="ヒラギノ角ゴ Pro W3" charset="-128"/>
            </a:endParaRPr>
          </a:p>
          <a:p>
            <a:pPr lvl="1" eaLnBrk="1" fontAlgn="auto" hangingPunct="1">
              <a:spcBef>
                <a:spcPct val="0"/>
              </a:spcBef>
              <a:spcAft>
                <a:spcPts val="0"/>
              </a:spcAft>
              <a:buFont typeface="Arial"/>
              <a:buNone/>
              <a:defRPr/>
            </a:pPr>
            <a:endParaRPr lang="en-US" b="1" dirty="0">
              <a:solidFill>
                <a:srgbClr val="002060"/>
              </a:solidFill>
              <a:latin typeface="Adobe Garamond Pro Bold" pitchFamily="18" charset="0"/>
              <a:ea typeface="ヒラギノ角ゴ Pro W3" charset="-128"/>
            </a:endParaRPr>
          </a:p>
          <a:p>
            <a:pPr lvl="1" eaLnBrk="1" fontAlgn="auto" hangingPunct="1">
              <a:spcBef>
                <a:spcPct val="0"/>
              </a:spcBef>
              <a:spcAft>
                <a:spcPts val="0"/>
              </a:spcAft>
              <a:buFont typeface="Arial" panose="020B0604020202020204" pitchFamily="34" charset="0"/>
              <a:buChar char="•"/>
              <a:defRPr/>
            </a:pPr>
            <a:endParaRPr lang="en-US" b="1" dirty="0">
              <a:solidFill>
                <a:srgbClr val="002060"/>
              </a:solidFill>
              <a:latin typeface="Adobe Garamond Pro Bold" pitchFamily="18" charset="0"/>
              <a:ea typeface="ヒラギノ角ゴ Pro W3" charset="-128"/>
            </a:endParaRPr>
          </a:p>
        </p:txBody>
      </p:sp>
      <p:sp>
        <p:nvSpPr>
          <p:cNvPr id="10" name="Rectangle 9">
            <a:extLst/>
          </p:cNvPr>
          <p:cNvSpPr/>
          <p:nvPr/>
        </p:nvSpPr>
        <p:spPr>
          <a:xfrm>
            <a:off x="0" y="-6350"/>
            <a:ext cx="9144000" cy="1371600"/>
          </a:xfrm>
          <a:prstGeom prst="rect">
            <a:avLst/>
          </a:prstGeom>
          <a:solidFill>
            <a:srgbClr val="003399"/>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68964" name="Title 1"/>
          <p:cNvSpPr txBox="1">
            <a:spLocks/>
          </p:cNvSpPr>
          <p:nvPr/>
        </p:nvSpPr>
        <p:spPr bwMode="auto">
          <a:xfrm>
            <a:off x="457200" y="-635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FLSA Compliance Assistance</a:t>
            </a:r>
            <a:endParaRPr lang="en-US" altLang="en-US" sz="5400" dirty="0">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1425575" y="1838325"/>
            <a:ext cx="6292850" cy="4084638"/>
          </a:xfrm>
          <a:ln>
            <a:miter lim="800000"/>
            <a:headEnd/>
            <a:tailEnd/>
          </a:ln>
        </p:spPr>
        <p:txBody>
          <a:bodyPr rtlCol="0">
            <a:normAutofit/>
          </a:bodyPr>
          <a:lstStyle/>
          <a:p>
            <a:pPr marL="457200" indent="-457200" eaLnBrk="1" fontAlgn="auto" hangingPunct="1">
              <a:lnSpc>
                <a:spcPct val="110000"/>
              </a:lnSpc>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Call WHD toll free </a:t>
            </a:r>
            <a:r>
              <a:rPr lang="en-US" sz="2400" dirty="0" smtClean="0">
                <a:solidFill>
                  <a:schemeClr val="bg2">
                    <a:lumMod val="25000"/>
                  </a:schemeClr>
                </a:solidFill>
                <a:ea typeface="ヒラギノ角ゴ Pro W3" charset="-128"/>
              </a:rPr>
              <a:t>and confidential information </a:t>
            </a:r>
            <a:r>
              <a:rPr lang="en-US" sz="2400" dirty="0">
                <a:solidFill>
                  <a:schemeClr val="bg2">
                    <a:lumMod val="25000"/>
                  </a:schemeClr>
                </a:solidFill>
                <a:ea typeface="ヒラギノ角ゴ Pro W3" charset="-128"/>
              </a:rPr>
              <a:t>and helpline: 	</a:t>
            </a:r>
            <a:br>
              <a:rPr lang="en-US" sz="2400" dirty="0">
                <a:solidFill>
                  <a:schemeClr val="bg2">
                    <a:lumMod val="25000"/>
                  </a:schemeClr>
                </a:solidFill>
                <a:ea typeface="ヒラギノ角ゴ Pro W3" charset="-128"/>
              </a:rPr>
            </a:br>
            <a:r>
              <a:rPr lang="en-US" sz="2400" b="1" dirty="0">
                <a:solidFill>
                  <a:schemeClr val="bg2">
                    <a:lumMod val="25000"/>
                  </a:schemeClr>
                </a:solidFill>
                <a:ea typeface="ヒラギノ角ゴ Pro W3" charset="-128"/>
              </a:rPr>
              <a:t>1-866-4US-WAGE</a:t>
            </a:r>
            <a:r>
              <a:rPr lang="en-US" sz="2400" dirty="0">
                <a:solidFill>
                  <a:schemeClr val="bg2">
                    <a:lumMod val="25000"/>
                  </a:schemeClr>
                </a:solidFill>
                <a:ea typeface="ヒラギノ角ゴ Pro W3" charset="-128"/>
              </a:rPr>
              <a:t> (1-866-487-9243)</a:t>
            </a:r>
          </a:p>
          <a:p>
            <a:pPr marL="457200" indent="-457200" eaLnBrk="1" fontAlgn="auto" hangingPunct="1">
              <a:lnSpc>
                <a:spcPct val="110000"/>
              </a:lnSpc>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Call or visit the nearest Wage and Hour Division Office: </a:t>
            </a:r>
            <a:r>
              <a:rPr lang="en-US" sz="2400" b="1" dirty="0">
                <a:solidFill>
                  <a:schemeClr val="bg2">
                    <a:lumMod val="25000"/>
                  </a:schemeClr>
                </a:solidFill>
                <a:ea typeface="ヒラギノ角ゴ Pro W3" charset="-128"/>
                <a:hlinkClick r:id="rId3"/>
              </a:rPr>
              <a:t>WHD Offices</a:t>
            </a:r>
            <a:endParaRPr lang="en-US" sz="2400" b="1" dirty="0">
              <a:solidFill>
                <a:schemeClr val="bg2">
                  <a:lumMod val="25000"/>
                </a:schemeClr>
              </a:solidFill>
              <a:ea typeface="ヒラギノ角ゴ Pro W3" charset="-128"/>
            </a:endParaRPr>
          </a:p>
          <a:p>
            <a:pPr marL="457200" indent="-457200" eaLnBrk="1" fontAlgn="auto" hangingPunct="1">
              <a:lnSpc>
                <a:spcPct val="110000"/>
              </a:lnSpc>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Employment Laws Assistance for Workers and Small Businesses (ELAWS):</a:t>
            </a:r>
            <a:r>
              <a:rPr lang="en-US" sz="2400" b="1" dirty="0">
                <a:solidFill>
                  <a:schemeClr val="bg2">
                    <a:lumMod val="25000"/>
                  </a:schemeClr>
                </a:solidFill>
                <a:ea typeface="ヒラギノ角ゴ Pro W3" charset="-128"/>
              </a:rPr>
              <a:t> </a:t>
            </a:r>
            <a:r>
              <a:rPr lang="en-US" sz="2400" b="1" dirty="0" smtClean="0">
                <a:solidFill>
                  <a:schemeClr val="bg2">
                    <a:lumMod val="25000"/>
                  </a:schemeClr>
                </a:solidFill>
                <a:ea typeface="ヒラギノ角ゴ Pro W3" charset="-128"/>
                <a:hlinkClick r:id="rId4"/>
              </a:rPr>
              <a:t>Elaws</a:t>
            </a:r>
            <a:endParaRPr lang="en-US" sz="2400" b="1" dirty="0" smtClean="0">
              <a:solidFill>
                <a:schemeClr val="bg2">
                  <a:lumMod val="25000"/>
                </a:schemeClr>
              </a:solidFill>
              <a:ea typeface="ヒラギノ角ゴ Pro W3" charset="-128"/>
            </a:endParaRPr>
          </a:p>
          <a:p>
            <a:pPr eaLnBrk="1" fontAlgn="auto" hangingPunct="1">
              <a:lnSpc>
                <a:spcPct val="110000"/>
              </a:lnSpc>
              <a:spcBef>
                <a:spcPct val="0"/>
              </a:spcBef>
              <a:spcAft>
                <a:spcPts val="600"/>
              </a:spcAft>
              <a:buFont typeface="Arial"/>
              <a:buNone/>
              <a:defRPr/>
            </a:pPr>
            <a:endParaRPr lang="en-US" sz="2400" b="1" dirty="0">
              <a:solidFill>
                <a:schemeClr val="bg2">
                  <a:lumMod val="25000"/>
                </a:schemeClr>
              </a:solidFill>
              <a:ea typeface="ヒラギノ角ゴ Pro W3" charset="-128"/>
            </a:endParaRPr>
          </a:p>
          <a:p>
            <a:pPr lvl="1" eaLnBrk="1" fontAlgn="auto" hangingPunct="1">
              <a:spcBef>
                <a:spcPct val="0"/>
              </a:spcBef>
              <a:spcAft>
                <a:spcPts val="0"/>
              </a:spcAft>
              <a:buFont typeface="Arial"/>
              <a:buNone/>
              <a:defRPr/>
            </a:pPr>
            <a:r>
              <a:rPr lang="en-US" sz="2400" dirty="0">
                <a:solidFill>
                  <a:srgbClr val="002060"/>
                </a:solidFill>
                <a:ea typeface="ヒラギノ角ゴ Pro W3" charset="-128"/>
              </a:rPr>
              <a:t>	</a:t>
            </a:r>
          </a:p>
          <a:p>
            <a:pPr lvl="1" eaLnBrk="1" fontAlgn="auto" hangingPunct="1">
              <a:spcBef>
                <a:spcPct val="0"/>
              </a:spcBef>
              <a:spcAft>
                <a:spcPts val="0"/>
              </a:spcAft>
              <a:buFont typeface="Arial"/>
              <a:buNone/>
              <a:defRPr/>
            </a:pPr>
            <a:endParaRPr lang="en-US" sz="2400" dirty="0">
              <a:solidFill>
                <a:srgbClr val="002060"/>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lvl="1" eaLnBrk="1" fontAlgn="auto" hangingPunct="1">
              <a:spcBef>
                <a:spcPct val="0"/>
              </a:spcBef>
              <a:spcAft>
                <a:spcPts val="0"/>
              </a:spcAft>
              <a:buFont typeface="Arial"/>
              <a:buNone/>
              <a:defRPr/>
            </a:pPr>
            <a:endParaRPr lang="en-US" sz="2400" dirty="0">
              <a:solidFill>
                <a:srgbClr val="002060"/>
              </a:solidFill>
              <a:latin typeface="Adobe Garamond Pro Bold" pitchFamily="18" charset="0"/>
              <a:ea typeface="ヒラギノ角ゴ Pro W3" charset="-128"/>
            </a:endParaRPr>
          </a:p>
          <a:p>
            <a:pPr lvl="1" eaLnBrk="1" fontAlgn="auto" hangingPunct="1">
              <a:spcBef>
                <a:spcPct val="0"/>
              </a:spcBef>
              <a:spcAft>
                <a:spcPts val="0"/>
              </a:spcAft>
              <a:buFont typeface="Arial"/>
              <a:buNone/>
              <a:defRPr/>
            </a:pPr>
            <a:endParaRPr lang="en-US" sz="2400" dirty="0">
              <a:solidFill>
                <a:srgbClr val="002060"/>
              </a:solidFill>
              <a:latin typeface="Adobe Garamond Pro Bold" pitchFamily="18" charset="0"/>
              <a:ea typeface="ヒラギノ角ゴ Pro W3" charset="-128"/>
            </a:endParaRPr>
          </a:p>
          <a:p>
            <a:pPr lvl="1" eaLnBrk="1" fontAlgn="auto" hangingPunct="1">
              <a:spcBef>
                <a:spcPct val="0"/>
              </a:spcBef>
              <a:spcAft>
                <a:spcPts val="0"/>
              </a:spcAft>
              <a:buFont typeface="Arial"/>
              <a:buNone/>
              <a:defRPr/>
            </a:pPr>
            <a:endParaRPr lang="en-US" sz="2400" dirty="0">
              <a:solidFill>
                <a:srgbClr val="002060"/>
              </a:solidFill>
              <a:latin typeface="Adobe Garamond Pro Bold" pitchFamily="18" charset="0"/>
              <a:ea typeface="ヒラギノ角ゴ Pro W3" charset="-128"/>
            </a:endParaRPr>
          </a:p>
          <a:p>
            <a:pPr lvl="1" eaLnBrk="1" fontAlgn="auto" hangingPunct="1">
              <a:spcBef>
                <a:spcPct val="0"/>
              </a:spcBef>
              <a:spcAft>
                <a:spcPts val="0"/>
              </a:spcAft>
              <a:buFont typeface="Arial"/>
              <a:buNone/>
              <a:defRPr/>
            </a:pPr>
            <a:endParaRPr lang="en-US" sz="2400" dirty="0">
              <a:solidFill>
                <a:srgbClr val="002060"/>
              </a:solidFill>
              <a:latin typeface="Adobe Garamond Pro Bold" pitchFamily="18" charset="0"/>
              <a:ea typeface="ヒラギノ角ゴ Pro W3" charset="-128"/>
            </a:endParaRPr>
          </a:p>
          <a:p>
            <a:pPr lvl="1" eaLnBrk="1" fontAlgn="auto" hangingPunct="1">
              <a:spcBef>
                <a:spcPct val="0"/>
              </a:spcBef>
              <a:spcAft>
                <a:spcPts val="0"/>
              </a:spcAft>
              <a:buFont typeface="Arial"/>
              <a:buNone/>
              <a:defRPr/>
            </a:pPr>
            <a:endParaRPr lang="en-US" dirty="0">
              <a:solidFill>
                <a:srgbClr val="002060"/>
              </a:solidFill>
              <a:latin typeface="Adobe Garamond Pro Bold" pitchFamily="18" charset="0"/>
              <a:ea typeface="ヒラギノ角ゴ Pro W3" charset="-128"/>
            </a:endParaRPr>
          </a:p>
          <a:p>
            <a:pPr lvl="1" eaLnBrk="1" fontAlgn="auto" hangingPunct="1">
              <a:spcBef>
                <a:spcPct val="0"/>
              </a:spcBef>
              <a:spcAft>
                <a:spcPts val="0"/>
              </a:spcAft>
              <a:buFont typeface="Arial"/>
              <a:buNone/>
              <a:defRPr/>
            </a:pPr>
            <a:endParaRPr lang="en-US" b="1" dirty="0">
              <a:solidFill>
                <a:srgbClr val="002060"/>
              </a:solidFill>
              <a:latin typeface="Adobe Garamond Pro Bold" pitchFamily="18" charset="0"/>
              <a:ea typeface="ヒラギノ角ゴ Pro W3" charset="-128"/>
            </a:endParaRPr>
          </a:p>
          <a:p>
            <a:pPr lvl="1" eaLnBrk="1" fontAlgn="auto" hangingPunct="1">
              <a:spcBef>
                <a:spcPct val="0"/>
              </a:spcBef>
              <a:spcAft>
                <a:spcPts val="0"/>
              </a:spcAft>
              <a:buFont typeface="Arial" panose="020B0604020202020204" pitchFamily="34" charset="0"/>
              <a:buChar char="•"/>
              <a:defRPr/>
            </a:pPr>
            <a:endParaRPr lang="en-US" b="1" dirty="0">
              <a:solidFill>
                <a:srgbClr val="002060"/>
              </a:solidFill>
              <a:latin typeface="Adobe Garamond Pro Bold" pitchFamily="18" charset="0"/>
              <a:ea typeface="ヒラギノ角ゴ Pro W3" charset="-128"/>
            </a:endParaRPr>
          </a:p>
        </p:txBody>
      </p:sp>
      <p:sp>
        <p:nvSpPr>
          <p:cNvPr id="9" name="Rectangle 8">
            <a:extLst/>
          </p:cNvPr>
          <p:cNvSpPr/>
          <p:nvPr/>
        </p:nvSpPr>
        <p:spPr>
          <a:xfrm>
            <a:off x="0" y="-6350"/>
            <a:ext cx="9144000" cy="1371600"/>
          </a:xfrm>
          <a:prstGeom prst="rect">
            <a:avLst/>
          </a:prstGeom>
          <a:solidFill>
            <a:srgbClr val="003399"/>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71012" name="Title 1"/>
          <p:cNvSpPr txBox="1">
            <a:spLocks/>
          </p:cNvSpPr>
          <p:nvPr/>
        </p:nvSpPr>
        <p:spPr bwMode="auto">
          <a:xfrm>
            <a:off x="457200" y="-635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FLSA Compliance Assistance</a:t>
            </a:r>
            <a:endParaRPr lang="en-US" altLang="en-US" sz="5400" dirty="0">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762000" y="1839913"/>
            <a:ext cx="7391400" cy="4421187"/>
          </a:xfrm>
          <a:ln>
            <a:miter lim="800000"/>
            <a:headEnd/>
            <a:tailEnd/>
          </a:ln>
        </p:spPr>
        <p:txBody>
          <a:bodyPr rtlCol="0">
            <a:normAutofit/>
          </a:bodyPr>
          <a:lstStyle/>
          <a:p>
            <a:pPr lvl="1" eaLnBrk="1" fontAlgn="auto" hangingPunct="1">
              <a:spcBef>
                <a:spcPct val="0"/>
              </a:spcBef>
              <a:spcAft>
                <a:spcPts val="0"/>
              </a:spcAft>
              <a:buFont typeface="Arial"/>
              <a:buNone/>
              <a:defRPr/>
            </a:pPr>
            <a:r>
              <a:rPr lang="en-US" b="1" dirty="0">
                <a:solidFill>
                  <a:schemeClr val="bg2">
                    <a:lumMod val="25000"/>
                  </a:schemeClr>
                </a:solidFill>
                <a:ea typeface="ヒラギノ角ゴ Pro W3" charset="-128"/>
              </a:rPr>
              <a:t>Disclaimer</a:t>
            </a:r>
          </a:p>
          <a:p>
            <a:pPr lvl="1" eaLnBrk="1" fontAlgn="auto" hangingPunct="1">
              <a:spcBef>
                <a:spcPct val="0"/>
              </a:spcBef>
              <a:spcAft>
                <a:spcPts val="600"/>
              </a:spcAft>
              <a:buFont typeface="Arial"/>
              <a:buNone/>
              <a:defRPr/>
            </a:pPr>
            <a:r>
              <a:rPr lang="en-US" sz="1800" dirty="0">
                <a:solidFill>
                  <a:schemeClr val="bg2">
                    <a:lumMod val="25000"/>
                  </a:schemeClr>
                </a:solidFill>
                <a:ea typeface="ヒラギノ角ゴ Pro W3" charset="-128"/>
              </a:rPr>
              <a:t>This presentation is intended as general information only and does not carry the force of legal opinion. The Department of Labor is providing  this information as a public service. This information and related materials are presented to give the public access	to information on Department of Labor programs. You should be aware that, while we try to keep the information timely and accurate, there will often be a delay between official publications of the materials and the modifications of these pages. Therefore, we make no express or implied guarantees. The </a:t>
            </a:r>
            <a:r>
              <a:rPr lang="en-US" sz="1800" i="1" dirty="0">
                <a:solidFill>
                  <a:schemeClr val="bg2">
                    <a:lumMod val="25000"/>
                  </a:schemeClr>
                </a:solidFill>
                <a:ea typeface="ヒラギノ角ゴ Pro W3" charset="-128"/>
              </a:rPr>
              <a:t>Federal Register </a:t>
            </a:r>
            <a:r>
              <a:rPr lang="en-US" sz="1800" dirty="0">
                <a:solidFill>
                  <a:schemeClr val="bg2">
                    <a:lumMod val="25000"/>
                  </a:schemeClr>
                </a:solidFill>
                <a:ea typeface="ヒラギノ角ゴ Pro W3" charset="-128"/>
              </a:rPr>
              <a:t>and the </a:t>
            </a:r>
            <a:r>
              <a:rPr lang="en-US" sz="1800" i="1" dirty="0">
                <a:solidFill>
                  <a:schemeClr val="bg2">
                    <a:lumMod val="25000"/>
                  </a:schemeClr>
                </a:solidFill>
                <a:ea typeface="ヒラギノ角ゴ Pro W3" charset="-128"/>
              </a:rPr>
              <a:t>Code of Federal Regulations </a:t>
            </a:r>
            <a:r>
              <a:rPr lang="en-US" sz="1800" dirty="0">
                <a:solidFill>
                  <a:schemeClr val="bg2">
                    <a:lumMod val="25000"/>
                  </a:schemeClr>
                </a:solidFill>
                <a:ea typeface="ヒラギノ角ゴ Pro W3" charset="-128"/>
              </a:rPr>
              <a:t> remain the official source for regulatory information published by the Department of Labor. We will make every effort to keep this information current and to correct errors brought to our attention.</a:t>
            </a:r>
          </a:p>
          <a:p>
            <a:pPr lvl="1" eaLnBrk="1" fontAlgn="auto" hangingPunct="1">
              <a:spcBef>
                <a:spcPct val="0"/>
              </a:spcBef>
              <a:spcAft>
                <a:spcPts val="0"/>
              </a:spcAft>
              <a:buFont typeface="Arial"/>
              <a:buNone/>
              <a:defRPr/>
            </a:pPr>
            <a:endParaRPr lang="en-US" sz="2400" dirty="0">
              <a:solidFill>
                <a:srgbClr val="002060"/>
              </a:solidFill>
              <a:latin typeface="Adobe Garamond Pro Bold" pitchFamily="18" charset="0"/>
              <a:ea typeface="ヒラギノ角ゴ Pro W3" charset="-128"/>
            </a:endParaRPr>
          </a:p>
          <a:p>
            <a:pPr eaLnBrk="1" fontAlgn="auto" hangingPunct="1">
              <a:spcBef>
                <a:spcPct val="0"/>
              </a:spcBef>
              <a:spcAft>
                <a:spcPts val="0"/>
              </a:spcAft>
              <a:buFont typeface="Arial"/>
              <a:buNone/>
              <a:defRPr/>
            </a:pPr>
            <a:endParaRPr lang="en-US" sz="2800" dirty="0">
              <a:solidFill>
                <a:srgbClr val="002060"/>
              </a:solidFill>
              <a:latin typeface="Adobe Garamond Pro Bold" pitchFamily="18" charset="0"/>
              <a:ea typeface="ヒラギノ角ゴ Pro W3" charset="-128"/>
            </a:endParaRPr>
          </a:p>
          <a:p>
            <a:pPr lvl="1" eaLnBrk="1" fontAlgn="auto" hangingPunct="1">
              <a:spcBef>
                <a:spcPct val="0"/>
              </a:spcBef>
              <a:spcAft>
                <a:spcPts val="0"/>
              </a:spcAft>
              <a:buFont typeface="Arial"/>
              <a:buNone/>
              <a:defRPr/>
            </a:pPr>
            <a:endParaRPr lang="en-US" sz="2400" dirty="0">
              <a:solidFill>
                <a:srgbClr val="002060"/>
              </a:solidFill>
              <a:latin typeface="Adobe Garamond Pro Bold" pitchFamily="18" charset="0"/>
              <a:ea typeface="ヒラギノ角ゴ Pro W3" charset="-128"/>
            </a:endParaRPr>
          </a:p>
          <a:p>
            <a:pPr lvl="1" eaLnBrk="1" fontAlgn="auto" hangingPunct="1">
              <a:spcBef>
                <a:spcPct val="0"/>
              </a:spcBef>
              <a:spcAft>
                <a:spcPts val="0"/>
              </a:spcAft>
              <a:buFont typeface="Arial"/>
              <a:buNone/>
              <a:defRPr/>
            </a:pPr>
            <a:endParaRPr lang="en-US" sz="2400" dirty="0">
              <a:solidFill>
                <a:srgbClr val="002060"/>
              </a:solidFill>
              <a:latin typeface="Adobe Garamond Pro Bold" pitchFamily="18" charset="0"/>
              <a:ea typeface="ヒラギノ角ゴ Pro W3" charset="-128"/>
            </a:endParaRPr>
          </a:p>
          <a:p>
            <a:pPr lvl="1" eaLnBrk="1" fontAlgn="auto" hangingPunct="1">
              <a:spcBef>
                <a:spcPct val="0"/>
              </a:spcBef>
              <a:spcAft>
                <a:spcPts val="0"/>
              </a:spcAft>
              <a:buFont typeface="Arial"/>
              <a:buNone/>
              <a:defRPr/>
            </a:pPr>
            <a:endParaRPr lang="en-US" sz="2400" dirty="0">
              <a:solidFill>
                <a:srgbClr val="002060"/>
              </a:solidFill>
              <a:latin typeface="Adobe Garamond Pro Bold" pitchFamily="18" charset="0"/>
              <a:ea typeface="ヒラギノ角ゴ Pro W3" charset="-128"/>
            </a:endParaRPr>
          </a:p>
          <a:p>
            <a:pPr lvl="1" eaLnBrk="1" fontAlgn="auto" hangingPunct="1">
              <a:spcBef>
                <a:spcPct val="0"/>
              </a:spcBef>
              <a:spcAft>
                <a:spcPts val="0"/>
              </a:spcAft>
              <a:buFont typeface="Arial"/>
              <a:buNone/>
              <a:defRPr/>
            </a:pPr>
            <a:endParaRPr lang="en-US" sz="2400" dirty="0">
              <a:solidFill>
                <a:srgbClr val="002060"/>
              </a:solidFill>
              <a:latin typeface="Adobe Garamond Pro Bold" pitchFamily="18" charset="0"/>
              <a:ea typeface="ヒラギノ角ゴ Pro W3" charset="-128"/>
            </a:endParaRPr>
          </a:p>
          <a:p>
            <a:pPr lvl="1" eaLnBrk="1" fontAlgn="auto" hangingPunct="1">
              <a:spcBef>
                <a:spcPct val="0"/>
              </a:spcBef>
              <a:spcAft>
                <a:spcPts val="0"/>
              </a:spcAft>
              <a:buFont typeface="Arial"/>
              <a:buNone/>
              <a:defRPr/>
            </a:pPr>
            <a:endParaRPr lang="en-US" dirty="0">
              <a:solidFill>
                <a:srgbClr val="002060"/>
              </a:solidFill>
              <a:latin typeface="Adobe Garamond Pro Bold" pitchFamily="18" charset="0"/>
              <a:ea typeface="ヒラギノ角ゴ Pro W3" charset="-128"/>
            </a:endParaRPr>
          </a:p>
          <a:p>
            <a:pPr lvl="1" eaLnBrk="1" fontAlgn="auto" hangingPunct="1">
              <a:spcBef>
                <a:spcPct val="0"/>
              </a:spcBef>
              <a:spcAft>
                <a:spcPts val="0"/>
              </a:spcAft>
              <a:buFont typeface="Arial"/>
              <a:buNone/>
              <a:defRPr/>
            </a:pPr>
            <a:endParaRPr lang="en-US" b="1" dirty="0">
              <a:solidFill>
                <a:srgbClr val="002060"/>
              </a:solidFill>
              <a:latin typeface="Adobe Garamond Pro Bold" pitchFamily="18" charset="0"/>
              <a:ea typeface="ヒラギノ角ゴ Pro W3" charset="-128"/>
            </a:endParaRPr>
          </a:p>
          <a:p>
            <a:pPr lvl="1" eaLnBrk="1" fontAlgn="auto" hangingPunct="1">
              <a:spcBef>
                <a:spcPct val="0"/>
              </a:spcBef>
              <a:spcAft>
                <a:spcPts val="0"/>
              </a:spcAft>
              <a:buFont typeface="Arial" panose="020B0604020202020204" pitchFamily="34" charset="0"/>
              <a:buChar char="•"/>
              <a:defRPr/>
            </a:pPr>
            <a:endParaRPr lang="en-US" b="1" dirty="0">
              <a:solidFill>
                <a:srgbClr val="002060"/>
              </a:solidFill>
              <a:latin typeface="Adobe Garamond Pro Bold" pitchFamily="18" charset="0"/>
              <a:ea typeface="ヒラギノ角ゴ Pro W3" charset="-128"/>
            </a:endParaRPr>
          </a:p>
        </p:txBody>
      </p:sp>
      <p:grpSp>
        <p:nvGrpSpPr>
          <p:cNvPr id="173059" name="Group 1"/>
          <p:cNvGrpSpPr>
            <a:grpSpLocks/>
          </p:cNvGrpSpPr>
          <p:nvPr/>
        </p:nvGrpSpPr>
        <p:grpSpPr bwMode="auto">
          <a:xfrm>
            <a:off x="0" y="-6350"/>
            <a:ext cx="9144000" cy="1371600"/>
            <a:chOff x="0" y="-6351"/>
            <a:chExt cx="9144000" cy="1371601"/>
          </a:xfrm>
        </p:grpSpPr>
        <p:sp>
          <p:nvSpPr>
            <p:cNvPr id="5" name="Rectangle 4">
              <a:extLst/>
            </p:cNvPr>
            <p:cNvSpPr/>
            <p:nvPr/>
          </p:nvSpPr>
          <p:spPr>
            <a:xfrm>
              <a:off x="0" y="-6351"/>
              <a:ext cx="9144000" cy="1371601"/>
            </a:xfrm>
            <a:prstGeom prst="rect">
              <a:avLst/>
            </a:prstGeom>
            <a:solidFill>
              <a:srgbClr val="003399"/>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173061" name="Title 1"/>
            <p:cNvSpPr txBox="1">
              <a:spLocks/>
            </p:cNvSpPr>
            <p:nvPr/>
          </p:nvSpPr>
          <p:spPr bwMode="auto">
            <a:xfrm>
              <a:off x="457200" y="-6351"/>
              <a:ext cx="8229600"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Wage and Hour Division</a:t>
              </a:r>
              <a:endParaRPr lang="en-US" altLang="en-US" sz="5400" dirty="0">
                <a:solidFill>
                  <a:schemeClr val="bg2"/>
                </a:solidFill>
                <a:latin typeface="Calibri" panose="020F0502020204030204" pitchFamily="34"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1249363" y="1873250"/>
            <a:ext cx="6645275" cy="4044950"/>
          </a:xfrm>
          <a:ln>
            <a:miter lim="800000"/>
            <a:headEnd/>
            <a:tailEnd/>
          </a:ln>
        </p:spPr>
        <p:txBody>
          <a:bodyPr rtlCol="0">
            <a:normAutofit/>
          </a:bodyPr>
          <a:lstStyle/>
          <a:p>
            <a:pPr eaLnBrk="1" fontAlgn="auto" hangingPunct="1">
              <a:spcBef>
                <a:spcPct val="0"/>
              </a:spcBef>
              <a:spcAft>
                <a:spcPts val="600"/>
              </a:spcAft>
              <a:buFont typeface="Arial"/>
              <a:buNone/>
              <a:defRPr/>
            </a:pPr>
            <a:r>
              <a:rPr lang="en-US" sz="2400" dirty="0">
                <a:solidFill>
                  <a:schemeClr val="bg2">
                    <a:lumMod val="25000"/>
                  </a:schemeClr>
                </a:solidFill>
                <a:ea typeface="ヒラギノ角ゴ Pro W3" charset="-128"/>
              </a:rPr>
              <a:t>A business or a non-profit organization may also </a:t>
            </a:r>
            <a:r>
              <a:rPr lang="en-US" sz="2400" dirty="0" smtClean="0">
                <a:solidFill>
                  <a:schemeClr val="bg2">
                    <a:lumMod val="25000"/>
                  </a:schemeClr>
                </a:solidFill>
                <a:ea typeface="ヒラギノ角ゴ Pro W3" charset="-128"/>
              </a:rPr>
              <a:t>be covered by the FLSA as </a:t>
            </a:r>
            <a:r>
              <a:rPr lang="en-US" sz="2400" dirty="0">
                <a:solidFill>
                  <a:schemeClr val="bg2">
                    <a:lumMod val="25000"/>
                  </a:schemeClr>
                </a:solidFill>
                <a:ea typeface="ヒラギノ角ゴ Pro W3" charset="-128"/>
              </a:rPr>
              <a:t>a “named </a:t>
            </a:r>
            <a:r>
              <a:rPr lang="en-US" sz="2400" dirty="0" smtClean="0">
                <a:solidFill>
                  <a:schemeClr val="bg2">
                    <a:lumMod val="25000"/>
                  </a:schemeClr>
                </a:solidFill>
                <a:ea typeface="ヒラギノ角ゴ Pro W3" charset="-128"/>
              </a:rPr>
              <a:t>enterprise.”</a:t>
            </a:r>
            <a:endParaRPr lang="en-US" sz="2400" b="1" dirty="0">
              <a:solidFill>
                <a:schemeClr val="bg2">
                  <a:lumMod val="25000"/>
                </a:schemeClr>
              </a:solidFill>
              <a:ea typeface="ヒラギノ角ゴ Pro W3" charset="-128"/>
            </a:endParaRPr>
          </a:p>
          <a:p>
            <a:pPr eaLnBrk="1" fontAlgn="auto" hangingPunct="1">
              <a:spcBef>
                <a:spcPct val="0"/>
              </a:spcBef>
              <a:spcAft>
                <a:spcPts val="600"/>
              </a:spcAft>
              <a:buFont typeface="Arial"/>
              <a:buNone/>
              <a:defRPr/>
            </a:pPr>
            <a:r>
              <a:rPr lang="en-US" sz="2400" b="1" dirty="0">
                <a:solidFill>
                  <a:schemeClr val="bg2">
                    <a:lumMod val="25000"/>
                  </a:schemeClr>
                </a:solidFill>
                <a:ea typeface="ヒラギノ角ゴ Pro W3" charset="-128"/>
              </a:rPr>
              <a:t>Named enterprises:</a:t>
            </a:r>
          </a:p>
          <a:p>
            <a:pPr marL="457200" indent="-4572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Include hospitals, residential medical or nursing care facilities, schools, preschools, and government agencies</a:t>
            </a:r>
          </a:p>
          <a:p>
            <a:pPr marL="457200" indent="-4572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Are covered </a:t>
            </a:r>
            <a:r>
              <a:rPr lang="en-US" sz="2400" u="sng" dirty="0">
                <a:solidFill>
                  <a:schemeClr val="bg2">
                    <a:lumMod val="25000"/>
                  </a:schemeClr>
                </a:solidFill>
                <a:ea typeface="ヒラギノ角ゴ Pro W3" charset="-128"/>
              </a:rPr>
              <a:t>regardless of their ADVs</a:t>
            </a:r>
          </a:p>
          <a:p>
            <a:pPr marL="457200" indent="-457200" eaLnBrk="1" fontAlgn="auto" hangingPunct="1">
              <a:spcBef>
                <a:spcPct val="0"/>
              </a:spcBef>
              <a:spcAft>
                <a:spcPts val="600"/>
              </a:spcAft>
              <a:buFont typeface="Arial" panose="020B0604020202020204" pitchFamily="34" charset="0"/>
              <a:buChar char="•"/>
              <a:defRPr/>
            </a:pPr>
            <a:r>
              <a:rPr lang="en-US" sz="2400" dirty="0">
                <a:solidFill>
                  <a:schemeClr val="bg2">
                    <a:lumMod val="25000"/>
                  </a:schemeClr>
                </a:solidFill>
                <a:ea typeface="ヒラギノ角ゴ Pro W3" charset="-128"/>
              </a:rPr>
              <a:t>Must afford minimum wage and overtime protections to all employees, unless exempt</a:t>
            </a:r>
          </a:p>
        </p:txBody>
      </p:sp>
      <p:sp>
        <p:nvSpPr>
          <p:cNvPr id="10" name="Rectangle 9">
            <a:extLst/>
          </p:cNvPr>
          <p:cNvSpPr/>
          <p:nvPr/>
        </p:nvSpPr>
        <p:spPr>
          <a:xfrm>
            <a:off x="0" y="0"/>
            <a:ext cx="9144000" cy="1371600"/>
          </a:xfrm>
          <a:prstGeom prst="rect">
            <a:avLst/>
          </a:prstGeom>
          <a:solidFill>
            <a:srgbClr val="00ADEE"/>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35844"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Enterprise Coverage</a:t>
            </a:r>
            <a:endParaRPr lang="en-US" altLang="en-US" sz="5400" dirty="0">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009774" y="1863012"/>
            <a:ext cx="6359526" cy="2677656"/>
          </a:xfrm>
          <a:prstGeom prst="rect">
            <a:avLst/>
          </a:prstGeom>
        </p:spPr>
        <p:txBody>
          <a:bodyPr>
            <a:spAutoFit/>
          </a:bodyPr>
          <a:lstStyle/>
          <a:p>
            <a:pPr eaLnBrk="1" hangingPunct="1">
              <a:spcAft>
                <a:spcPts val="600"/>
              </a:spcAft>
              <a:defRPr/>
            </a:pPr>
            <a:r>
              <a:rPr lang="en-US" dirty="0">
                <a:solidFill>
                  <a:schemeClr val="bg2">
                    <a:lumMod val="25000"/>
                  </a:schemeClr>
                </a:solidFill>
                <a:latin typeface="+mn-lt"/>
                <a:ea typeface="ヒラギノ角ゴ Pro W3" charset="-128"/>
                <a:cs typeface="+mn-cs"/>
              </a:rPr>
              <a:t>Employees of businesses not covered on an enterprise basis may still be covered individually</a:t>
            </a:r>
            <a:br>
              <a:rPr lang="en-US" dirty="0">
                <a:solidFill>
                  <a:schemeClr val="bg2">
                    <a:lumMod val="25000"/>
                  </a:schemeClr>
                </a:solidFill>
                <a:latin typeface="+mn-lt"/>
                <a:ea typeface="ヒラギノ角ゴ Pro W3" charset="-128"/>
                <a:cs typeface="+mn-cs"/>
              </a:rPr>
            </a:br>
            <a:endParaRPr lang="en-US" sz="1400" dirty="0">
              <a:solidFill>
                <a:schemeClr val="bg2">
                  <a:lumMod val="25000"/>
                </a:schemeClr>
              </a:solidFill>
              <a:latin typeface="+mn-lt"/>
              <a:ea typeface="ヒラギノ角ゴ Pro W3" charset="-128"/>
              <a:cs typeface="+mn-cs"/>
            </a:endParaRPr>
          </a:p>
          <a:p>
            <a:pPr marL="457200" indent="-457200" eaLnBrk="1" hangingPunct="1">
              <a:spcAft>
                <a:spcPts val="600"/>
              </a:spcAft>
              <a:buFont typeface="Arial"/>
              <a:buChar char="•"/>
              <a:defRPr/>
            </a:pPr>
            <a:r>
              <a:rPr lang="en-US" dirty="0">
                <a:solidFill>
                  <a:schemeClr val="bg2">
                    <a:lumMod val="25000"/>
                  </a:schemeClr>
                </a:solidFill>
                <a:latin typeface="+mn-lt"/>
                <a:ea typeface="ヒラギノ角ゴ Pro W3" charset="-128"/>
                <a:cs typeface="+mn-cs"/>
              </a:rPr>
              <a:t>The employee’s activities, not the establishment’s, determine coverage</a:t>
            </a:r>
            <a:endParaRPr lang="en-US" sz="1200" dirty="0">
              <a:solidFill>
                <a:schemeClr val="bg2">
                  <a:lumMod val="25000"/>
                </a:schemeClr>
              </a:solidFill>
              <a:latin typeface="+mn-lt"/>
              <a:ea typeface="ヒラギノ角ゴ Pro W3" charset="-128"/>
              <a:cs typeface="+mn-cs"/>
            </a:endParaRPr>
          </a:p>
          <a:p>
            <a:pPr marL="457200" indent="-457200" eaLnBrk="1" hangingPunct="1">
              <a:spcAft>
                <a:spcPts val="600"/>
              </a:spcAft>
              <a:buFont typeface="Arial"/>
              <a:buChar char="•"/>
              <a:defRPr/>
            </a:pPr>
            <a:r>
              <a:rPr lang="en-US" dirty="0">
                <a:solidFill>
                  <a:schemeClr val="bg2">
                    <a:lumMod val="25000"/>
                  </a:schemeClr>
                </a:solidFill>
                <a:latin typeface="+mn-lt"/>
                <a:ea typeface="ヒラギノ角ゴ Pro W3" charset="-128"/>
                <a:cs typeface="+mn-cs"/>
              </a:rPr>
              <a:t>Individual coverage applies on a </a:t>
            </a:r>
            <a:br>
              <a:rPr lang="en-US" dirty="0">
                <a:solidFill>
                  <a:schemeClr val="bg2">
                    <a:lumMod val="25000"/>
                  </a:schemeClr>
                </a:solidFill>
                <a:latin typeface="+mn-lt"/>
                <a:ea typeface="ヒラギノ角ゴ Pro W3" charset="-128"/>
                <a:cs typeface="+mn-cs"/>
              </a:rPr>
            </a:br>
            <a:r>
              <a:rPr lang="en-US" dirty="0">
                <a:solidFill>
                  <a:schemeClr val="bg2">
                    <a:lumMod val="25000"/>
                  </a:schemeClr>
                </a:solidFill>
                <a:latin typeface="+mn-lt"/>
                <a:ea typeface="ヒラギノ角ゴ Pro W3" charset="-128"/>
                <a:cs typeface="+mn-cs"/>
              </a:rPr>
              <a:t>workweek basis</a:t>
            </a:r>
            <a:endParaRPr lang="en-US" strike="sngStrike" dirty="0">
              <a:solidFill>
                <a:srgbClr val="FF0000"/>
              </a:solidFill>
              <a:latin typeface="+mn-lt"/>
              <a:ea typeface="ヒラギノ角ゴ Pro W3" charset="-128"/>
              <a:cs typeface="+mn-cs"/>
            </a:endParaRPr>
          </a:p>
        </p:txBody>
      </p:sp>
      <p:sp>
        <p:nvSpPr>
          <p:cNvPr id="12" name="Rectangle 11">
            <a:extLst/>
          </p:cNvPr>
          <p:cNvSpPr/>
          <p:nvPr/>
        </p:nvSpPr>
        <p:spPr>
          <a:xfrm>
            <a:off x="0" y="0"/>
            <a:ext cx="9144000" cy="1371600"/>
          </a:xfrm>
          <a:prstGeom prst="rect">
            <a:avLst/>
          </a:prstGeom>
          <a:solidFill>
            <a:srgbClr val="00ADEE"/>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172389"/>
              </a:solidFill>
            </a:endParaRPr>
          </a:p>
        </p:txBody>
      </p:sp>
      <p:sp>
        <p:nvSpPr>
          <p:cNvPr id="37892" name="Title 1"/>
          <p:cNvSpPr txBox="1">
            <a:spLocks/>
          </p:cNvSpPr>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5400" b="1" dirty="0">
                <a:solidFill>
                  <a:schemeClr val="bg1"/>
                </a:solidFill>
                <a:latin typeface="Calibri" panose="020F0502020204030204" pitchFamily="34" charset="0"/>
              </a:rPr>
              <a:t>Individual Coverage</a:t>
            </a:r>
            <a:endParaRPr lang="en-US" altLang="en-US" sz="5400" dirty="0">
              <a:solidFill>
                <a:schemeClr val="bg2"/>
              </a:solidFill>
              <a:latin typeface="Calibri" panose="020F0502020204030204" pitchFamily="34" charset="0"/>
            </a:endParaRPr>
          </a:p>
        </p:txBody>
      </p:sp>
      <p:pic>
        <p:nvPicPr>
          <p:cNvPr id="37893"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938" y="1981200"/>
            <a:ext cx="10255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evised FLSA">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69111648CCE841868FE85E89B9B60A" ma:contentTypeVersion="11" ma:contentTypeDescription="Create a new document." ma:contentTypeScope="" ma:versionID="fecd1b4de505fe8499194f49a38a1d95">
  <xsd:schema xmlns:xsd="http://www.w3.org/2001/XMLSchema" xmlns:xs="http://www.w3.org/2001/XMLSchema" xmlns:p="http://schemas.microsoft.com/office/2006/metadata/properties" xmlns:ns3="2a1ba486-ff2f-4459-80ac-1ab5aa17f82f" xmlns:ns4="2b487234-2a61-45b0-86e3-998bf12a0e9d" targetNamespace="http://schemas.microsoft.com/office/2006/metadata/properties" ma:root="true" ma:fieldsID="cca6ca1fd67d95402030b1c33c56b69e" ns3:_="" ns4:_="">
    <xsd:import namespace="2a1ba486-ff2f-4459-80ac-1ab5aa17f82f"/>
    <xsd:import namespace="2b487234-2a61-45b0-86e3-998bf12a0e9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ba486-ff2f-4459-80ac-1ab5aa17f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487234-2a61-45b0-86e3-998bf12a0e9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23E778-C9F8-4E4C-81C5-4BC3D5DA8977}">
  <ds:schemaRefs>
    <ds:schemaRef ds:uri="http://schemas.microsoft.com/sharepoint/v3/contenttype/forms"/>
  </ds:schemaRefs>
</ds:datastoreItem>
</file>

<file path=customXml/itemProps2.xml><?xml version="1.0" encoding="utf-8"?>
<ds:datastoreItem xmlns:ds="http://schemas.openxmlformats.org/officeDocument/2006/customXml" ds:itemID="{60C6249D-0149-4C16-88FB-6BEEFDC2CE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1ba486-ff2f-4459-80ac-1ab5aa17f82f"/>
    <ds:schemaRef ds:uri="2b487234-2a61-45b0-86e3-998bf12a0e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B4EA3E-918F-4C96-81E9-CA6C068424DD}">
  <ds:schemaRefs>
    <ds:schemaRef ds:uri="2b487234-2a61-45b0-86e3-998bf12a0e9d"/>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2a1ba486-ff2f-4459-80ac-1ab5aa17f82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25299</TotalTime>
  <Words>4840</Words>
  <Application>Microsoft Office PowerPoint</Application>
  <PresentationFormat>On-screen Show (4:3)</PresentationFormat>
  <Paragraphs>754</Paragraphs>
  <Slides>77</Slides>
  <Notes>77</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77</vt:i4>
      </vt:variant>
    </vt:vector>
  </HeadingPairs>
  <TitlesOfParts>
    <vt:vector size="90" baseType="lpstr">
      <vt:lpstr>Adobe Garamond Pro Bold</vt:lpstr>
      <vt:lpstr>Arial</vt:lpstr>
      <vt:lpstr>Calibri</vt:lpstr>
      <vt:lpstr>Courier New</vt:lpstr>
      <vt:lpstr>Tahoma</vt:lpstr>
      <vt:lpstr>Verdana</vt:lpstr>
      <vt:lpstr>Wingdings</vt:lpstr>
      <vt:lpstr>ヒラギノ角ゴ Pro W3</vt:lpstr>
      <vt:lpstr>Office Theme</vt:lpstr>
      <vt:lpstr>Revised FLSA</vt:lpstr>
      <vt:lpstr>3_Custom Design</vt:lpstr>
      <vt:lpstr>2_Custom Design</vt:lpstr>
      <vt:lpstr>Custom Design</vt:lpstr>
      <vt:lpstr>PowerPoint Presentation</vt:lpstr>
      <vt:lpstr>Major Provisions</vt:lpstr>
      <vt:lpstr>Employment Relationship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Minimum Wage</vt:lpstr>
      <vt:lpstr>Minimum Wage</vt:lpstr>
      <vt:lpstr>Minimum Wage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Slice,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Diana Flores</dc:creator>
  <cp:lastModifiedBy>Brown, Richard B - ASP</cp:lastModifiedBy>
  <cp:revision>1017</cp:revision>
  <cp:lastPrinted>2019-09-24T18:49:15Z</cp:lastPrinted>
  <dcterms:created xsi:type="dcterms:W3CDTF">2010-03-26T16:08:16Z</dcterms:created>
  <dcterms:modified xsi:type="dcterms:W3CDTF">2021-11-09T12:52:41Z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0x0101007669111648CCE841868FE85E89B9B60A</vt:lpwstr>
  </property>
</Properties>
</file>