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5"/>
  </p:sldMasterIdLst>
  <p:notesMasterIdLst>
    <p:notesMasterId r:id="rId70"/>
  </p:notesMasterIdLst>
  <p:handoutMasterIdLst>
    <p:handoutMasterId r:id="rId71"/>
  </p:handoutMasterIdLst>
  <p:sldIdLst>
    <p:sldId id="332" r:id="rId6"/>
    <p:sldId id="381" r:id="rId7"/>
    <p:sldId id="521" r:id="rId8"/>
    <p:sldId id="524" r:id="rId9"/>
    <p:sldId id="477" r:id="rId10"/>
    <p:sldId id="473" r:id="rId11"/>
    <p:sldId id="522" r:id="rId12"/>
    <p:sldId id="474" r:id="rId13"/>
    <p:sldId id="472" r:id="rId14"/>
    <p:sldId id="476" r:id="rId15"/>
    <p:sldId id="550" r:id="rId16"/>
    <p:sldId id="475" r:id="rId17"/>
    <p:sldId id="478" r:id="rId18"/>
    <p:sldId id="479" r:id="rId19"/>
    <p:sldId id="480" r:id="rId20"/>
    <p:sldId id="481" r:id="rId21"/>
    <p:sldId id="551" r:id="rId22"/>
    <p:sldId id="523" r:id="rId23"/>
    <p:sldId id="482" r:id="rId24"/>
    <p:sldId id="549" r:id="rId25"/>
    <p:sldId id="492" r:id="rId26"/>
    <p:sldId id="483" r:id="rId27"/>
    <p:sldId id="484" r:id="rId28"/>
    <p:sldId id="485" r:id="rId29"/>
    <p:sldId id="487" r:id="rId30"/>
    <p:sldId id="493" r:id="rId31"/>
    <p:sldId id="494" r:id="rId32"/>
    <p:sldId id="495" r:id="rId33"/>
    <p:sldId id="496" r:id="rId34"/>
    <p:sldId id="497" r:id="rId35"/>
    <p:sldId id="552" r:id="rId36"/>
    <p:sldId id="498" r:id="rId37"/>
    <p:sldId id="499" r:id="rId38"/>
    <p:sldId id="502" r:id="rId39"/>
    <p:sldId id="500" r:id="rId40"/>
    <p:sldId id="501" r:id="rId41"/>
    <p:sldId id="506" r:id="rId42"/>
    <p:sldId id="503" r:id="rId43"/>
    <p:sldId id="532" r:id="rId44"/>
    <p:sldId id="546" r:id="rId45"/>
    <p:sldId id="547" r:id="rId46"/>
    <p:sldId id="507" r:id="rId47"/>
    <p:sldId id="553" r:id="rId48"/>
    <p:sldId id="508" r:id="rId49"/>
    <p:sldId id="510" r:id="rId50"/>
    <p:sldId id="509" r:id="rId51"/>
    <p:sldId id="511" r:id="rId52"/>
    <p:sldId id="512" r:id="rId53"/>
    <p:sldId id="513" r:id="rId54"/>
    <p:sldId id="514" r:id="rId55"/>
    <p:sldId id="515" r:id="rId56"/>
    <p:sldId id="543" r:id="rId57"/>
    <p:sldId id="545" r:id="rId58"/>
    <p:sldId id="517" r:id="rId59"/>
    <p:sldId id="542" r:id="rId60"/>
    <p:sldId id="554" r:id="rId61"/>
    <p:sldId id="534" r:id="rId62"/>
    <p:sldId id="541" r:id="rId63"/>
    <p:sldId id="540" r:id="rId64"/>
    <p:sldId id="538" r:id="rId65"/>
    <p:sldId id="536" r:id="rId66"/>
    <p:sldId id="519" r:id="rId67"/>
    <p:sldId id="531" r:id="rId68"/>
    <p:sldId id="520"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F902669-9BE8-4992-844B-E5527CB12D75}">
          <p14:sldIdLst>
            <p14:sldId id="332"/>
            <p14:sldId id="381"/>
            <p14:sldId id="521"/>
            <p14:sldId id="524"/>
            <p14:sldId id="477"/>
            <p14:sldId id="473"/>
            <p14:sldId id="522"/>
            <p14:sldId id="474"/>
            <p14:sldId id="472"/>
            <p14:sldId id="476"/>
            <p14:sldId id="550"/>
            <p14:sldId id="475"/>
            <p14:sldId id="478"/>
            <p14:sldId id="479"/>
            <p14:sldId id="480"/>
            <p14:sldId id="481"/>
            <p14:sldId id="551"/>
            <p14:sldId id="523"/>
            <p14:sldId id="482"/>
            <p14:sldId id="549"/>
            <p14:sldId id="492"/>
            <p14:sldId id="483"/>
            <p14:sldId id="484"/>
            <p14:sldId id="485"/>
            <p14:sldId id="487"/>
            <p14:sldId id="493"/>
            <p14:sldId id="494"/>
            <p14:sldId id="495"/>
            <p14:sldId id="496"/>
            <p14:sldId id="497"/>
            <p14:sldId id="552"/>
            <p14:sldId id="498"/>
            <p14:sldId id="499"/>
            <p14:sldId id="502"/>
            <p14:sldId id="500"/>
            <p14:sldId id="501"/>
            <p14:sldId id="506"/>
            <p14:sldId id="503"/>
            <p14:sldId id="532"/>
            <p14:sldId id="546"/>
            <p14:sldId id="547"/>
            <p14:sldId id="507"/>
            <p14:sldId id="553"/>
            <p14:sldId id="508"/>
            <p14:sldId id="510"/>
            <p14:sldId id="509"/>
            <p14:sldId id="511"/>
            <p14:sldId id="512"/>
            <p14:sldId id="513"/>
            <p14:sldId id="514"/>
            <p14:sldId id="515"/>
            <p14:sldId id="543"/>
            <p14:sldId id="545"/>
            <p14:sldId id="517"/>
            <p14:sldId id="542"/>
            <p14:sldId id="554"/>
            <p14:sldId id="534"/>
            <p14:sldId id="541"/>
            <p14:sldId id="540"/>
            <p14:sldId id="538"/>
            <p14:sldId id="536"/>
            <p14:sldId id="519"/>
            <p14:sldId id="531"/>
            <p14:sldId id="52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HD" initials="WHD" lastIdx="43" clrIdx="0">
    <p:extLst>
      <p:ext uri="{19B8F6BF-5375-455C-9EA6-DF929625EA0E}">
        <p15:presenceInfo xmlns:p15="http://schemas.microsoft.com/office/powerpoint/2012/main" userId="WHD" providerId="None"/>
      </p:ext>
    </p:extLst>
  </p:cmAuthor>
  <p:cmAuthor id="2" name="Erin Mohan" initials="EM" lastIdx="1" clrIdx="1">
    <p:extLst>
      <p:ext uri="{19B8F6BF-5375-455C-9EA6-DF929625EA0E}">
        <p15:presenceInfo xmlns:p15="http://schemas.microsoft.com/office/powerpoint/2012/main" userId="Erin Mohan" providerId="None"/>
      </p:ext>
    </p:extLst>
  </p:cmAuthor>
  <p:cmAuthor id="3" name="VanBuren, Maria - SOL" initials="VS" lastIdx="23" clrIdx="2">
    <p:extLst>
      <p:ext uri="{19B8F6BF-5375-455C-9EA6-DF929625EA0E}">
        <p15:presenceInfo xmlns:p15="http://schemas.microsoft.com/office/powerpoint/2012/main" userId="S::vanburen.maria@dol.gov::22e94935-c010-402f-affb-2c664c2dae31" providerId="AD"/>
      </p:ext>
    </p:extLst>
  </p:cmAuthor>
  <p:cmAuthor id="4" name="FLSD" initials="FLSD" lastIdx="3" clrIdx="3">
    <p:extLst>
      <p:ext uri="{19B8F6BF-5375-455C-9EA6-DF929625EA0E}">
        <p15:presenceInfo xmlns:p15="http://schemas.microsoft.com/office/powerpoint/2012/main" userId="FLSD" providerId="None"/>
      </p:ext>
    </p:extLst>
  </p:cmAuthor>
  <p:cmAuthor id="5" name="Weiss III, Ernest - WHD" initials="WIE-W" lastIdx="7" clrIdx="4">
    <p:extLst>
      <p:ext uri="{19B8F6BF-5375-455C-9EA6-DF929625EA0E}">
        <p15:presenceInfo xmlns:p15="http://schemas.microsoft.com/office/powerpoint/2012/main" userId="S-1-5-21-609670400-3822899875-428587463-292105" providerId="AD"/>
      </p:ext>
    </p:extLst>
  </p:cmAuthor>
  <p:cmAuthor id="6" name="Bazile-Cox, Sirena - WHD" initials="BS-W" lastIdx="17" clrIdx="5">
    <p:extLst>
      <p:ext uri="{19B8F6BF-5375-455C-9EA6-DF929625EA0E}">
        <p15:presenceInfo xmlns:p15="http://schemas.microsoft.com/office/powerpoint/2012/main" userId="S-1-5-21-609670400-3822899875-428587463-363128" providerId="AD"/>
      </p:ext>
    </p:extLst>
  </p:cmAuthor>
  <p:cmAuthor id="7" name="McIntosh, Lynn - SOL" initials="MS" lastIdx="6" clrIdx="6">
    <p:extLst>
      <p:ext uri="{19B8F6BF-5375-455C-9EA6-DF929625EA0E}">
        <p15:presenceInfo xmlns:p15="http://schemas.microsoft.com/office/powerpoint/2012/main" userId="S::mcintosh.lynn@dol.gov::87249c18-c96d-4444-90aa-6b5cb031cc08" providerId="AD"/>
      </p:ext>
    </p:extLst>
  </p:cmAuthor>
  <p:cmAuthor id="8" name="Sara Conrath" initials="SAC" lastIdx="4" clrIdx="7">
    <p:extLst>
      <p:ext uri="{19B8F6BF-5375-455C-9EA6-DF929625EA0E}">
        <p15:presenceInfo xmlns:p15="http://schemas.microsoft.com/office/powerpoint/2012/main" userId="Sara Conrath" providerId="None"/>
      </p:ext>
    </p:extLst>
  </p:cmAuthor>
  <p:cmAuthor id="9" name="Navarro, Montaniel S - WHD" initials="NMS-W" lastIdx="16" clrIdx="8">
    <p:extLst>
      <p:ext uri="{19B8F6BF-5375-455C-9EA6-DF929625EA0E}">
        <p15:presenceInfo xmlns:p15="http://schemas.microsoft.com/office/powerpoint/2012/main" userId="S-1-5-21-609670400-3822899875-428587463-290190" providerId="AD"/>
      </p:ext>
    </p:extLst>
  </p:cmAuthor>
  <p:cmAuthor id="10" name="Chereesse Thymes" initials="CMT" lastIdx="18" clrIdx="9">
    <p:extLst>
      <p:ext uri="{19B8F6BF-5375-455C-9EA6-DF929625EA0E}">
        <p15:presenceInfo xmlns:p15="http://schemas.microsoft.com/office/powerpoint/2012/main" userId="Chereesse Thymes" providerId="None"/>
      </p:ext>
    </p:extLst>
  </p:cmAuthor>
  <p:cmAuthor id="11" name="Mejia, Patricia L - WHD" initials="MW" lastIdx="5" clrIdx="10">
    <p:extLst>
      <p:ext uri="{19B8F6BF-5375-455C-9EA6-DF929625EA0E}">
        <p15:presenceInfo xmlns:p15="http://schemas.microsoft.com/office/powerpoint/2012/main" userId="S::mejia.patricia.l@dol.gov::8b24ed69-2724-46ff-a27f-54ee82079800" providerId="AD"/>
      </p:ext>
    </p:extLst>
  </p:cmAuthor>
  <p:cmAuthor id="12" name="Thymes, Chereesse - WHD" initials="TW" lastIdx="1" clrIdx="11">
    <p:extLst>
      <p:ext uri="{19B8F6BF-5375-455C-9EA6-DF929625EA0E}">
        <p15:presenceInfo xmlns:p15="http://schemas.microsoft.com/office/powerpoint/2012/main" userId="S::thymes.chereesse@dol.gov::44ea51ab-ed5e-43ca-aa22-7aadd4aa790c" providerId="AD"/>
      </p:ext>
    </p:extLst>
  </p:cmAuthor>
  <p:cmAuthor id="13" name="Fuentes, Reynaldo A - SOL" initials="FRA-S" lastIdx="6" clrIdx="12">
    <p:extLst>
      <p:ext uri="{19B8F6BF-5375-455C-9EA6-DF929625EA0E}">
        <p15:presenceInfo xmlns:p15="http://schemas.microsoft.com/office/powerpoint/2012/main" userId="S-1-5-21-430767753-2305446740-1188461881-118170" providerId="AD"/>
      </p:ext>
    </p:extLst>
  </p:cmAuthor>
  <p:cmAuthor id="14" name="Huggins, Jennifer L - SOL" initials="HJL-S" lastIdx="4" clrIdx="13">
    <p:extLst>
      <p:ext uri="{19B8F6BF-5375-455C-9EA6-DF929625EA0E}">
        <p15:presenceInfo xmlns:p15="http://schemas.microsoft.com/office/powerpoint/2012/main" userId="S-1-5-21-430767753-2305446740-1188461881-89455" providerId="AD"/>
      </p:ext>
    </p:extLst>
  </p:cmAuthor>
  <p:cmAuthor id="15" name="Bazile-Cox, Sirena - WHD" initials="BS-W [2]" lastIdx="10" clrIdx="14">
    <p:extLst>
      <p:ext uri="{19B8F6BF-5375-455C-9EA6-DF929625EA0E}">
        <p15:presenceInfo xmlns:p15="http://schemas.microsoft.com/office/powerpoint/2012/main" userId="S-1-5-21-430767753-2305446740-1188461881-121843" providerId="AD"/>
      </p:ext>
    </p:extLst>
  </p:cmAuthor>
  <p:cmAuthor id="16" name="Worstell, Bonnie R - WHD" initials="WW" lastIdx="6" clrIdx="15">
    <p:extLst>
      <p:ext uri="{19B8F6BF-5375-455C-9EA6-DF929625EA0E}">
        <p15:presenceInfo xmlns:p15="http://schemas.microsoft.com/office/powerpoint/2012/main" userId="S::worstell.bonnie.r@dol.gov::fc04f227-c4a9-45fa-a91e-1c159dd4fd92" providerId="AD"/>
      </p:ext>
    </p:extLst>
  </p:cmAuthor>
  <p:cmAuthor id="17" name="Wright, Melissa G - WHD" initials="WMG-W" lastIdx="4" clrIdx="16">
    <p:extLst>
      <p:ext uri="{19B8F6BF-5375-455C-9EA6-DF929625EA0E}">
        <p15:presenceInfo xmlns:p15="http://schemas.microsoft.com/office/powerpoint/2012/main" userId="S-1-5-21-430767753-2305446740-1188461881-120706" providerId="AD"/>
      </p:ext>
    </p:extLst>
  </p:cmAuthor>
  <p:cmAuthor id="18" name="Schott, Christine M - WHD" initials="SW" lastIdx="6" clrIdx="17">
    <p:extLst>
      <p:ext uri="{19B8F6BF-5375-455C-9EA6-DF929625EA0E}">
        <p15:presenceInfo xmlns:p15="http://schemas.microsoft.com/office/powerpoint/2012/main" userId="S::schott.christine@dol.gov::a21e80dc-8b43-4086-b3f9-3c5d0ec34b95" providerId="AD"/>
      </p:ext>
    </p:extLst>
  </p:cmAuthor>
  <p:cmAuthor id="19" name="Witherspoon, Derrick J - WHD" initials="WW" lastIdx="6" clrIdx="18">
    <p:extLst>
      <p:ext uri="{19B8F6BF-5375-455C-9EA6-DF929625EA0E}">
        <p15:presenceInfo xmlns:p15="http://schemas.microsoft.com/office/powerpoint/2012/main" userId="S::witherspoon.derrick@dol.gov::49030c59-18fb-47dc-bf78-c4ffe77edf55" providerId="AD"/>
      </p:ext>
    </p:extLst>
  </p:cmAuthor>
  <p:cmAuthor id="20" name="Fuentes, Reynaldo A - SOL" initials="FS" lastIdx="7" clrIdx="19">
    <p:extLst>
      <p:ext uri="{19B8F6BF-5375-455C-9EA6-DF929625EA0E}">
        <p15:presenceInfo xmlns:p15="http://schemas.microsoft.com/office/powerpoint/2012/main" userId="S::fuentes.reynaldo.a@dol.gov::9b42a73f-0f51-4ffd-8b9e-4040a740d0d1" providerId="AD"/>
      </p:ext>
    </p:extLst>
  </p:cmAuthor>
  <p:cmAuthor id="21" name="Romhilt, Dean - SOL" initials="RS" lastIdx="9" clrIdx="20">
    <p:extLst>
      <p:ext uri="{19B8F6BF-5375-455C-9EA6-DF929625EA0E}">
        <p15:presenceInfo xmlns:p15="http://schemas.microsoft.com/office/powerpoint/2012/main" userId="S::romhilt.dean@dol.gov::2b99c45b-5ef9-456a-94a3-7cbd804c2584" providerId="AD"/>
      </p:ext>
    </p:extLst>
  </p:cmAuthor>
  <p:cmAuthor id="22" name="Mohan, Erin M - SOL" initials="MS" lastIdx="2" clrIdx="21">
    <p:extLst>
      <p:ext uri="{19B8F6BF-5375-455C-9EA6-DF929625EA0E}">
        <p15:presenceInfo xmlns:p15="http://schemas.microsoft.com/office/powerpoint/2012/main" userId="S::mohan.erin.m@dol.gov::39a331f1-1d0d-4bea-be2f-d93a9d9d98f5" providerId="AD"/>
      </p:ext>
    </p:extLst>
  </p:cmAuthor>
  <p:cmAuthor id="23" name="Huggins, Jennifer L - SOL" initials="HS" lastIdx="6" clrIdx="22">
    <p:extLst>
      <p:ext uri="{19B8F6BF-5375-455C-9EA6-DF929625EA0E}">
        <p15:presenceInfo xmlns:p15="http://schemas.microsoft.com/office/powerpoint/2012/main" userId="S::huggins.jennifer.l@dol.gov::1fdff99f-750e-46d6-becc-3e77e85de1be" providerId="AD"/>
      </p:ext>
    </p:extLst>
  </p:cmAuthor>
  <p:cmAuthor id="24" name="Garcia, Kristin M - WHD" initials="GKM-W" lastIdx="14" clrIdx="23">
    <p:extLst>
      <p:ext uri="{19B8F6BF-5375-455C-9EA6-DF929625EA0E}">
        <p15:presenceInfo xmlns:p15="http://schemas.microsoft.com/office/powerpoint/2012/main" userId="S-1-5-21-430767753-2305446740-1188461881-121962" providerId="AD"/>
      </p:ext>
    </p:extLst>
  </p:cmAuthor>
  <p:cmAuthor id="25" name="Witherspoon, Derrick J - WHD" initials="WDJ-W" lastIdx="15" clrIdx="24">
    <p:extLst>
      <p:ext uri="{19B8F6BF-5375-455C-9EA6-DF929625EA0E}">
        <p15:presenceInfo xmlns:p15="http://schemas.microsoft.com/office/powerpoint/2012/main" userId="S-1-5-21-430767753-2305446740-1188461881-123913" providerId="AD"/>
      </p:ext>
    </p:extLst>
  </p:cmAuthor>
  <p:cmAuthor id="26" name="Worstell, Bonnie R - WHD" initials="WBR-W" lastIdx="3" clrIdx="25">
    <p:extLst>
      <p:ext uri="{19B8F6BF-5375-455C-9EA6-DF929625EA0E}">
        <p15:presenceInfo xmlns:p15="http://schemas.microsoft.com/office/powerpoint/2012/main" userId="S-1-5-21-430767753-2305446740-1188461881-1097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0665C7-1F6A-C00C-4ABE-FE746E6E8F95}" v="10" dt="2023-03-09T17:12:11.151"/>
    <p1510:client id="{64B4065B-C5A1-7750-E4F7-39746D20C7A0}" v="36" dt="2023-02-02T01:35:41.320"/>
    <p1510:client id="{66E7CC20-9A94-424E-9EFB-E86D283DBD2C}" v="94" dt="2023-02-02T17:53:44.909"/>
    <p1510:client id="{8CB80074-728E-47BE-83CA-8A9EFF1A4E2F}" vWet="2" dt="2023-02-02T17:12:56.233"/>
    <p1510:client id="{9CF5DE7D-A231-DF92-9D8F-A016C7C1D7C9}" v="28" dt="2023-02-02T17:29:43.8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E8275E-274E-DDB6-4FA7-81AA644323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DBB40F8-E043-02D5-7950-0B3C6C92DB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228F91-0D7C-4A67-84D9-79344E6DF556}" type="datetimeFigureOut">
              <a:rPr lang="en-US" smtClean="0"/>
              <a:t>5/15/2023</a:t>
            </a:fld>
            <a:endParaRPr lang="en-US"/>
          </a:p>
        </p:txBody>
      </p:sp>
      <p:sp>
        <p:nvSpPr>
          <p:cNvPr id="4" name="Footer Placeholder 3">
            <a:extLst>
              <a:ext uri="{FF2B5EF4-FFF2-40B4-BE49-F238E27FC236}">
                <a16:creationId xmlns:a16="http://schemas.microsoft.com/office/drawing/2014/main" id="{F20BD049-D683-2FC4-220B-51CA00CC39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F3C8778-FE3B-BE5A-13D2-588E2A89EB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0765DE-6624-4641-8390-33E866B445CD}" type="slidenum">
              <a:rPr lang="en-US" smtClean="0"/>
              <a:t>‹#›</a:t>
            </a:fld>
            <a:endParaRPr lang="en-US"/>
          </a:p>
        </p:txBody>
      </p:sp>
    </p:spTree>
    <p:extLst>
      <p:ext uri="{BB962C8B-B14F-4D97-AF65-F5344CB8AC3E}">
        <p14:creationId xmlns:p14="http://schemas.microsoft.com/office/powerpoint/2010/main" val="3992580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29A447-AB9F-4DA1-B936-6B90F42B7E66}" type="datetimeFigureOut">
              <a:rPr lang="en-US" smtClean="0"/>
              <a:t>5/15/2023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8320D-2631-47AB-99AE-5E93C7A93EEE}" type="slidenum">
              <a:rPr lang="en-US" smtClean="0"/>
              <a:t>‹#›</a:t>
            </a:fld>
            <a:endParaRPr lang="en-US"/>
          </a:p>
        </p:txBody>
      </p:sp>
    </p:spTree>
    <p:extLst>
      <p:ext uri="{BB962C8B-B14F-4D97-AF65-F5344CB8AC3E}">
        <p14:creationId xmlns:p14="http://schemas.microsoft.com/office/powerpoint/2010/main" val="752360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7F78320D-2631-47AB-99AE-5E93C7A93EEE}" type="slidenum">
              <a:rPr lang="en-US" smtClean="0"/>
              <a:t>1</a:t>
            </a:fld>
            <a:endParaRPr lang="en-US"/>
          </a:p>
        </p:txBody>
      </p:sp>
    </p:spTree>
    <p:extLst>
      <p:ext uri="{BB962C8B-B14F-4D97-AF65-F5344CB8AC3E}">
        <p14:creationId xmlns:p14="http://schemas.microsoft.com/office/powerpoint/2010/main" val="2456312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E6EEB-424F-4CA5-BCC8-916C05993E96}" type="slidenum">
              <a:rPr lang="en-US" smtClean="0"/>
              <a:pPr/>
              <a:t>10</a:t>
            </a:fld>
            <a:endParaRPr lang="en-US"/>
          </a:p>
        </p:txBody>
      </p:sp>
    </p:spTree>
    <p:extLst>
      <p:ext uri="{BB962C8B-B14F-4D97-AF65-F5344CB8AC3E}">
        <p14:creationId xmlns:p14="http://schemas.microsoft.com/office/powerpoint/2010/main" val="1116611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8320D-2631-47AB-99AE-5E93C7A93EEE}" type="slidenum">
              <a:rPr lang="en-US" smtClean="0"/>
              <a:t>11</a:t>
            </a:fld>
            <a:endParaRPr lang="en-US"/>
          </a:p>
        </p:txBody>
      </p:sp>
    </p:spTree>
    <p:extLst>
      <p:ext uri="{BB962C8B-B14F-4D97-AF65-F5344CB8AC3E}">
        <p14:creationId xmlns:p14="http://schemas.microsoft.com/office/powerpoint/2010/main" val="1416684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E6EEB-424F-4CA5-BCC8-916C05993E96}" type="slidenum">
              <a:rPr lang="en-US" smtClean="0"/>
              <a:pPr/>
              <a:t>12</a:t>
            </a:fld>
            <a:endParaRPr lang="en-US"/>
          </a:p>
        </p:txBody>
      </p:sp>
    </p:spTree>
    <p:extLst>
      <p:ext uri="{BB962C8B-B14F-4D97-AF65-F5344CB8AC3E}">
        <p14:creationId xmlns:p14="http://schemas.microsoft.com/office/powerpoint/2010/main" val="160504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E6EEB-424F-4CA5-BCC8-916C05993E96}" type="slidenum">
              <a:rPr lang="en-US" smtClean="0"/>
              <a:pPr/>
              <a:t>16</a:t>
            </a:fld>
            <a:endParaRPr lang="en-US"/>
          </a:p>
        </p:txBody>
      </p:sp>
    </p:spTree>
    <p:extLst>
      <p:ext uri="{BB962C8B-B14F-4D97-AF65-F5344CB8AC3E}">
        <p14:creationId xmlns:p14="http://schemas.microsoft.com/office/powerpoint/2010/main" val="3903124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78320D-2631-47AB-99AE-5E93C7A93EEE}" type="slidenum">
              <a:rPr lang="en-US" smtClean="0"/>
              <a:t>17</a:t>
            </a:fld>
            <a:endParaRPr lang="en-US"/>
          </a:p>
        </p:txBody>
      </p:sp>
    </p:spTree>
    <p:extLst>
      <p:ext uri="{BB962C8B-B14F-4D97-AF65-F5344CB8AC3E}">
        <p14:creationId xmlns:p14="http://schemas.microsoft.com/office/powerpoint/2010/main" val="1348268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E6EEB-424F-4CA5-BCC8-916C05993E96}" type="slidenum">
              <a:rPr lang="en-US" smtClean="0"/>
              <a:pPr/>
              <a:t>18</a:t>
            </a:fld>
            <a:endParaRPr lang="en-US"/>
          </a:p>
        </p:txBody>
      </p:sp>
    </p:spTree>
    <p:extLst>
      <p:ext uri="{BB962C8B-B14F-4D97-AF65-F5344CB8AC3E}">
        <p14:creationId xmlns:p14="http://schemas.microsoft.com/office/powerpoint/2010/main" val="3400471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E6EEB-424F-4CA5-BCC8-916C05993E96}" type="slidenum">
              <a:rPr lang="en-US" smtClean="0"/>
              <a:pPr/>
              <a:t>20</a:t>
            </a:fld>
            <a:endParaRPr lang="en-US"/>
          </a:p>
        </p:txBody>
      </p:sp>
    </p:spTree>
    <p:extLst>
      <p:ext uri="{BB962C8B-B14F-4D97-AF65-F5344CB8AC3E}">
        <p14:creationId xmlns:p14="http://schemas.microsoft.com/office/powerpoint/2010/main" val="323603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E6EEB-424F-4CA5-BCC8-916C05993E96}" type="slidenum">
              <a:rPr lang="en-US" smtClean="0"/>
              <a:pPr/>
              <a:t>29</a:t>
            </a:fld>
            <a:endParaRPr lang="en-US"/>
          </a:p>
        </p:txBody>
      </p:sp>
    </p:spTree>
    <p:extLst>
      <p:ext uri="{BB962C8B-B14F-4D97-AF65-F5344CB8AC3E}">
        <p14:creationId xmlns:p14="http://schemas.microsoft.com/office/powerpoint/2010/main" val="3292087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8320D-2631-47AB-99AE-5E93C7A93EEE}" type="slidenum">
              <a:rPr lang="en-US" smtClean="0"/>
              <a:t>31</a:t>
            </a:fld>
            <a:endParaRPr lang="en-US"/>
          </a:p>
        </p:txBody>
      </p:sp>
    </p:spTree>
    <p:extLst>
      <p:ext uri="{BB962C8B-B14F-4D97-AF65-F5344CB8AC3E}">
        <p14:creationId xmlns:p14="http://schemas.microsoft.com/office/powerpoint/2010/main" val="3218201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Raised header</a:t>
            </a:r>
            <a:r>
              <a:rPr lang="en-US" baseline="0"/>
              <a:t> slightly.</a:t>
            </a:r>
            <a:endParaRPr lang="en-US"/>
          </a:p>
        </p:txBody>
      </p:sp>
      <p:sp>
        <p:nvSpPr>
          <p:cNvPr id="4" name="Slide Number Placeholder 3"/>
          <p:cNvSpPr>
            <a:spLocks noGrp="1"/>
          </p:cNvSpPr>
          <p:nvPr>
            <p:ph type="sldNum" sz="quarter" idx="10"/>
          </p:nvPr>
        </p:nvSpPr>
        <p:spPr/>
        <p:txBody>
          <a:bodyPr/>
          <a:lstStyle/>
          <a:p>
            <a:fld id="{DC5E6EEB-424F-4CA5-BCC8-916C05993E96}" type="slidenum">
              <a:rPr lang="en-US" smtClean="0"/>
              <a:pPr/>
              <a:t>33</a:t>
            </a:fld>
            <a:endParaRPr lang="en-US"/>
          </a:p>
        </p:txBody>
      </p:sp>
    </p:spTree>
    <p:extLst>
      <p:ext uri="{BB962C8B-B14F-4D97-AF65-F5344CB8AC3E}">
        <p14:creationId xmlns:p14="http://schemas.microsoft.com/office/powerpoint/2010/main" val="710895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7F78320D-2631-47AB-99AE-5E93C7A93EEE}" type="slidenum">
              <a:rPr lang="en-US" smtClean="0"/>
              <a:t>2</a:t>
            </a:fld>
            <a:endParaRPr lang="en-US"/>
          </a:p>
        </p:txBody>
      </p:sp>
    </p:spTree>
    <p:extLst>
      <p:ext uri="{BB962C8B-B14F-4D97-AF65-F5344CB8AC3E}">
        <p14:creationId xmlns:p14="http://schemas.microsoft.com/office/powerpoint/2010/main" val="3909948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E6EEB-424F-4CA5-BCC8-916C05993E96}" type="slidenum">
              <a:rPr lang="en-US" smtClean="0"/>
              <a:pPr/>
              <a:t>35</a:t>
            </a:fld>
            <a:endParaRPr lang="en-US"/>
          </a:p>
        </p:txBody>
      </p:sp>
    </p:spTree>
    <p:extLst>
      <p:ext uri="{BB962C8B-B14F-4D97-AF65-F5344CB8AC3E}">
        <p14:creationId xmlns:p14="http://schemas.microsoft.com/office/powerpoint/2010/main" val="1961731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E6EEB-424F-4CA5-BCC8-916C05993E96}" type="slidenum">
              <a:rPr lang="en-US" smtClean="0"/>
              <a:pPr/>
              <a:t>37</a:t>
            </a:fld>
            <a:endParaRPr lang="en-US"/>
          </a:p>
        </p:txBody>
      </p:sp>
    </p:spTree>
    <p:extLst>
      <p:ext uri="{BB962C8B-B14F-4D97-AF65-F5344CB8AC3E}">
        <p14:creationId xmlns:p14="http://schemas.microsoft.com/office/powerpoint/2010/main" val="3962188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E6EEB-424F-4CA5-BCC8-916C05993E96}" type="slidenum">
              <a:rPr lang="en-US" smtClean="0"/>
              <a:pPr/>
              <a:t>39</a:t>
            </a:fld>
            <a:endParaRPr lang="en-US"/>
          </a:p>
        </p:txBody>
      </p:sp>
    </p:spTree>
    <p:extLst>
      <p:ext uri="{BB962C8B-B14F-4D97-AF65-F5344CB8AC3E}">
        <p14:creationId xmlns:p14="http://schemas.microsoft.com/office/powerpoint/2010/main" val="2791665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E6EEB-424F-4CA5-BCC8-916C05993E96}" type="slidenum">
              <a:rPr lang="en-US" smtClean="0"/>
              <a:pPr/>
              <a:t>40</a:t>
            </a:fld>
            <a:endParaRPr lang="en-US"/>
          </a:p>
        </p:txBody>
      </p:sp>
    </p:spTree>
    <p:extLst>
      <p:ext uri="{BB962C8B-B14F-4D97-AF65-F5344CB8AC3E}">
        <p14:creationId xmlns:p14="http://schemas.microsoft.com/office/powerpoint/2010/main" val="1247494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E6EEB-424F-4CA5-BCC8-916C05993E96}" type="slidenum">
              <a:rPr lang="en-US" smtClean="0"/>
              <a:pPr/>
              <a:t>42</a:t>
            </a:fld>
            <a:endParaRPr lang="en-US"/>
          </a:p>
        </p:txBody>
      </p:sp>
    </p:spTree>
    <p:extLst>
      <p:ext uri="{BB962C8B-B14F-4D97-AF65-F5344CB8AC3E}">
        <p14:creationId xmlns:p14="http://schemas.microsoft.com/office/powerpoint/2010/main" val="3789716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8320D-2631-47AB-99AE-5E93C7A93EEE}" type="slidenum">
              <a:rPr lang="en-US" smtClean="0"/>
              <a:t>43</a:t>
            </a:fld>
            <a:endParaRPr lang="en-US"/>
          </a:p>
        </p:txBody>
      </p:sp>
    </p:spTree>
    <p:extLst>
      <p:ext uri="{BB962C8B-B14F-4D97-AF65-F5344CB8AC3E}">
        <p14:creationId xmlns:p14="http://schemas.microsoft.com/office/powerpoint/2010/main" val="3236964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E6EEB-424F-4CA5-BCC8-916C05993E96}" type="slidenum">
              <a:rPr lang="en-US" smtClean="0"/>
              <a:pPr/>
              <a:t>44</a:t>
            </a:fld>
            <a:endParaRPr lang="en-US"/>
          </a:p>
        </p:txBody>
      </p:sp>
    </p:spTree>
    <p:extLst>
      <p:ext uri="{BB962C8B-B14F-4D97-AF65-F5344CB8AC3E}">
        <p14:creationId xmlns:p14="http://schemas.microsoft.com/office/powerpoint/2010/main" val="2183184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E6EEB-424F-4CA5-BCC8-916C05993E96}" type="slidenum">
              <a:rPr lang="en-US" smtClean="0"/>
              <a:pPr/>
              <a:t>47</a:t>
            </a:fld>
            <a:endParaRPr lang="en-US"/>
          </a:p>
        </p:txBody>
      </p:sp>
    </p:spTree>
    <p:extLst>
      <p:ext uri="{BB962C8B-B14F-4D97-AF65-F5344CB8AC3E}">
        <p14:creationId xmlns:p14="http://schemas.microsoft.com/office/powerpoint/2010/main" val="2075561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E6EEB-424F-4CA5-BCC8-916C05993E96}" type="slidenum">
              <a:rPr lang="en-US" smtClean="0"/>
              <a:pPr/>
              <a:t>49</a:t>
            </a:fld>
            <a:endParaRPr lang="en-US"/>
          </a:p>
        </p:txBody>
      </p:sp>
    </p:spTree>
    <p:extLst>
      <p:ext uri="{BB962C8B-B14F-4D97-AF65-F5344CB8AC3E}">
        <p14:creationId xmlns:p14="http://schemas.microsoft.com/office/powerpoint/2010/main" val="30832323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E6EEB-424F-4CA5-BCC8-916C05993E96}" type="slidenum">
              <a:rPr lang="en-US" smtClean="0"/>
              <a:pPr/>
              <a:t>50</a:t>
            </a:fld>
            <a:endParaRPr lang="en-US"/>
          </a:p>
        </p:txBody>
      </p:sp>
    </p:spTree>
    <p:extLst>
      <p:ext uri="{BB962C8B-B14F-4D97-AF65-F5344CB8AC3E}">
        <p14:creationId xmlns:p14="http://schemas.microsoft.com/office/powerpoint/2010/main" val="1306622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E6EEB-424F-4CA5-BCC8-916C05993E96}" type="slidenum">
              <a:rPr lang="en-US" smtClean="0"/>
              <a:pPr/>
              <a:t>3</a:t>
            </a:fld>
            <a:endParaRPr lang="en-US"/>
          </a:p>
        </p:txBody>
      </p:sp>
    </p:spTree>
    <p:extLst>
      <p:ext uri="{BB962C8B-B14F-4D97-AF65-F5344CB8AC3E}">
        <p14:creationId xmlns:p14="http://schemas.microsoft.com/office/powerpoint/2010/main" val="2294270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E6EEB-424F-4CA5-BCC8-916C05993E96}" type="slidenum">
              <a:rPr lang="en-US" smtClean="0"/>
              <a:pPr/>
              <a:t>51</a:t>
            </a:fld>
            <a:endParaRPr lang="en-US"/>
          </a:p>
        </p:txBody>
      </p:sp>
    </p:spTree>
    <p:extLst>
      <p:ext uri="{BB962C8B-B14F-4D97-AF65-F5344CB8AC3E}">
        <p14:creationId xmlns:p14="http://schemas.microsoft.com/office/powerpoint/2010/main" val="196321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E6EEB-424F-4CA5-BCC8-916C05993E96}" type="slidenum">
              <a:rPr lang="en-US" smtClean="0"/>
              <a:pPr/>
              <a:t>52</a:t>
            </a:fld>
            <a:endParaRPr lang="en-US"/>
          </a:p>
        </p:txBody>
      </p:sp>
    </p:spTree>
    <p:extLst>
      <p:ext uri="{BB962C8B-B14F-4D97-AF65-F5344CB8AC3E}">
        <p14:creationId xmlns:p14="http://schemas.microsoft.com/office/powerpoint/2010/main" val="2922314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E6EEB-424F-4CA5-BCC8-916C05993E96}" type="slidenum">
              <a:rPr lang="en-US" smtClean="0"/>
              <a:pPr/>
              <a:t>55</a:t>
            </a:fld>
            <a:endParaRPr lang="en-US"/>
          </a:p>
        </p:txBody>
      </p:sp>
    </p:spTree>
    <p:extLst>
      <p:ext uri="{BB962C8B-B14F-4D97-AF65-F5344CB8AC3E}">
        <p14:creationId xmlns:p14="http://schemas.microsoft.com/office/powerpoint/2010/main" val="13578665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E6EEB-424F-4CA5-BCC8-916C05993E96}" type="slidenum">
              <a:rPr lang="en-US" smtClean="0"/>
              <a:pPr/>
              <a:t>57</a:t>
            </a:fld>
            <a:endParaRPr lang="en-US"/>
          </a:p>
        </p:txBody>
      </p:sp>
    </p:spTree>
    <p:extLst>
      <p:ext uri="{BB962C8B-B14F-4D97-AF65-F5344CB8AC3E}">
        <p14:creationId xmlns:p14="http://schemas.microsoft.com/office/powerpoint/2010/main" val="4234980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E6EEB-424F-4CA5-BCC8-916C05993E96}" type="slidenum">
              <a:rPr lang="en-US" smtClean="0"/>
              <a:pPr/>
              <a:t>58</a:t>
            </a:fld>
            <a:endParaRPr lang="en-US"/>
          </a:p>
        </p:txBody>
      </p:sp>
    </p:spTree>
    <p:extLst>
      <p:ext uri="{BB962C8B-B14F-4D97-AF65-F5344CB8AC3E}">
        <p14:creationId xmlns:p14="http://schemas.microsoft.com/office/powerpoint/2010/main" val="5483599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E6EEB-424F-4CA5-BCC8-916C05993E96}" type="slidenum">
              <a:rPr lang="en-US" smtClean="0"/>
              <a:pPr/>
              <a:t>59</a:t>
            </a:fld>
            <a:endParaRPr lang="en-US"/>
          </a:p>
        </p:txBody>
      </p:sp>
    </p:spTree>
    <p:extLst>
      <p:ext uri="{BB962C8B-B14F-4D97-AF65-F5344CB8AC3E}">
        <p14:creationId xmlns:p14="http://schemas.microsoft.com/office/powerpoint/2010/main" val="34526351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E6EEB-424F-4CA5-BCC8-916C05993E96}" type="slidenum">
              <a:rPr lang="en-US" smtClean="0"/>
              <a:pPr/>
              <a:t>60</a:t>
            </a:fld>
            <a:endParaRPr lang="en-US"/>
          </a:p>
        </p:txBody>
      </p:sp>
    </p:spTree>
    <p:extLst>
      <p:ext uri="{BB962C8B-B14F-4D97-AF65-F5344CB8AC3E}">
        <p14:creationId xmlns:p14="http://schemas.microsoft.com/office/powerpoint/2010/main" val="30941953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E6EEB-424F-4CA5-BCC8-916C05993E96}" type="slidenum">
              <a:rPr lang="en-US" smtClean="0"/>
              <a:pPr/>
              <a:t>61</a:t>
            </a:fld>
            <a:endParaRPr lang="en-US"/>
          </a:p>
        </p:txBody>
      </p:sp>
    </p:spTree>
    <p:extLst>
      <p:ext uri="{BB962C8B-B14F-4D97-AF65-F5344CB8AC3E}">
        <p14:creationId xmlns:p14="http://schemas.microsoft.com/office/powerpoint/2010/main" val="35703542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E6EEB-424F-4CA5-BCC8-916C05993E96}" type="slidenum">
              <a:rPr lang="en-US" smtClean="0"/>
              <a:pPr/>
              <a:t>64</a:t>
            </a:fld>
            <a:endParaRPr lang="en-US"/>
          </a:p>
        </p:txBody>
      </p:sp>
    </p:spTree>
    <p:extLst>
      <p:ext uri="{BB962C8B-B14F-4D97-AF65-F5344CB8AC3E}">
        <p14:creationId xmlns:p14="http://schemas.microsoft.com/office/powerpoint/2010/main" val="1068876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8320D-2631-47AB-99AE-5E93C7A93EEE}" type="slidenum">
              <a:rPr lang="en-US" smtClean="0"/>
              <a:t>4</a:t>
            </a:fld>
            <a:endParaRPr lang="en-US"/>
          </a:p>
        </p:txBody>
      </p:sp>
    </p:spTree>
    <p:extLst>
      <p:ext uri="{BB962C8B-B14F-4D97-AF65-F5344CB8AC3E}">
        <p14:creationId xmlns:p14="http://schemas.microsoft.com/office/powerpoint/2010/main" val="1139572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E6EEB-424F-4CA5-BCC8-916C05993E96}" type="slidenum">
              <a:rPr lang="en-US" smtClean="0"/>
              <a:pPr/>
              <a:t>5</a:t>
            </a:fld>
            <a:endParaRPr lang="en-US"/>
          </a:p>
        </p:txBody>
      </p:sp>
    </p:spTree>
    <p:extLst>
      <p:ext uri="{BB962C8B-B14F-4D97-AF65-F5344CB8AC3E}">
        <p14:creationId xmlns:p14="http://schemas.microsoft.com/office/powerpoint/2010/main" val="1206363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E6EEB-424F-4CA5-BCC8-916C05993E96}" type="slidenum">
              <a:rPr lang="en-US" smtClean="0"/>
              <a:pPr/>
              <a:t>6</a:t>
            </a:fld>
            <a:endParaRPr lang="en-US"/>
          </a:p>
        </p:txBody>
      </p:sp>
    </p:spTree>
    <p:extLst>
      <p:ext uri="{BB962C8B-B14F-4D97-AF65-F5344CB8AC3E}">
        <p14:creationId xmlns:p14="http://schemas.microsoft.com/office/powerpoint/2010/main" val="162748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E6EEB-424F-4CA5-BCC8-916C05993E96}" type="slidenum">
              <a:rPr lang="en-US" smtClean="0"/>
              <a:pPr/>
              <a:t>7</a:t>
            </a:fld>
            <a:endParaRPr lang="en-US"/>
          </a:p>
        </p:txBody>
      </p:sp>
    </p:spTree>
    <p:extLst>
      <p:ext uri="{BB962C8B-B14F-4D97-AF65-F5344CB8AC3E}">
        <p14:creationId xmlns:p14="http://schemas.microsoft.com/office/powerpoint/2010/main" val="2879420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E6EEB-424F-4CA5-BCC8-916C05993E96}" type="slidenum">
              <a:rPr lang="en-US" smtClean="0"/>
              <a:pPr/>
              <a:t>8</a:t>
            </a:fld>
            <a:endParaRPr lang="en-US"/>
          </a:p>
        </p:txBody>
      </p:sp>
    </p:spTree>
    <p:extLst>
      <p:ext uri="{BB962C8B-B14F-4D97-AF65-F5344CB8AC3E}">
        <p14:creationId xmlns:p14="http://schemas.microsoft.com/office/powerpoint/2010/main" val="1862958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E6EEB-424F-4CA5-BCC8-916C05993E96}" type="slidenum">
              <a:rPr lang="en-US" smtClean="0"/>
              <a:pPr/>
              <a:t>9</a:t>
            </a:fld>
            <a:endParaRPr lang="en-US"/>
          </a:p>
        </p:txBody>
      </p:sp>
    </p:spTree>
    <p:extLst>
      <p:ext uri="{BB962C8B-B14F-4D97-AF65-F5344CB8AC3E}">
        <p14:creationId xmlns:p14="http://schemas.microsoft.com/office/powerpoint/2010/main" val="10500009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rgbClr val="333F50"/>
        </a:solidFill>
        <a:effectLst/>
      </p:bgPr>
    </p:bg>
    <p:spTree>
      <p:nvGrpSpPr>
        <p:cNvPr id="1" name=""/>
        <p:cNvGrpSpPr/>
        <p:nvPr/>
      </p:nvGrpSpPr>
      <p:grpSpPr>
        <a:xfrm>
          <a:off x="0" y="0"/>
          <a:ext cx="0" cy="0"/>
          <a:chOff x="0" y="0"/>
          <a:chExt cx="0" cy="0"/>
        </a:xfrm>
      </p:grpSpPr>
      <p:pic>
        <p:nvPicPr>
          <p:cNvPr id="3" name="Picture 2" descr="Department of Labor seal and Wage and Hour logo with text Wage and Hour Division, United States Department of Labor, dol.gov/agencies/whd,1-866487-9248." title="Footer"/>
          <p:cNvPicPr>
            <a:picLocks noChangeAspect="1"/>
          </p:cNvPicPr>
          <p:nvPr userDrawn="1"/>
        </p:nvPicPr>
        <p:blipFill rotWithShape="1">
          <a:blip r:embed="rId2">
            <a:lum bright="70000" contrast="-70000"/>
          </a:blip>
          <a:srcRect t="-1" r="34716" b="299"/>
          <a:stretch/>
        </p:blipFill>
        <p:spPr>
          <a:xfrm>
            <a:off x="609600" y="5905500"/>
            <a:ext cx="5278438" cy="668338"/>
          </a:xfrm>
          <a:prstGeom prst="rect">
            <a:avLst/>
          </a:prstGeom>
        </p:spPr>
      </p:pic>
      <p:pic>
        <p:nvPicPr>
          <p:cNvPr id="4" name="Picture 3" descr="Department of Labor seal and Wage and Hour logo with text Wage and Hour Division, United States Department of Labor, dol.gov/agencies/whd,1-866487-9248." title="Footer"/>
          <p:cNvPicPr>
            <a:picLocks noChangeAspect="1"/>
          </p:cNvPicPr>
          <p:nvPr userDrawn="1"/>
        </p:nvPicPr>
        <p:blipFill rotWithShape="1">
          <a:blip r:embed="rId2">
            <a:lum bright="70000" contrast="-70000"/>
          </a:blip>
          <a:srcRect l="69720" b="5753"/>
          <a:stretch/>
        </p:blipFill>
        <p:spPr>
          <a:xfrm>
            <a:off x="9134475" y="5905500"/>
            <a:ext cx="2447925" cy="631825"/>
          </a:xfrm>
          <a:prstGeom prst="rect">
            <a:avLst/>
          </a:prstGeom>
        </p:spPr>
      </p:pic>
      <p:pic>
        <p:nvPicPr>
          <p:cNvPr id="5" name="Picture 10"/>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auto">
          <a:xfrm>
            <a:off x="1" y="-1"/>
            <a:ext cx="12201512" cy="3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3173163"/>
            <a:ext cx="10363200" cy="2104690"/>
          </a:xfrm>
          <a:noFill/>
        </p:spPr>
        <p:txBody>
          <a:bodyPr>
            <a:noAutofit/>
          </a:bodyPr>
          <a:lstStyle>
            <a:lvl1pPr algn="l">
              <a:defRPr sz="6000" b="1">
                <a:solidFill>
                  <a:srgbClr val="FEBC10"/>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388510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5" name="Picture 4" descr="Department of Labor seal and Wage and Hour logo with text Wage and Hour Division, United States Department of Labor, dol.gov/agencies/whd,1-866487-9248." title="Footer"/>
          <p:cNvPicPr>
            <a:picLocks noChangeAspect="1"/>
          </p:cNvPicPr>
          <p:nvPr userDrawn="1"/>
        </p:nvPicPr>
        <p:blipFill rotWithShape="1">
          <a:blip r:embed="rId2">
            <a:lum bright="70000" contrast="-70000"/>
          </a:blip>
          <a:srcRect t="-1" r="34716" b="299"/>
          <a:stretch/>
        </p:blipFill>
        <p:spPr>
          <a:xfrm>
            <a:off x="609600" y="5905500"/>
            <a:ext cx="5278438" cy="668338"/>
          </a:xfrm>
          <a:prstGeom prst="rect">
            <a:avLst/>
          </a:prstGeom>
        </p:spPr>
      </p:pic>
      <p:pic>
        <p:nvPicPr>
          <p:cNvPr id="6" name="Picture 5" descr="Department of Labor seal and Wage and Hour logo with text Wage and Hour Division, United States Department of Labor, dol.gov/agencies/whd,1-866487-9248." title="Footer"/>
          <p:cNvPicPr>
            <a:picLocks noChangeAspect="1"/>
          </p:cNvPicPr>
          <p:nvPr userDrawn="1"/>
        </p:nvPicPr>
        <p:blipFill rotWithShape="1">
          <a:blip r:embed="rId2">
            <a:lum bright="70000" contrast="-70000"/>
          </a:blip>
          <a:srcRect l="69720" b="5753"/>
          <a:stretch/>
        </p:blipFill>
        <p:spPr>
          <a:xfrm>
            <a:off x="9134475" y="5905500"/>
            <a:ext cx="2447925" cy="631825"/>
          </a:xfrm>
          <a:prstGeom prst="rect">
            <a:avLst/>
          </a:prstGeom>
        </p:spPr>
      </p:pic>
      <p:sp>
        <p:nvSpPr>
          <p:cNvPr id="7" name="Rectangle 6"/>
          <p:cNvSpPr/>
          <p:nvPr userDrawn="1"/>
        </p:nvSpPr>
        <p:spPr>
          <a:xfrm>
            <a:off x="0" y="6438900"/>
            <a:ext cx="12192000" cy="419100"/>
          </a:xfrm>
          <a:prstGeom prst="rect">
            <a:avLst/>
          </a:prstGeom>
          <a:solidFill>
            <a:srgbClr val="1737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Footer Placeholder 6"/>
          <p:cNvSpPr txBox="1">
            <a:spLocks/>
          </p:cNvSpPr>
          <p:nvPr userDrawn="1"/>
        </p:nvSpPr>
        <p:spPr>
          <a:xfrm>
            <a:off x="11188700" y="6423025"/>
            <a:ext cx="457200" cy="379413"/>
          </a:xfrm>
          <a:prstGeom prst="rect">
            <a:avLst/>
          </a:prstGeom>
        </p:spPr>
        <p:txBody>
          <a:bodyPr anchor="ctr"/>
          <a:lstStyle>
            <a:defPPr>
              <a:defRPr lang="en-US"/>
            </a:defPPr>
            <a:lvl1pPr algn="ctr" defTabSz="457200" rtl="0" fontAlgn="base">
              <a:spcBef>
                <a:spcPct val="0"/>
              </a:spcBef>
              <a:spcAft>
                <a:spcPct val="0"/>
              </a:spcAft>
              <a:defRPr sz="1100" kern="1200">
                <a:solidFill>
                  <a:srgbClr val="FEBC10"/>
                </a:solidFill>
                <a:latin typeface="Arial"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a:lstStyle>
          <a:p>
            <a:pPr algn="r">
              <a:defRPr/>
            </a:pPr>
            <a:fld id="{7DE91D27-B8D8-4827-8F4C-75B58610F69E}" type="slidenum">
              <a:rPr lang="en-US" sz="1000" smtClean="0">
                <a:solidFill>
                  <a:schemeClr val="bg1"/>
                </a:solidFill>
              </a:rPr>
              <a:pPr algn="r">
                <a:defRPr/>
              </a:pPr>
              <a:t>‹#›</a:t>
            </a:fld>
            <a:endParaRPr lang="en-US">
              <a:solidFill>
                <a:schemeClr val="bg1"/>
              </a:solidFill>
            </a:endParaRPr>
          </a:p>
        </p:txBody>
      </p:sp>
      <p:sp>
        <p:nvSpPr>
          <p:cNvPr id="9" name="TextBox 8"/>
          <p:cNvSpPr txBox="1">
            <a:spLocks noChangeArrowheads="1"/>
          </p:cNvSpPr>
          <p:nvPr userDrawn="1"/>
        </p:nvSpPr>
        <p:spPr bwMode="auto">
          <a:xfrm>
            <a:off x="609600" y="6513513"/>
            <a:ext cx="3670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bg1"/>
                </a:solidFill>
                <a:latin typeface="Arial Black" panose="020B0A04020102020204" pitchFamily="34" charset="0"/>
              </a:defRPr>
            </a:lvl1pPr>
            <a:lvl2pPr marL="742950" indent="-285750">
              <a:defRPr sz="2000">
                <a:solidFill>
                  <a:schemeClr val="bg1"/>
                </a:solidFill>
                <a:latin typeface="Arial Black" panose="020B0A04020102020204" pitchFamily="34" charset="0"/>
              </a:defRPr>
            </a:lvl2pPr>
            <a:lvl3pPr marL="1143000" indent="-228600">
              <a:defRPr sz="2000">
                <a:solidFill>
                  <a:schemeClr val="bg1"/>
                </a:solidFill>
                <a:latin typeface="Arial Black" panose="020B0A04020102020204" pitchFamily="34" charset="0"/>
              </a:defRPr>
            </a:lvl3pPr>
            <a:lvl4pPr marL="1600200" indent="-228600">
              <a:defRPr sz="2000">
                <a:solidFill>
                  <a:schemeClr val="bg1"/>
                </a:solidFill>
                <a:latin typeface="Arial Black" panose="020B0A04020102020204" pitchFamily="34" charset="0"/>
              </a:defRPr>
            </a:lvl4pPr>
            <a:lvl5pPr marL="2057400" indent="-228600">
              <a:defRPr sz="2000">
                <a:solidFill>
                  <a:schemeClr val="bg1"/>
                </a:solidFill>
                <a:latin typeface="Arial Black" panose="020B0A04020102020204" pitchFamily="34" charset="0"/>
              </a:defRPr>
            </a:lvl5pPr>
            <a:lvl6pPr marL="2514600" indent="-228600" eaLnBrk="0" fontAlgn="base" hangingPunct="0">
              <a:spcBef>
                <a:spcPct val="0"/>
              </a:spcBef>
              <a:spcAft>
                <a:spcPct val="0"/>
              </a:spcAft>
              <a:defRPr sz="2000">
                <a:solidFill>
                  <a:schemeClr val="bg1"/>
                </a:solidFill>
                <a:latin typeface="Arial Black" panose="020B0A04020102020204" pitchFamily="34" charset="0"/>
              </a:defRPr>
            </a:lvl6pPr>
            <a:lvl7pPr marL="2971800" indent="-228600" eaLnBrk="0" fontAlgn="base" hangingPunct="0">
              <a:spcBef>
                <a:spcPct val="0"/>
              </a:spcBef>
              <a:spcAft>
                <a:spcPct val="0"/>
              </a:spcAft>
              <a:defRPr sz="2000">
                <a:solidFill>
                  <a:schemeClr val="bg1"/>
                </a:solidFill>
                <a:latin typeface="Arial Black" panose="020B0A04020102020204" pitchFamily="34" charset="0"/>
              </a:defRPr>
            </a:lvl7pPr>
            <a:lvl8pPr marL="3429000" indent="-228600" eaLnBrk="0" fontAlgn="base" hangingPunct="0">
              <a:spcBef>
                <a:spcPct val="0"/>
              </a:spcBef>
              <a:spcAft>
                <a:spcPct val="0"/>
              </a:spcAft>
              <a:defRPr sz="2000">
                <a:solidFill>
                  <a:schemeClr val="bg1"/>
                </a:solidFill>
                <a:latin typeface="Arial Black" panose="020B0A04020102020204" pitchFamily="34" charset="0"/>
              </a:defRPr>
            </a:lvl8pPr>
            <a:lvl9pPr marL="3886200" indent="-228600" eaLnBrk="0" fontAlgn="base" hangingPunct="0">
              <a:spcBef>
                <a:spcPct val="0"/>
              </a:spcBef>
              <a:spcAft>
                <a:spcPct val="0"/>
              </a:spcAft>
              <a:defRPr sz="2000">
                <a:solidFill>
                  <a:schemeClr val="bg1"/>
                </a:solidFill>
                <a:latin typeface="Arial Black" panose="020B0A04020102020204" pitchFamily="34" charset="0"/>
              </a:defRPr>
            </a:lvl9pPr>
          </a:lstStyle>
          <a:p>
            <a:pPr>
              <a:defRPr/>
            </a:pPr>
            <a:r>
              <a:rPr lang="en-US" altLang="en-US" sz="1000"/>
              <a:t>Wage and Hour Division</a:t>
            </a:r>
          </a:p>
        </p:txBody>
      </p:sp>
      <p:sp>
        <p:nvSpPr>
          <p:cNvPr id="4" name="Picture Placeholder 3"/>
          <p:cNvSpPr>
            <a:spLocks noGrp="1"/>
          </p:cNvSpPr>
          <p:nvPr>
            <p:ph type="pic" sz="quarter" idx="10"/>
          </p:nvPr>
        </p:nvSpPr>
        <p:spPr>
          <a:xfrm>
            <a:off x="0" y="0"/>
            <a:ext cx="12192000" cy="6438900"/>
          </a:xfrm>
        </p:spPr>
        <p:txBody>
          <a:bodyPr/>
          <a:lstStyle/>
          <a:p>
            <a:pPr lvl="0"/>
            <a:r>
              <a:rPr lang="en-US" noProof="0"/>
              <a:t>Click icon to add picture</a:t>
            </a:r>
          </a:p>
        </p:txBody>
      </p:sp>
      <p:sp>
        <p:nvSpPr>
          <p:cNvPr id="2" name="Title 1"/>
          <p:cNvSpPr>
            <a:spLocks noGrp="1"/>
          </p:cNvSpPr>
          <p:nvPr>
            <p:ph type="ctrTitle"/>
          </p:nvPr>
        </p:nvSpPr>
        <p:spPr>
          <a:xfrm>
            <a:off x="0" y="3571622"/>
            <a:ext cx="11313042" cy="988828"/>
          </a:xfrm>
          <a:solidFill>
            <a:srgbClr val="17375E"/>
          </a:solidFill>
        </p:spPr>
        <p:txBody>
          <a:bodyPr lIns="457200">
            <a:noAutofit/>
          </a:bodyPr>
          <a:lstStyle>
            <a:lvl1pPr algn="l">
              <a:defRPr sz="6000" b="1">
                <a:solidFill>
                  <a:srgbClr val="FEBC10"/>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85267513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37B3B5-9028-4481-889B-4030492644BB}"/>
              </a:ext>
            </a:extLst>
          </p:cNvPr>
          <p:cNvSpPr/>
          <p:nvPr userDrawn="1"/>
        </p:nvSpPr>
        <p:spPr>
          <a:xfrm>
            <a:off x="-1" y="293466"/>
            <a:ext cx="11826815" cy="1252759"/>
          </a:xfrm>
          <a:prstGeom prst="rect">
            <a:avLst/>
          </a:prstGeom>
          <a:solidFill>
            <a:srgbClr val="17375E"/>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srgbClr val="172389"/>
              </a:solidFill>
            </a:endParaRPr>
          </a:p>
        </p:txBody>
      </p:sp>
      <p:sp>
        <p:nvSpPr>
          <p:cNvPr id="5" name="Rectangle 4"/>
          <p:cNvSpPr/>
          <p:nvPr userDrawn="1"/>
        </p:nvSpPr>
        <p:spPr>
          <a:xfrm>
            <a:off x="0" y="6438900"/>
            <a:ext cx="12192000" cy="419100"/>
          </a:xfrm>
          <a:prstGeom prst="rect">
            <a:avLst/>
          </a:prstGeom>
          <a:solidFill>
            <a:srgbClr val="1737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Footer Placeholder 6"/>
          <p:cNvSpPr txBox="1">
            <a:spLocks/>
          </p:cNvSpPr>
          <p:nvPr userDrawn="1"/>
        </p:nvSpPr>
        <p:spPr>
          <a:xfrm>
            <a:off x="11188700" y="6423025"/>
            <a:ext cx="457200" cy="379413"/>
          </a:xfrm>
          <a:prstGeom prst="rect">
            <a:avLst/>
          </a:prstGeom>
        </p:spPr>
        <p:txBody>
          <a:bodyPr anchor="ctr"/>
          <a:lstStyle>
            <a:defPPr>
              <a:defRPr lang="en-US"/>
            </a:defPPr>
            <a:lvl1pPr algn="ctr" defTabSz="457200" rtl="0" fontAlgn="base">
              <a:spcBef>
                <a:spcPct val="0"/>
              </a:spcBef>
              <a:spcAft>
                <a:spcPct val="0"/>
              </a:spcAft>
              <a:defRPr sz="1100" kern="1200">
                <a:solidFill>
                  <a:srgbClr val="FEBC10"/>
                </a:solidFill>
                <a:latin typeface="Arial"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a:lstStyle>
          <a:p>
            <a:pPr algn="r">
              <a:defRPr/>
            </a:pPr>
            <a:fld id="{A3F23F5E-068F-4002-9B96-8F70B8678583}" type="slidenum">
              <a:rPr lang="en-US" sz="1000" smtClean="0">
                <a:solidFill>
                  <a:schemeClr val="bg1"/>
                </a:solidFill>
              </a:rPr>
              <a:pPr algn="r">
                <a:defRPr/>
              </a:pPr>
              <a:t>‹#›</a:t>
            </a:fld>
            <a:endParaRPr lang="en-US">
              <a:solidFill>
                <a:schemeClr val="bg1"/>
              </a:solidFill>
            </a:endParaRPr>
          </a:p>
        </p:txBody>
      </p:sp>
      <p:sp>
        <p:nvSpPr>
          <p:cNvPr id="7" name="TextBox 6"/>
          <p:cNvSpPr txBox="1">
            <a:spLocks noChangeArrowheads="1"/>
          </p:cNvSpPr>
          <p:nvPr userDrawn="1"/>
        </p:nvSpPr>
        <p:spPr bwMode="auto">
          <a:xfrm>
            <a:off x="609600" y="6513513"/>
            <a:ext cx="3670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bg1"/>
                </a:solidFill>
                <a:latin typeface="Arial Black" panose="020B0A04020102020204" pitchFamily="34" charset="0"/>
              </a:defRPr>
            </a:lvl1pPr>
            <a:lvl2pPr marL="742950" indent="-285750">
              <a:defRPr sz="2000">
                <a:solidFill>
                  <a:schemeClr val="bg1"/>
                </a:solidFill>
                <a:latin typeface="Arial Black" panose="020B0A04020102020204" pitchFamily="34" charset="0"/>
              </a:defRPr>
            </a:lvl2pPr>
            <a:lvl3pPr marL="1143000" indent="-228600">
              <a:defRPr sz="2000">
                <a:solidFill>
                  <a:schemeClr val="bg1"/>
                </a:solidFill>
                <a:latin typeface="Arial Black" panose="020B0A04020102020204" pitchFamily="34" charset="0"/>
              </a:defRPr>
            </a:lvl3pPr>
            <a:lvl4pPr marL="1600200" indent="-228600">
              <a:defRPr sz="2000">
                <a:solidFill>
                  <a:schemeClr val="bg1"/>
                </a:solidFill>
                <a:latin typeface="Arial Black" panose="020B0A04020102020204" pitchFamily="34" charset="0"/>
              </a:defRPr>
            </a:lvl4pPr>
            <a:lvl5pPr marL="2057400" indent="-228600">
              <a:defRPr sz="2000">
                <a:solidFill>
                  <a:schemeClr val="bg1"/>
                </a:solidFill>
                <a:latin typeface="Arial Black" panose="020B0A04020102020204" pitchFamily="34" charset="0"/>
              </a:defRPr>
            </a:lvl5pPr>
            <a:lvl6pPr marL="2514600" indent="-228600" eaLnBrk="0" fontAlgn="base" hangingPunct="0">
              <a:spcBef>
                <a:spcPct val="0"/>
              </a:spcBef>
              <a:spcAft>
                <a:spcPct val="0"/>
              </a:spcAft>
              <a:defRPr sz="2000">
                <a:solidFill>
                  <a:schemeClr val="bg1"/>
                </a:solidFill>
                <a:latin typeface="Arial Black" panose="020B0A04020102020204" pitchFamily="34" charset="0"/>
              </a:defRPr>
            </a:lvl6pPr>
            <a:lvl7pPr marL="2971800" indent="-228600" eaLnBrk="0" fontAlgn="base" hangingPunct="0">
              <a:spcBef>
                <a:spcPct val="0"/>
              </a:spcBef>
              <a:spcAft>
                <a:spcPct val="0"/>
              </a:spcAft>
              <a:defRPr sz="2000">
                <a:solidFill>
                  <a:schemeClr val="bg1"/>
                </a:solidFill>
                <a:latin typeface="Arial Black" panose="020B0A04020102020204" pitchFamily="34" charset="0"/>
              </a:defRPr>
            </a:lvl7pPr>
            <a:lvl8pPr marL="3429000" indent="-228600" eaLnBrk="0" fontAlgn="base" hangingPunct="0">
              <a:spcBef>
                <a:spcPct val="0"/>
              </a:spcBef>
              <a:spcAft>
                <a:spcPct val="0"/>
              </a:spcAft>
              <a:defRPr sz="2000">
                <a:solidFill>
                  <a:schemeClr val="bg1"/>
                </a:solidFill>
                <a:latin typeface="Arial Black" panose="020B0A04020102020204" pitchFamily="34" charset="0"/>
              </a:defRPr>
            </a:lvl8pPr>
            <a:lvl9pPr marL="3886200" indent="-228600" eaLnBrk="0" fontAlgn="base" hangingPunct="0">
              <a:spcBef>
                <a:spcPct val="0"/>
              </a:spcBef>
              <a:spcAft>
                <a:spcPct val="0"/>
              </a:spcAft>
              <a:defRPr sz="2000">
                <a:solidFill>
                  <a:schemeClr val="bg1"/>
                </a:solidFill>
                <a:latin typeface="Arial Black" panose="020B0A04020102020204" pitchFamily="34" charset="0"/>
              </a:defRPr>
            </a:lvl9pPr>
          </a:lstStyle>
          <a:p>
            <a:pPr>
              <a:defRPr/>
            </a:pPr>
            <a:r>
              <a:rPr lang="en-US" altLang="en-US" sz="1000"/>
              <a:t>Wage and Hour Division</a:t>
            </a:r>
          </a:p>
        </p:txBody>
      </p:sp>
      <p:sp>
        <p:nvSpPr>
          <p:cNvPr id="2" name="Title 1"/>
          <p:cNvSpPr>
            <a:spLocks noGrp="1"/>
          </p:cNvSpPr>
          <p:nvPr>
            <p:ph type="title"/>
          </p:nvPr>
        </p:nvSpPr>
        <p:spPr>
          <a:xfrm>
            <a:off x="609600" y="293466"/>
            <a:ext cx="11582400" cy="1143000"/>
          </a:xfrm>
          <a:noFill/>
        </p:spPr>
        <p:txBody>
          <a:bodyPr>
            <a:normAutofit/>
          </a:bodyPr>
          <a:lstStyle>
            <a:lvl1pPr algn="l">
              <a:defRPr sz="4400" b="1">
                <a:solidFill>
                  <a:srgbClr val="FFC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09600" y="1752600"/>
            <a:ext cx="10972800" cy="4343400"/>
          </a:xfrm>
        </p:spPr>
        <p:txBody>
          <a:bodyPr/>
          <a:lstStyle>
            <a:lvl1pPr marL="457200" indent="-457200" algn="l">
              <a:buFont typeface="Arial" panose="020B0604020202020204" pitchFamily="34" charset="0"/>
              <a:buChar char="•"/>
              <a:defRPr sz="3200" b="0">
                <a:solidFill>
                  <a:schemeClr val="tx1"/>
                </a:solidFill>
                <a:latin typeface="Arial" panose="020B0604020202020204" pitchFamily="34" charset="0"/>
                <a:cs typeface="Arial" panose="020B0604020202020204" pitchFamily="34" charset="0"/>
              </a:defRPr>
            </a:lvl1pPr>
            <a:lvl2pPr marL="457200" indent="-457200" algn="l">
              <a:buFont typeface="Arial" panose="020B0604020202020204" pitchFamily="34" charset="0"/>
              <a:buChar char="•"/>
              <a:defRPr sz="3200" b="0">
                <a:latin typeface="Arial" panose="020B0604020202020204" pitchFamily="34" charset="0"/>
                <a:cs typeface="Arial" panose="020B0604020202020204" pitchFamily="34" charset="0"/>
              </a:defRPr>
            </a:lvl2pPr>
            <a:lvl3pPr marL="457200" indent="0" algn="l">
              <a:buFont typeface="Arial" panose="020B0604020202020204" pitchFamily="34" charset="0"/>
              <a:buChar char="•"/>
              <a:defRPr sz="2400" b="0">
                <a:latin typeface="Arial" panose="020B0604020202020204" pitchFamily="34" charset="0"/>
                <a:cs typeface="Arial" panose="020B0604020202020204" pitchFamily="34" charset="0"/>
              </a:defRPr>
            </a:lvl3pPr>
            <a:lvl4pPr marL="457200" indent="-457200" algn="l">
              <a:buFont typeface="Arial" panose="020B0604020202020204" pitchFamily="34" charset="0"/>
              <a:buChar char="•"/>
              <a:defRPr sz="3200" b="0">
                <a:latin typeface="Arial" panose="020B0604020202020204" pitchFamily="34" charset="0"/>
                <a:cs typeface="Arial" panose="020B0604020202020204" pitchFamily="34" charset="0"/>
              </a:defRPr>
            </a:lvl4pPr>
            <a:lvl5pPr marL="457200" indent="-457200" algn="l">
              <a:buFont typeface="Arial" panose="020B0604020202020204" pitchFamily="34" charset="0"/>
              <a:buChar char="•"/>
              <a:defRPr sz="3200" b="0">
                <a:latin typeface="Arial" panose="020B0604020202020204" pitchFamily="34" charset="0"/>
                <a:cs typeface="Arial" panose="020B0604020202020204" pitchFamily="34" charset="0"/>
              </a:defRPr>
            </a:lvl5pPr>
            <a:lvl6pPr marL="2286000" indent="0">
              <a:buNone/>
              <a:defRPr/>
            </a:lvl6pPr>
            <a:lvl7pPr marL="914400" indent="0">
              <a:defRPr sz="2000"/>
            </a:lvl7pPr>
            <a:lvl8pPr marL="1371600" indent="0">
              <a:defRPr sz="2000"/>
            </a:lvl8pPr>
            <a:lvl9pPr marL="2286000">
              <a:defRPr sz="2000"/>
            </a:lvl9pPr>
          </a:lstStyle>
          <a:p>
            <a:pPr lvl="0"/>
            <a:r>
              <a:rPr lang="en-US"/>
              <a:t>Click to edit Master text styles</a:t>
            </a:r>
          </a:p>
          <a:p>
            <a:pPr lvl="2"/>
            <a:r>
              <a:rPr lang="en-US"/>
              <a:t>  Second level</a:t>
            </a:r>
          </a:p>
          <a:p>
            <a:pPr lvl="6"/>
            <a:r>
              <a:rPr lang="en-US"/>
              <a:t>  Third level</a:t>
            </a:r>
          </a:p>
          <a:p>
            <a:pPr lvl="7"/>
            <a:r>
              <a:rPr lang="en-US"/>
              <a:t>  Fourth level</a:t>
            </a:r>
          </a:p>
          <a:p>
            <a:pPr lvl="8"/>
            <a:r>
              <a:rPr lang="en-US"/>
              <a:t>Fifth level</a:t>
            </a:r>
          </a:p>
        </p:txBody>
      </p:sp>
    </p:spTree>
    <p:extLst>
      <p:ext uri="{BB962C8B-B14F-4D97-AF65-F5344CB8AC3E}">
        <p14:creationId xmlns:p14="http://schemas.microsoft.com/office/powerpoint/2010/main" val="137868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37B3B5-9028-4481-889B-4030492644BB}"/>
              </a:ext>
            </a:extLst>
          </p:cNvPr>
          <p:cNvSpPr/>
          <p:nvPr userDrawn="1"/>
        </p:nvSpPr>
        <p:spPr>
          <a:xfrm>
            <a:off x="0" y="293688"/>
            <a:ext cx="11582400" cy="1206500"/>
          </a:xfrm>
          <a:prstGeom prst="rect">
            <a:avLst/>
          </a:prstGeom>
          <a:solidFill>
            <a:srgbClr val="17375E"/>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srgbClr val="172389"/>
              </a:solidFill>
            </a:endParaRPr>
          </a:p>
        </p:txBody>
      </p:sp>
      <p:sp>
        <p:nvSpPr>
          <p:cNvPr id="5" name="Rectangle 4"/>
          <p:cNvSpPr/>
          <p:nvPr userDrawn="1"/>
        </p:nvSpPr>
        <p:spPr>
          <a:xfrm>
            <a:off x="0" y="6438900"/>
            <a:ext cx="12192000" cy="419100"/>
          </a:xfrm>
          <a:prstGeom prst="rect">
            <a:avLst/>
          </a:prstGeom>
          <a:solidFill>
            <a:srgbClr val="1737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Footer Placeholder 6"/>
          <p:cNvSpPr txBox="1">
            <a:spLocks/>
          </p:cNvSpPr>
          <p:nvPr userDrawn="1"/>
        </p:nvSpPr>
        <p:spPr>
          <a:xfrm>
            <a:off x="11188700" y="6423025"/>
            <a:ext cx="457200" cy="379413"/>
          </a:xfrm>
          <a:prstGeom prst="rect">
            <a:avLst/>
          </a:prstGeom>
        </p:spPr>
        <p:txBody>
          <a:bodyPr anchor="ctr"/>
          <a:lstStyle>
            <a:defPPr>
              <a:defRPr lang="en-US"/>
            </a:defPPr>
            <a:lvl1pPr algn="ctr" defTabSz="457200" rtl="0" fontAlgn="base">
              <a:spcBef>
                <a:spcPct val="0"/>
              </a:spcBef>
              <a:spcAft>
                <a:spcPct val="0"/>
              </a:spcAft>
              <a:defRPr sz="1100" kern="1200">
                <a:solidFill>
                  <a:srgbClr val="FEBC10"/>
                </a:solidFill>
                <a:latin typeface="Arial"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a:lstStyle>
          <a:p>
            <a:pPr algn="r">
              <a:defRPr/>
            </a:pPr>
            <a:fld id="{962F3871-1DB9-40B8-A039-FF4256CA7637}" type="slidenum">
              <a:rPr lang="en-US" sz="1000" smtClean="0">
                <a:solidFill>
                  <a:schemeClr val="bg1"/>
                </a:solidFill>
              </a:rPr>
              <a:pPr algn="r">
                <a:defRPr/>
              </a:pPr>
              <a:t>‹#›</a:t>
            </a:fld>
            <a:endParaRPr lang="en-US">
              <a:solidFill>
                <a:schemeClr val="bg1"/>
              </a:solidFill>
            </a:endParaRPr>
          </a:p>
        </p:txBody>
      </p:sp>
      <p:sp>
        <p:nvSpPr>
          <p:cNvPr id="7" name="TextBox 6"/>
          <p:cNvSpPr txBox="1">
            <a:spLocks noChangeArrowheads="1"/>
          </p:cNvSpPr>
          <p:nvPr userDrawn="1"/>
        </p:nvSpPr>
        <p:spPr bwMode="auto">
          <a:xfrm>
            <a:off x="609600" y="6513513"/>
            <a:ext cx="3670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bg1"/>
                </a:solidFill>
                <a:latin typeface="Arial Black" panose="020B0A04020102020204" pitchFamily="34" charset="0"/>
              </a:defRPr>
            </a:lvl1pPr>
            <a:lvl2pPr marL="742950" indent="-285750">
              <a:defRPr sz="2000">
                <a:solidFill>
                  <a:schemeClr val="bg1"/>
                </a:solidFill>
                <a:latin typeface="Arial Black" panose="020B0A04020102020204" pitchFamily="34" charset="0"/>
              </a:defRPr>
            </a:lvl2pPr>
            <a:lvl3pPr marL="1143000" indent="-228600">
              <a:defRPr sz="2000">
                <a:solidFill>
                  <a:schemeClr val="bg1"/>
                </a:solidFill>
                <a:latin typeface="Arial Black" panose="020B0A04020102020204" pitchFamily="34" charset="0"/>
              </a:defRPr>
            </a:lvl3pPr>
            <a:lvl4pPr marL="1600200" indent="-228600">
              <a:defRPr sz="2000">
                <a:solidFill>
                  <a:schemeClr val="bg1"/>
                </a:solidFill>
                <a:latin typeface="Arial Black" panose="020B0A04020102020204" pitchFamily="34" charset="0"/>
              </a:defRPr>
            </a:lvl4pPr>
            <a:lvl5pPr marL="2057400" indent="-228600">
              <a:defRPr sz="2000">
                <a:solidFill>
                  <a:schemeClr val="bg1"/>
                </a:solidFill>
                <a:latin typeface="Arial Black" panose="020B0A04020102020204" pitchFamily="34" charset="0"/>
              </a:defRPr>
            </a:lvl5pPr>
            <a:lvl6pPr marL="2514600" indent="-228600" eaLnBrk="0" fontAlgn="base" hangingPunct="0">
              <a:spcBef>
                <a:spcPct val="0"/>
              </a:spcBef>
              <a:spcAft>
                <a:spcPct val="0"/>
              </a:spcAft>
              <a:defRPr sz="2000">
                <a:solidFill>
                  <a:schemeClr val="bg1"/>
                </a:solidFill>
                <a:latin typeface="Arial Black" panose="020B0A04020102020204" pitchFamily="34" charset="0"/>
              </a:defRPr>
            </a:lvl6pPr>
            <a:lvl7pPr marL="2971800" indent="-228600" eaLnBrk="0" fontAlgn="base" hangingPunct="0">
              <a:spcBef>
                <a:spcPct val="0"/>
              </a:spcBef>
              <a:spcAft>
                <a:spcPct val="0"/>
              </a:spcAft>
              <a:defRPr sz="2000">
                <a:solidFill>
                  <a:schemeClr val="bg1"/>
                </a:solidFill>
                <a:latin typeface="Arial Black" panose="020B0A04020102020204" pitchFamily="34" charset="0"/>
              </a:defRPr>
            </a:lvl7pPr>
            <a:lvl8pPr marL="3429000" indent="-228600" eaLnBrk="0" fontAlgn="base" hangingPunct="0">
              <a:spcBef>
                <a:spcPct val="0"/>
              </a:spcBef>
              <a:spcAft>
                <a:spcPct val="0"/>
              </a:spcAft>
              <a:defRPr sz="2000">
                <a:solidFill>
                  <a:schemeClr val="bg1"/>
                </a:solidFill>
                <a:latin typeface="Arial Black" panose="020B0A04020102020204" pitchFamily="34" charset="0"/>
              </a:defRPr>
            </a:lvl8pPr>
            <a:lvl9pPr marL="3886200" indent="-228600" eaLnBrk="0" fontAlgn="base" hangingPunct="0">
              <a:spcBef>
                <a:spcPct val="0"/>
              </a:spcBef>
              <a:spcAft>
                <a:spcPct val="0"/>
              </a:spcAft>
              <a:defRPr sz="2000">
                <a:solidFill>
                  <a:schemeClr val="bg1"/>
                </a:solidFill>
                <a:latin typeface="Arial Black" panose="020B0A04020102020204" pitchFamily="34" charset="0"/>
              </a:defRPr>
            </a:lvl9pPr>
          </a:lstStyle>
          <a:p>
            <a:pPr>
              <a:defRPr/>
            </a:pPr>
            <a:r>
              <a:rPr lang="en-US" altLang="en-US" sz="1000"/>
              <a:t>Wage and Hour Division</a:t>
            </a:r>
          </a:p>
        </p:txBody>
      </p:sp>
      <p:sp>
        <p:nvSpPr>
          <p:cNvPr id="2" name="Title 1"/>
          <p:cNvSpPr>
            <a:spLocks noGrp="1"/>
          </p:cNvSpPr>
          <p:nvPr>
            <p:ph type="title"/>
          </p:nvPr>
        </p:nvSpPr>
        <p:spPr>
          <a:xfrm>
            <a:off x="609600" y="381000"/>
            <a:ext cx="11582400" cy="1143000"/>
          </a:xfrm>
          <a:noFill/>
        </p:spPr>
        <p:txBody>
          <a:bodyPr/>
          <a:lstStyle>
            <a:lvl1pPr algn="l">
              <a:lnSpc>
                <a:spcPts val="4500"/>
              </a:lnSpc>
              <a:defRPr sz="4400" b="1">
                <a:solidFill>
                  <a:srgbClr val="FEBC1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09600" y="1752600"/>
            <a:ext cx="10972800" cy="4191000"/>
          </a:xfrm>
        </p:spPr>
        <p:txBody>
          <a:bodyPr/>
          <a:lstStyle>
            <a:lvl1pPr marL="457200" indent="-457200" algn="l">
              <a:buFont typeface="Arial" panose="020B0604020202020204" pitchFamily="34" charset="0"/>
              <a:buChar char="•"/>
              <a:defRPr sz="3200" b="0">
                <a:solidFill>
                  <a:schemeClr val="tx1"/>
                </a:solidFill>
                <a:latin typeface="Arial" panose="020B0604020202020204" pitchFamily="34" charset="0"/>
                <a:cs typeface="Arial" panose="020B0604020202020204" pitchFamily="34" charset="0"/>
              </a:defRPr>
            </a:lvl1pPr>
            <a:lvl2pPr marL="457200" indent="-457200" algn="l">
              <a:buFont typeface="Arial" panose="020B0604020202020204" pitchFamily="34" charset="0"/>
              <a:buChar char="•"/>
              <a:defRPr sz="3200" b="0">
                <a:latin typeface="Arial" panose="020B0604020202020204" pitchFamily="34" charset="0"/>
                <a:cs typeface="Arial" panose="020B0604020202020204" pitchFamily="34" charset="0"/>
              </a:defRPr>
            </a:lvl2pPr>
            <a:lvl3pPr marL="457200" indent="-457200" algn="l">
              <a:buFont typeface="Arial" panose="020B0604020202020204" pitchFamily="34" charset="0"/>
              <a:buChar char="•"/>
              <a:defRPr sz="3200" b="0">
                <a:latin typeface="Arial" panose="020B0604020202020204" pitchFamily="34" charset="0"/>
                <a:cs typeface="Arial" panose="020B0604020202020204" pitchFamily="34" charset="0"/>
              </a:defRPr>
            </a:lvl3pPr>
            <a:lvl4pPr marL="457200" indent="-457200" algn="l">
              <a:buFont typeface="Arial" panose="020B0604020202020204" pitchFamily="34" charset="0"/>
              <a:buChar char="•"/>
              <a:defRPr sz="3200" b="0">
                <a:latin typeface="Arial" panose="020B0604020202020204" pitchFamily="34" charset="0"/>
                <a:cs typeface="Arial" panose="020B0604020202020204" pitchFamily="34" charset="0"/>
              </a:defRPr>
            </a:lvl4pPr>
            <a:lvl5pPr marL="457200" indent="-457200" algn="l">
              <a:buFont typeface="Arial" panose="020B0604020202020204" pitchFamily="34" charset="0"/>
              <a:buChar char="•"/>
              <a:defRPr sz="3200" b="0">
                <a:latin typeface="Arial" panose="020B0604020202020204" pitchFamily="34" charset="0"/>
                <a:cs typeface="Arial" panose="020B0604020202020204" pitchFamily="34" charset="0"/>
              </a:defRPr>
            </a:lvl5pPr>
            <a:lvl6pPr marL="457200" indent="0">
              <a:buNone/>
              <a:defRPr/>
            </a:lvl6pPr>
            <a:lvl7pPr marL="457200" indent="0">
              <a:defRPr/>
            </a:lvl7pPr>
            <a:lvl8pPr marL="457200" indent="0">
              <a:defRPr/>
            </a:lvl8pPr>
            <a:lvl9pPr marL="457200" indent="0">
              <a:defRPr/>
            </a:lvl9pPr>
          </a:lstStyle>
          <a:p>
            <a:pPr lvl="0"/>
            <a:r>
              <a:rPr lang="en-US"/>
              <a:t>Click to edit Master text styles</a:t>
            </a:r>
          </a:p>
          <a:p>
            <a:pPr lvl="6"/>
            <a:r>
              <a:rPr lang="en-US"/>
              <a:t>Second level</a:t>
            </a:r>
          </a:p>
          <a:p>
            <a:pPr lvl="6"/>
            <a:r>
              <a:rPr lang="en-US"/>
              <a:t>Third level</a:t>
            </a:r>
          </a:p>
          <a:p>
            <a:pPr lvl="8"/>
            <a:r>
              <a:rPr lang="en-US"/>
              <a:t>Fourth level</a:t>
            </a:r>
          </a:p>
          <a:p>
            <a:pPr lvl="8"/>
            <a:r>
              <a:rPr lang="en-US"/>
              <a:t>Fifth level</a:t>
            </a:r>
          </a:p>
          <a:p>
            <a:pPr lvl="5"/>
            <a:endParaRPr lang="en-US"/>
          </a:p>
        </p:txBody>
      </p:sp>
    </p:spTree>
    <p:extLst>
      <p:ext uri="{BB962C8B-B14F-4D97-AF65-F5344CB8AC3E}">
        <p14:creationId xmlns:p14="http://schemas.microsoft.com/office/powerpoint/2010/main" val="117577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37B3B5-9028-4481-889B-4030492644BB}"/>
              </a:ext>
            </a:extLst>
          </p:cNvPr>
          <p:cNvSpPr/>
          <p:nvPr userDrawn="1"/>
        </p:nvSpPr>
        <p:spPr>
          <a:xfrm>
            <a:off x="0" y="403225"/>
            <a:ext cx="11582400" cy="876300"/>
          </a:xfrm>
          <a:prstGeom prst="rect">
            <a:avLst/>
          </a:prstGeom>
          <a:solidFill>
            <a:srgbClr val="17375E"/>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srgbClr val="172389"/>
              </a:solidFill>
            </a:endParaRPr>
          </a:p>
        </p:txBody>
      </p:sp>
      <p:sp>
        <p:nvSpPr>
          <p:cNvPr id="5" name="Rectangle 4"/>
          <p:cNvSpPr/>
          <p:nvPr userDrawn="1"/>
        </p:nvSpPr>
        <p:spPr>
          <a:xfrm>
            <a:off x="0" y="6438900"/>
            <a:ext cx="12192000" cy="419100"/>
          </a:xfrm>
          <a:prstGeom prst="rect">
            <a:avLst/>
          </a:prstGeom>
          <a:solidFill>
            <a:srgbClr val="1737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Footer Placeholder 6"/>
          <p:cNvSpPr txBox="1">
            <a:spLocks/>
          </p:cNvSpPr>
          <p:nvPr userDrawn="1"/>
        </p:nvSpPr>
        <p:spPr>
          <a:xfrm>
            <a:off x="11188700" y="6423025"/>
            <a:ext cx="457200" cy="379413"/>
          </a:xfrm>
          <a:prstGeom prst="rect">
            <a:avLst/>
          </a:prstGeom>
        </p:spPr>
        <p:txBody>
          <a:bodyPr anchor="ctr"/>
          <a:lstStyle>
            <a:defPPr>
              <a:defRPr lang="en-US"/>
            </a:defPPr>
            <a:lvl1pPr algn="ctr" defTabSz="457200" rtl="0" fontAlgn="base">
              <a:spcBef>
                <a:spcPct val="0"/>
              </a:spcBef>
              <a:spcAft>
                <a:spcPct val="0"/>
              </a:spcAft>
              <a:defRPr sz="1100" kern="1200">
                <a:solidFill>
                  <a:srgbClr val="FEBC10"/>
                </a:solidFill>
                <a:latin typeface="Arial"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a:lstStyle>
          <a:p>
            <a:pPr algn="r">
              <a:defRPr/>
            </a:pPr>
            <a:fld id="{A3F23F5E-068F-4002-9B96-8F70B8678583}" type="slidenum">
              <a:rPr lang="en-US" sz="1000" smtClean="0">
                <a:solidFill>
                  <a:schemeClr val="bg1"/>
                </a:solidFill>
              </a:rPr>
              <a:pPr algn="r">
                <a:defRPr/>
              </a:pPr>
              <a:t>‹#›</a:t>
            </a:fld>
            <a:endParaRPr lang="en-US">
              <a:solidFill>
                <a:schemeClr val="bg1"/>
              </a:solidFill>
            </a:endParaRPr>
          </a:p>
        </p:txBody>
      </p:sp>
      <p:sp>
        <p:nvSpPr>
          <p:cNvPr id="7" name="TextBox 6"/>
          <p:cNvSpPr txBox="1">
            <a:spLocks noChangeArrowheads="1"/>
          </p:cNvSpPr>
          <p:nvPr userDrawn="1"/>
        </p:nvSpPr>
        <p:spPr bwMode="auto">
          <a:xfrm>
            <a:off x="609600" y="6513513"/>
            <a:ext cx="43780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bg1"/>
                </a:solidFill>
                <a:latin typeface="Arial Black" panose="020B0A04020102020204" pitchFamily="34" charset="0"/>
              </a:defRPr>
            </a:lvl1pPr>
            <a:lvl2pPr marL="742950" indent="-285750">
              <a:defRPr sz="2000">
                <a:solidFill>
                  <a:schemeClr val="bg1"/>
                </a:solidFill>
                <a:latin typeface="Arial Black" panose="020B0A04020102020204" pitchFamily="34" charset="0"/>
              </a:defRPr>
            </a:lvl2pPr>
            <a:lvl3pPr marL="1143000" indent="-228600">
              <a:defRPr sz="2000">
                <a:solidFill>
                  <a:schemeClr val="bg1"/>
                </a:solidFill>
                <a:latin typeface="Arial Black" panose="020B0A04020102020204" pitchFamily="34" charset="0"/>
              </a:defRPr>
            </a:lvl3pPr>
            <a:lvl4pPr marL="1600200" indent="-228600">
              <a:defRPr sz="2000">
                <a:solidFill>
                  <a:schemeClr val="bg1"/>
                </a:solidFill>
                <a:latin typeface="Arial Black" panose="020B0A04020102020204" pitchFamily="34" charset="0"/>
              </a:defRPr>
            </a:lvl4pPr>
            <a:lvl5pPr marL="2057400" indent="-228600">
              <a:defRPr sz="2000">
                <a:solidFill>
                  <a:schemeClr val="bg1"/>
                </a:solidFill>
                <a:latin typeface="Arial Black" panose="020B0A04020102020204" pitchFamily="34" charset="0"/>
              </a:defRPr>
            </a:lvl5pPr>
            <a:lvl6pPr marL="2514600" indent="-228600" eaLnBrk="0" fontAlgn="base" hangingPunct="0">
              <a:spcBef>
                <a:spcPct val="0"/>
              </a:spcBef>
              <a:spcAft>
                <a:spcPct val="0"/>
              </a:spcAft>
              <a:defRPr sz="2000">
                <a:solidFill>
                  <a:schemeClr val="bg1"/>
                </a:solidFill>
                <a:latin typeface="Arial Black" panose="020B0A04020102020204" pitchFamily="34" charset="0"/>
              </a:defRPr>
            </a:lvl6pPr>
            <a:lvl7pPr marL="2971800" indent="-228600" eaLnBrk="0" fontAlgn="base" hangingPunct="0">
              <a:spcBef>
                <a:spcPct val="0"/>
              </a:spcBef>
              <a:spcAft>
                <a:spcPct val="0"/>
              </a:spcAft>
              <a:defRPr sz="2000">
                <a:solidFill>
                  <a:schemeClr val="bg1"/>
                </a:solidFill>
                <a:latin typeface="Arial Black" panose="020B0A04020102020204" pitchFamily="34" charset="0"/>
              </a:defRPr>
            </a:lvl7pPr>
            <a:lvl8pPr marL="3429000" indent="-228600" eaLnBrk="0" fontAlgn="base" hangingPunct="0">
              <a:spcBef>
                <a:spcPct val="0"/>
              </a:spcBef>
              <a:spcAft>
                <a:spcPct val="0"/>
              </a:spcAft>
              <a:defRPr sz="2000">
                <a:solidFill>
                  <a:schemeClr val="bg1"/>
                </a:solidFill>
                <a:latin typeface="Arial Black" panose="020B0A04020102020204" pitchFamily="34" charset="0"/>
              </a:defRPr>
            </a:lvl8pPr>
            <a:lvl9pPr marL="3886200" indent="-228600" eaLnBrk="0" fontAlgn="base" hangingPunct="0">
              <a:spcBef>
                <a:spcPct val="0"/>
              </a:spcBef>
              <a:spcAft>
                <a:spcPct val="0"/>
              </a:spcAft>
              <a:defRPr sz="2000">
                <a:solidFill>
                  <a:schemeClr val="bg1"/>
                </a:solidFill>
                <a:latin typeface="Arial Black" panose="020B0A04020102020204" pitchFamily="34" charset="0"/>
              </a:defRPr>
            </a:lvl9pPr>
          </a:lstStyle>
          <a:p>
            <a:pPr>
              <a:defRPr/>
            </a:pPr>
            <a:r>
              <a:rPr lang="en-US" altLang="en-US" sz="1000">
                <a:latin typeface="Arial" panose="020B0604020202020204" pitchFamily="34" charset="0"/>
                <a:cs typeface="Arial" panose="020B0604020202020204" pitchFamily="34" charset="0"/>
              </a:rPr>
              <a:t>U.S. Department of Labor  | </a:t>
            </a:r>
            <a:r>
              <a:rPr lang="en-US" altLang="en-US" sz="1000" baseline="0">
                <a:latin typeface="Arial" panose="020B0604020202020204" pitchFamily="34" charset="0"/>
                <a:cs typeface="Arial" panose="020B0604020202020204" pitchFamily="34" charset="0"/>
              </a:rPr>
              <a:t> </a:t>
            </a:r>
            <a:r>
              <a:rPr lang="en-US" altLang="en-US" sz="1000">
                <a:latin typeface="Arial" panose="020B0604020202020204" pitchFamily="34" charset="0"/>
                <a:cs typeface="Arial" panose="020B0604020202020204" pitchFamily="34" charset="0"/>
              </a:rPr>
              <a:t>Wage and Hour Division</a:t>
            </a:r>
          </a:p>
        </p:txBody>
      </p:sp>
      <p:sp>
        <p:nvSpPr>
          <p:cNvPr id="2" name="Title 1"/>
          <p:cNvSpPr>
            <a:spLocks noGrp="1"/>
          </p:cNvSpPr>
          <p:nvPr>
            <p:ph type="title"/>
          </p:nvPr>
        </p:nvSpPr>
        <p:spPr>
          <a:xfrm>
            <a:off x="609600" y="293466"/>
            <a:ext cx="11582400" cy="1143000"/>
          </a:xfrm>
          <a:noFill/>
        </p:spPr>
        <p:txBody>
          <a:bodyPr/>
          <a:lstStyle>
            <a:lvl1pPr algn="l">
              <a:defRPr sz="4400" b="1">
                <a:solidFill>
                  <a:srgbClr val="FEBC1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09600" y="1752600"/>
            <a:ext cx="10972800" cy="4343400"/>
          </a:xfrm>
        </p:spPr>
        <p:txBody>
          <a:bodyPr/>
          <a:lstStyle>
            <a:lvl1pPr marL="0" indent="0" algn="l">
              <a:defRPr sz="3200" b="0">
                <a:solidFill>
                  <a:schemeClr val="tx1"/>
                </a:solidFill>
                <a:latin typeface="Arial" panose="020B0604020202020204" pitchFamily="34" charset="0"/>
                <a:cs typeface="Arial" panose="020B0604020202020204" pitchFamily="34" charset="0"/>
              </a:defRPr>
            </a:lvl1pPr>
            <a:lvl2pPr marL="0" indent="0" algn="l">
              <a:defRPr sz="3200" b="0">
                <a:latin typeface="Arial" panose="020B0604020202020204" pitchFamily="34" charset="0"/>
                <a:cs typeface="Arial" panose="020B0604020202020204" pitchFamily="34" charset="0"/>
              </a:defRPr>
            </a:lvl2pPr>
            <a:lvl3pPr marL="0" indent="0" algn="l">
              <a:defRPr sz="3200" b="0">
                <a:latin typeface="Arial" panose="020B0604020202020204" pitchFamily="34" charset="0"/>
                <a:cs typeface="Arial" panose="020B0604020202020204" pitchFamily="34" charset="0"/>
              </a:defRPr>
            </a:lvl3pPr>
            <a:lvl4pPr marL="0" indent="0" algn="l">
              <a:defRPr sz="3200" b="0">
                <a:latin typeface="Arial" panose="020B0604020202020204" pitchFamily="34" charset="0"/>
                <a:cs typeface="Arial" panose="020B0604020202020204" pitchFamily="34" charset="0"/>
              </a:defRPr>
            </a:lvl4pPr>
            <a:lvl5pPr marL="0" indent="0" algn="l">
              <a:defRPr sz="3200" b="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1006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37B3B5-9028-4481-889B-4030492644BB}"/>
              </a:ext>
            </a:extLst>
          </p:cNvPr>
          <p:cNvSpPr/>
          <p:nvPr userDrawn="1"/>
        </p:nvSpPr>
        <p:spPr>
          <a:xfrm>
            <a:off x="0" y="293688"/>
            <a:ext cx="11582400" cy="1206500"/>
          </a:xfrm>
          <a:prstGeom prst="rect">
            <a:avLst/>
          </a:prstGeom>
          <a:solidFill>
            <a:srgbClr val="17375E"/>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srgbClr val="172389"/>
              </a:solidFill>
            </a:endParaRPr>
          </a:p>
        </p:txBody>
      </p:sp>
      <p:sp>
        <p:nvSpPr>
          <p:cNvPr id="5" name="Rectangle 4"/>
          <p:cNvSpPr/>
          <p:nvPr userDrawn="1"/>
        </p:nvSpPr>
        <p:spPr>
          <a:xfrm>
            <a:off x="0" y="6438900"/>
            <a:ext cx="12192000" cy="419100"/>
          </a:xfrm>
          <a:prstGeom prst="rect">
            <a:avLst/>
          </a:prstGeom>
          <a:solidFill>
            <a:srgbClr val="1737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Footer Placeholder 6"/>
          <p:cNvSpPr txBox="1">
            <a:spLocks/>
          </p:cNvSpPr>
          <p:nvPr userDrawn="1"/>
        </p:nvSpPr>
        <p:spPr>
          <a:xfrm>
            <a:off x="11188700" y="6423025"/>
            <a:ext cx="457200" cy="379413"/>
          </a:xfrm>
          <a:prstGeom prst="rect">
            <a:avLst/>
          </a:prstGeom>
        </p:spPr>
        <p:txBody>
          <a:bodyPr anchor="ctr"/>
          <a:lstStyle>
            <a:defPPr>
              <a:defRPr lang="en-US"/>
            </a:defPPr>
            <a:lvl1pPr algn="ctr" defTabSz="457200" rtl="0" fontAlgn="base">
              <a:spcBef>
                <a:spcPct val="0"/>
              </a:spcBef>
              <a:spcAft>
                <a:spcPct val="0"/>
              </a:spcAft>
              <a:defRPr sz="1100" kern="1200">
                <a:solidFill>
                  <a:srgbClr val="FEBC10"/>
                </a:solidFill>
                <a:latin typeface="Arial"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a:lstStyle>
          <a:p>
            <a:pPr algn="r">
              <a:defRPr/>
            </a:pPr>
            <a:fld id="{962F3871-1DB9-40B8-A039-FF4256CA7637}" type="slidenum">
              <a:rPr lang="en-US" sz="1000" smtClean="0">
                <a:solidFill>
                  <a:schemeClr val="bg1"/>
                </a:solidFill>
              </a:rPr>
              <a:pPr algn="r">
                <a:defRPr/>
              </a:pPr>
              <a:t>‹#›</a:t>
            </a:fld>
            <a:endParaRPr lang="en-US">
              <a:solidFill>
                <a:schemeClr val="bg1"/>
              </a:solidFill>
            </a:endParaRPr>
          </a:p>
        </p:txBody>
      </p:sp>
      <p:sp>
        <p:nvSpPr>
          <p:cNvPr id="7" name="TextBox 6"/>
          <p:cNvSpPr txBox="1">
            <a:spLocks noChangeArrowheads="1"/>
          </p:cNvSpPr>
          <p:nvPr userDrawn="1"/>
        </p:nvSpPr>
        <p:spPr bwMode="auto">
          <a:xfrm>
            <a:off x="319726" y="6515895"/>
            <a:ext cx="3670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bg1"/>
                </a:solidFill>
                <a:latin typeface="Arial Black" panose="020B0A04020102020204" pitchFamily="34" charset="0"/>
              </a:defRPr>
            </a:lvl1pPr>
            <a:lvl2pPr marL="742950" indent="-285750">
              <a:defRPr sz="2000">
                <a:solidFill>
                  <a:schemeClr val="bg1"/>
                </a:solidFill>
                <a:latin typeface="Arial Black" panose="020B0A04020102020204" pitchFamily="34" charset="0"/>
              </a:defRPr>
            </a:lvl2pPr>
            <a:lvl3pPr marL="1143000" indent="-228600">
              <a:defRPr sz="2000">
                <a:solidFill>
                  <a:schemeClr val="bg1"/>
                </a:solidFill>
                <a:latin typeface="Arial Black" panose="020B0A04020102020204" pitchFamily="34" charset="0"/>
              </a:defRPr>
            </a:lvl3pPr>
            <a:lvl4pPr marL="1600200" indent="-228600">
              <a:defRPr sz="2000">
                <a:solidFill>
                  <a:schemeClr val="bg1"/>
                </a:solidFill>
                <a:latin typeface="Arial Black" panose="020B0A04020102020204" pitchFamily="34" charset="0"/>
              </a:defRPr>
            </a:lvl4pPr>
            <a:lvl5pPr marL="2057400" indent="-228600">
              <a:defRPr sz="2000">
                <a:solidFill>
                  <a:schemeClr val="bg1"/>
                </a:solidFill>
                <a:latin typeface="Arial Black" panose="020B0A04020102020204" pitchFamily="34" charset="0"/>
              </a:defRPr>
            </a:lvl5pPr>
            <a:lvl6pPr marL="2514600" indent="-228600" eaLnBrk="0" fontAlgn="base" hangingPunct="0">
              <a:spcBef>
                <a:spcPct val="0"/>
              </a:spcBef>
              <a:spcAft>
                <a:spcPct val="0"/>
              </a:spcAft>
              <a:defRPr sz="2000">
                <a:solidFill>
                  <a:schemeClr val="bg1"/>
                </a:solidFill>
                <a:latin typeface="Arial Black" panose="020B0A04020102020204" pitchFamily="34" charset="0"/>
              </a:defRPr>
            </a:lvl6pPr>
            <a:lvl7pPr marL="2971800" indent="-228600" eaLnBrk="0" fontAlgn="base" hangingPunct="0">
              <a:spcBef>
                <a:spcPct val="0"/>
              </a:spcBef>
              <a:spcAft>
                <a:spcPct val="0"/>
              </a:spcAft>
              <a:defRPr sz="2000">
                <a:solidFill>
                  <a:schemeClr val="bg1"/>
                </a:solidFill>
                <a:latin typeface="Arial Black" panose="020B0A04020102020204" pitchFamily="34" charset="0"/>
              </a:defRPr>
            </a:lvl7pPr>
            <a:lvl8pPr marL="3429000" indent="-228600" eaLnBrk="0" fontAlgn="base" hangingPunct="0">
              <a:spcBef>
                <a:spcPct val="0"/>
              </a:spcBef>
              <a:spcAft>
                <a:spcPct val="0"/>
              </a:spcAft>
              <a:defRPr sz="2000">
                <a:solidFill>
                  <a:schemeClr val="bg1"/>
                </a:solidFill>
                <a:latin typeface="Arial Black" panose="020B0A04020102020204" pitchFamily="34" charset="0"/>
              </a:defRPr>
            </a:lvl8pPr>
            <a:lvl9pPr marL="3886200" indent="-228600" eaLnBrk="0" fontAlgn="base" hangingPunct="0">
              <a:spcBef>
                <a:spcPct val="0"/>
              </a:spcBef>
              <a:spcAft>
                <a:spcPct val="0"/>
              </a:spcAft>
              <a:defRPr sz="2000">
                <a:solidFill>
                  <a:schemeClr val="bg1"/>
                </a:solidFill>
                <a:latin typeface="Arial Black" panose="020B0A04020102020204" pitchFamily="34" charset="0"/>
              </a:defRPr>
            </a:lvl9pPr>
          </a:lstStyle>
          <a:p>
            <a:pPr>
              <a:defRPr/>
            </a:pPr>
            <a:r>
              <a:rPr lang="en-US" altLang="en-US" sz="1000">
                <a:latin typeface="Arial" panose="020B0604020202020204" pitchFamily="34" charset="0"/>
                <a:cs typeface="Arial" panose="020B0604020202020204" pitchFamily="34" charset="0"/>
              </a:rPr>
              <a:t>U.S. Department of Labor  |  Wage and Hour Division</a:t>
            </a:r>
          </a:p>
        </p:txBody>
      </p:sp>
      <p:sp>
        <p:nvSpPr>
          <p:cNvPr id="2" name="Title 1"/>
          <p:cNvSpPr>
            <a:spLocks noGrp="1"/>
          </p:cNvSpPr>
          <p:nvPr>
            <p:ph type="title"/>
          </p:nvPr>
        </p:nvSpPr>
        <p:spPr>
          <a:xfrm>
            <a:off x="609600" y="381000"/>
            <a:ext cx="11582400" cy="1143000"/>
          </a:xfrm>
          <a:noFill/>
        </p:spPr>
        <p:txBody>
          <a:bodyPr/>
          <a:lstStyle>
            <a:lvl1pPr algn="l">
              <a:lnSpc>
                <a:spcPts val="4500"/>
              </a:lnSpc>
              <a:defRPr sz="4400" b="1">
                <a:solidFill>
                  <a:srgbClr val="FFC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09600" y="1752600"/>
            <a:ext cx="10972800" cy="4191000"/>
          </a:xfrm>
        </p:spPr>
        <p:txBody>
          <a:bodyPr/>
          <a:lstStyle>
            <a:lvl1pPr marL="0" indent="0" algn="l">
              <a:defRPr sz="3200" b="0">
                <a:solidFill>
                  <a:schemeClr val="tx1"/>
                </a:solidFill>
                <a:latin typeface="Arial" panose="020B0604020202020204" pitchFamily="34" charset="0"/>
                <a:cs typeface="Arial" panose="020B0604020202020204" pitchFamily="34" charset="0"/>
              </a:defRPr>
            </a:lvl1pPr>
            <a:lvl2pPr marL="0" indent="0" algn="l">
              <a:defRPr sz="3200" b="0">
                <a:latin typeface="Arial" panose="020B0604020202020204" pitchFamily="34" charset="0"/>
                <a:cs typeface="Arial" panose="020B0604020202020204" pitchFamily="34" charset="0"/>
              </a:defRPr>
            </a:lvl2pPr>
            <a:lvl3pPr marL="0" indent="0" algn="l">
              <a:defRPr sz="3200" b="0">
                <a:latin typeface="Arial" panose="020B0604020202020204" pitchFamily="34" charset="0"/>
                <a:cs typeface="Arial" panose="020B0604020202020204" pitchFamily="34" charset="0"/>
              </a:defRPr>
            </a:lvl3pPr>
            <a:lvl4pPr marL="0" indent="0" algn="l">
              <a:defRPr sz="3200" b="0">
                <a:latin typeface="Arial" panose="020B0604020202020204" pitchFamily="34" charset="0"/>
                <a:cs typeface="Arial" panose="020B0604020202020204" pitchFamily="34" charset="0"/>
              </a:defRPr>
            </a:lvl4pPr>
            <a:lvl5pPr marL="0" indent="0" algn="l">
              <a:defRPr sz="3200" b="0">
                <a:latin typeface="Arial" panose="020B0604020202020204" pitchFamily="34" charset="0"/>
                <a:cs typeface="Arial" panose="020B0604020202020204" pitchFamily="34" charset="0"/>
              </a:defRPr>
            </a:lvl5pPr>
            <a:lvl6pPr marL="457200">
              <a:defRPr/>
            </a:lvl6pPr>
            <a:lvl7pPr marL="914400">
              <a:defRPr/>
            </a:lvl7pPr>
            <a:lvl8pPr marL="1371600">
              <a:defRPr/>
            </a:lvl8pPr>
            <a:lvl9pPr marL="1828800">
              <a:defRPr/>
            </a:lvl9pPr>
          </a:lstStyle>
          <a:p>
            <a:pPr lvl="0"/>
            <a:r>
              <a:rPr lang="en-US"/>
              <a:t>Click to edit Master text styles</a:t>
            </a:r>
          </a:p>
          <a:p>
            <a:pPr lvl="5"/>
            <a:r>
              <a:rPr lang="en-US"/>
              <a:t>Second level</a:t>
            </a:r>
          </a:p>
          <a:p>
            <a:pPr lvl="6"/>
            <a:r>
              <a:rPr lang="en-US"/>
              <a:t>Third level</a:t>
            </a:r>
          </a:p>
          <a:p>
            <a:pPr lvl="7"/>
            <a:r>
              <a:rPr lang="en-US"/>
              <a:t>Fourth level</a:t>
            </a:r>
          </a:p>
          <a:p>
            <a:pPr lvl="8"/>
            <a:r>
              <a:rPr lang="en-US"/>
              <a:t>Fifth level</a:t>
            </a:r>
          </a:p>
        </p:txBody>
      </p:sp>
    </p:spTree>
    <p:extLst>
      <p:ext uri="{BB962C8B-B14F-4D97-AF65-F5344CB8AC3E}">
        <p14:creationId xmlns:p14="http://schemas.microsoft.com/office/powerpoint/2010/main" val="53305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17375E"/>
        </a:solidFill>
        <a:effectLst/>
      </p:bgPr>
    </p:bg>
    <p:spTree>
      <p:nvGrpSpPr>
        <p:cNvPr id="1" name=""/>
        <p:cNvGrpSpPr/>
        <p:nvPr/>
      </p:nvGrpSpPr>
      <p:grpSpPr>
        <a:xfrm>
          <a:off x="0" y="0"/>
          <a:ext cx="0" cy="0"/>
          <a:chOff x="0" y="0"/>
          <a:chExt cx="0" cy="0"/>
        </a:xfrm>
      </p:grpSpPr>
      <p:pic>
        <p:nvPicPr>
          <p:cNvPr id="3" name="Picture 2" descr="Department of Labor seal and Wage and Hour logo with text Wage and Hour Division, United States Department of Labor, dol.gov/agencies/whd,1-866487-9248." title="Footer"/>
          <p:cNvPicPr>
            <a:picLocks noChangeAspect="1"/>
          </p:cNvPicPr>
          <p:nvPr userDrawn="1"/>
        </p:nvPicPr>
        <p:blipFill rotWithShape="1">
          <a:blip r:embed="rId2">
            <a:lum bright="70000" contrast="-70000"/>
          </a:blip>
          <a:srcRect t="-1" r="34716" b="299"/>
          <a:stretch/>
        </p:blipFill>
        <p:spPr>
          <a:xfrm>
            <a:off x="609600" y="5905500"/>
            <a:ext cx="5278438" cy="668338"/>
          </a:xfrm>
          <a:prstGeom prst="rect">
            <a:avLst/>
          </a:prstGeom>
        </p:spPr>
      </p:pic>
      <p:pic>
        <p:nvPicPr>
          <p:cNvPr id="5"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3173163"/>
            <a:ext cx="10363200" cy="2104690"/>
          </a:xfrm>
          <a:noFill/>
        </p:spPr>
        <p:txBody>
          <a:bodyPr>
            <a:noAutofit/>
          </a:bodyPr>
          <a:lstStyle>
            <a:lvl1pPr algn="l">
              <a:defRPr sz="6000" b="1">
                <a:solidFill>
                  <a:srgbClr val="FEBC10"/>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TextBox 5"/>
          <p:cNvSpPr txBox="1"/>
          <p:nvPr userDrawn="1"/>
        </p:nvSpPr>
        <p:spPr>
          <a:xfrm>
            <a:off x="8116528" y="5899354"/>
            <a:ext cx="3569110" cy="523220"/>
          </a:xfrm>
          <a:prstGeom prst="rect">
            <a:avLst/>
          </a:prstGeom>
          <a:noFill/>
        </p:spPr>
        <p:txBody>
          <a:bodyPr wrap="square" rtlCol="0">
            <a:spAutoFit/>
          </a:bodyPr>
          <a:lstStyle/>
          <a:p>
            <a:pPr algn="r"/>
            <a:r>
              <a:rPr lang="en-US" sz="1400" b="1">
                <a:solidFill>
                  <a:schemeClr val="bg1"/>
                </a:solidFill>
                <a:latin typeface="Arial" panose="020B0604020202020204" pitchFamily="34" charset="0"/>
                <a:cs typeface="Arial" panose="020B0604020202020204" pitchFamily="34" charset="0"/>
              </a:rPr>
              <a:t>dol.gov/agencies/whd</a:t>
            </a:r>
          </a:p>
          <a:p>
            <a:pPr algn="r"/>
            <a:r>
              <a:rPr lang="en-US" sz="1400">
                <a:solidFill>
                  <a:schemeClr val="bg1"/>
                </a:solidFill>
                <a:latin typeface="Arial" panose="020B0604020202020204" pitchFamily="34" charset="0"/>
                <a:cs typeface="Arial" panose="020B0604020202020204" pitchFamily="34" charset="0"/>
              </a:rPr>
              <a:t>1-866-4-US-WAGE</a:t>
            </a:r>
          </a:p>
        </p:txBody>
      </p:sp>
      <p:pic>
        <p:nvPicPr>
          <p:cNvPr id="4" name="Picture 10">
            <a:extLst>
              <a:ext uri="{FF2B5EF4-FFF2-40B4-BE49-F238E27FC236}">
                <a16:creationId xmlns:a16="http://schemas.microsoft.com/office/drawing/2014/main" id="{4BF42EF1-AE86-5316-5FDB-372522D77F5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auto">
          <a:xfrm>
            <a:off x="1" y="-1"/>
            <a:ext cx="12201512" cy="3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6094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5" name="Picture 4" descr="Department of Labor seal and Wage and Hour logo with text Wage and Hour Division, United States Department of Labor, dol.gov/agencies/whd,1-866487-9248." title="Footer"/>
          <p:cNvPicPr>
            <a:picLocks noChangeAspect="1"/>
          </p:cNvPicPr>
          <p:nvPr userDrawn="1"/>
        </p:nvPicPr>
        <p:blipFill rotWithShape="1">
          <a:blip r:embed="rId2">
            <a:lum bright="70000" contrast="-70000"/>
          </a:blip>
          <a:srcRect t="-1" r="34716" b="299"/>
          <a:stretch/>
        </p:blipFill>
        <p:spPr>
          <a:xfrm>
            <a:off x="609600" y="5905500"/>
            <a:ext cx="5278438" cy="668338"/>
          </a:xfrm>
          <a:prstGeom prst="rect">
            <a:avLst/>
          </a:prstGeom>
        </p:spPr>
      </p:pic>
      <p:pic>
        <p:nvPicPr>
          <p:cNvPr id="6" name="Picture 5" descr="Department of Labor seal and Wage and Hour logo with text Wage and Hour Division, United States Department of Labor, dol.gov/agencies/whd,1-866487-9248." title="Footer"/>
          <p:cNvPicPr>
            <a:picLocks noChangeAspect="1"/>
          </p:cNvPicPr>
          <p:nvPr userDrawn="1"/>
        </p:nvPicPr>
        <p:blipFill rotWithShape="1">
          <a:blip r:embed="rId2">
            <a:lum bright="70000" contrast="-70000"/>
          </a:blip>
          <a:srcRect l="69720" b="5753"/>
          <a:stretch/>
        </p:blipFill>
        <p:spPr>
          <a:xfrm>
            <a:off x="9134475" y="5905500"/>
            <a:ext cx="2447925" cy="631825"/>
          </a:xfrm>
          <a:prstGeom prst="rect">
            <a:avLst/>
          </a:prstGeom>
        </p:spPr>
      </p:pic>
      <p:sp>
        <p:nvSpPr>
          <p:cNvPr id="7" name="Rectangle 6"/>
          <p:cNvSpPr/>
          <p:nvPr userDrawn="1"/>
        </p:nvSpPr>
        <p:spPr>
          <a:xfrm>
            <a:off x="0" y="6438900"/>
            <a:ext cx="12192000" cy="419100"/>
          </a:xfrm>
          <a:prstGeom prst="rect">
            <a:avLst/>
          </a:prstGeom>
          <a:solidFill>
            <a:srgbClr val="1737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Footer Placeholder 6"/>
          <p:cNvSpPr txBox="1">
            <a:spLocks/>
          </p:cNvSpPr>
          <p:nvPr userDrawn="1"/>
        </p:nvSpPr>
        <p:spPr>
          <a:xfrm>
            <a:off x="11188700" y="6423025"/>
            <a:ext cx="457200" cy="379413"/>
          </a:xfrm>
          <a:prstGeom prst="rect">
            <a:avLst/>
          </a:prstGeom>
        </p:spPr>
        <p:txBody>
          <a:bodyPr anchor="ctr"/>
          <a:lstStyle>
            <a:defPPr>
              <a:defRPr lang="en-US"/>
            </a:defPPr>
            <a:lvl1pPr algn="ctr" defTabSz="457200" rtl="0" fontAlgn="base">
              <a:spcBef>
                <a:spcPct val="0"/>
              </a:spcBef>
              <a:spcAft>
                <a:spcPct val="0"/>
              </a:spcAft>
              <a:defRPr sz="1100" kern="1200">
                <a:solidFill>
                  <a:srgbClr val="FEBC10"/>
                </a:solidFill>
                <a:latin typeface="Arial"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a:lstStyle>
          <a:p>
            <a:pPr algn="r">
              <a:defRPr/>
            </a:pPr>
            <a:fld id="{D16338AD-815B-4E82-9932-E16F6451E13B}" type="slidenum">
              <a:rPr lang="en-US" sz="1000" smtClean="0">
                <a:solidFill>
                  <a:schemeClr val="bg1"/>
                </a:solidFill>
              </a:rPr>
              <a:pPr algn="r">
                <a:defRPr/>
              </a:pPr>
              <a:t>‹#›</a:t>
            </a:fld>
            <a:endParaRPr lang="en-US">
              <a:solidFill>
                <a:schemeClr val="bg1"/>
              </a:solidFill>
            </a:endParaRPr>
          </a:p>
        </p:txBody>
      </p:sp>
      <p:sp>
        <p:nvSpPr>
          <p:cNvPr id="9" name="TextBox 8"/>
          <p:cNvSpPr txBox="1">
            <a:spLocks noChangeArrowheads="1"/>
          </p:cNvSpPr>
          <p:nvPr userDrawn="1"/>
        </p:nvSpPr>
        <p:spPr bwMode="auto">
          <a:xfrm>
            <a:off x="609600" y="6513513"/>
            <a:ext cx="3670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bg1"/>
                </a:solidFill>
                <a:latin typeface="Arial Black" panose="020B0A04020102020204" pitchFamily="34" charset="0"/>
              </a:defRPr>
            </a:lvl1pPr>
            <a:lvl2pPr marL="742950" indent="-285750">
              <a:defRPr sz="2000">
                <a:solidFill>
                  <a:schemeClr val="bg1"/>
                </a:solidFill>
                <a:latin typeface="Arial Black" panose="020B0A04020102020204" pitchFamily="34" charset="0"/>
              </a:defRPr>
            </a:lvl2pPr>
            <a:lvl3pPr marL="1143000" indent="-228600">
              <a:defRPr sz="2000">
                <a:solidFill>
                  <a:schemeClr val="bg1"/>
                </a:solidFill>
                <a:latin typeface="Arial Black" panose="020B0A04020102020204" pitchFamily="34" charset="0"/>
              </a:defRPr>
            </a:lvl3pPr>
            <a:lvl4pPr marL="1600200" indent="-228600">
              <a:defRPr sz="2000">
                <a:solidFill>
                  <a:schemeClr val="bg1"/>
                </a:solidFill>
                <a:latin typeface="Arial Black" panose="020B0A04020102020204" pitchFamily="34" charset="0"/>
              </a:defRPr>
            </a:lvl4pPr>
            <a:lvl5pPr marL="2057400" indent="-228600">
              <a:defRPr sz="2000">
                <a:solidFill>
                  <a:schemeClr val="bg1"/>
                </a:solidFill>
                <a:latin typeface="Arial Black" panose="020B0A04020102020204" pitchFamily="34" charset="0"/>
              </a:defRPr>
            </a:lvl5pPr>
            <a:lvl6pPr marL="2514600" indent="-228600" eaLnBrk="0" fontAlgn="base" hangingPunct="0">
              <a:spcBef>
                <a:spcPct val="0"/>
              </a:spcBef>
              <a:spcAft>
                <a:spcPct val="0"/>
              </a:spcAft>
              <a:defRPr sz="2000">
                <a:solidFill>
                  <a:schemeClr val="bg1"/>
                </a:solidFill>
                <a:latin typeface="Arial Black" panose="020B0A04020102020204" pitchFamily="34" charset="0"/>
              </a:defRPr>
            </a:lvl6pPr>
            <a:lvl7pPr marL="2971800" indent="-228600" eaLnBrk="0" fontAlgn="base" hangingPunct="0">
              <a:spcBef>
                <a:spcPct val="0"/>
              </a:spcBef>
              <a:spcAft>
                <a:spcPct val="0"/>
              </a:spcAft>
              <a:defRPr sz="2000">
                <a:solidFill>
                  <a:schemeClr val="bg1"/>
                </a:solidFill>
                <a:latin typeface="Arial Black" panose="020B0A04020102020204" pitchFamily="34" charset="0"/>
              </a:defRPr>
            </a:lvl7pPr>
            <a:lvl8pPr marL="3429000" indent="-228600" eaLnBrk="0" fontAlgn="base" hangingPunct="0">
              <a:spcBef>
                <a:spcPct val="0"/>
              </a:spcBef>
              <a:spcAft>
                <a:spcPct val="0"/>
              </a:spcAft>
              <a:defRPr sz="2000">
                <a:solidFill>
                  <a:schemeClr val="bg1"/>
                </a:solidFill>
                <a:latin typeface="Arial Black" panose="020B0A04020102020204" pitchFamily="34" charset="0"/>
              </a:defRPr>
            </a:lvl8pPr>
            <a:lvl9pPr marL="3886200" indent="-228600" eaLnBrk="0" fontAlgn="base" hangingPunct="0">
              <a:spcBef>
                <a:spcPct val="0"/>
              </a:spcBef>
              <a:spcAft>
                <a:spcPct val="0"/>
              </a:spcAft>
              <a:defRPr sz="2000">
                <a:solidFill>
                  <a:schemeClr val="bg1"/>
                </a:solidFill>
                <a:latin typeface="Arial Black" panose="020B0A04020102020204" pitchFamily="34" charset="0"/>
              </a:defRPr>
            </a:lvl9pPr>
          </a:lstStyle>
          <a:p>
            <a:pPr>
              <a:defRPr/>
            </a:pPr>
            <a:r>
              <a:rPr lang="en-US" altLang="en-US" sz="1000"/>
              <a:t>Wage and Hour Division</a:t>
            </a:r>
          </a:p>
        </p:txBody>
      </p:sp>
      <p:sp>
        <p:nvSpPr>
          <p:cNvPr id="4" name="Picture Placeholder 3"/>
          <p:cNvSpPr>
            <a:spLocks noGrp="1"/>
          </p:cNvSpPr>
          <p:nvPr>
            <p:ph type="pic" sz="quarter" idx="10"/>
          </p:nvPr>
        </p:nvSpPr>
        <p:spPr>
          <a:xfrm>
            <a:off x="0" y="0"/>
            <a:ext cx="12192000" cy="6438900"/>
          </a:xfrm>
        </p:spPr>
        <p:txBody>
          <a:bodyPr/>
          <a:lstStyle/>
          <a:p>
            <a:pPr lvl="0"/>
            <a:r>
              <a:rPr lang="en-US" noProof="0"/>
              <a:t>Click icon to add picture</a:t>
            </a:r>
          </a:p>
        </p:txBody>
      </p:sp>
      <p:sp>
        <p:nvSpPr>
          <p:cNvPr id="2" name="Title 1"/>
          <p:cNvSpPr>
            <a:spLocks noGrp="1"/>
          </p:cNvSpPr>
          <p:nvPr>
            <p:ph type="ctrTitle"/>
          </p:nvPr>
        </p:nvSpPr>
        <p:spPr>
          <a:xfrm>
            <a:off x="0" y="3571622"/>
            <a:ext cx="11313042" cy="988828"/>
          </a:xfrm>
          <a:solidFill>
            <a:srgbClr val="17375E"/>
          </a:solidFill>
        </p:spPr>
        <p:txBody>
          <a:bodyPr lIns="457200">
            <a:noAutofit/>
          </a:bodyPr>
          <a:lstStyle>
            <a:lvl1pPr algn="l">
              <a:defRPr sz="6000" b="1">
                <a:solidFill>
                  <a:srgbClr val="FEBC10"/>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00627650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98F2AA-1FA4-7A40-93E9-56841DB56A62}"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3281540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52410-7782-4BE8-A188-9A8DEA3F5694}" type="datetimeFigureOut">
              <a:rPr lang="en-US" smtClean="0"/>
              <a:t>5/15/2023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3A494-EBD1-4A4B-B3C1-36A2234B2E04}" type="slidenum">
              <a:rPr lang="en-US" smtClean="0"/>
              <a:t>‹#›</a:t>
            </a:fld>
            <a:endParaRPr lang="en-US"/>
          </a:p>
        </p:txBody>
      </p:sp>
    </p:spTree>
    <p:extLst>
      <p:ext uri="{BB962C8B-B14F-4D97-AF65-F5344CB8AC3E}">
        <p14:creationId xmlns:p14="http://schemas.microsoft.com/office/powerpoint/2010/main" val="4198947422"/>
      </p:ext>
    </p:extLst>
  </p:cSld>
  <p:clrMap bg1="lt1" tx1="dk1" bg2="lt2" tx2="dk2" accent1="accent1" accent2="accent2" accent3="accent3" accent4="accent4" accent5="accent5" accent6="accent6" hlink="hlink" folHlink="folHlink"/>
  <p:sldLayoutIdLst>
    <p:sldLayoutId id="2147483682" r:id="rId1"/>
    <p:sldLayoutId id="2147483662" r:id="rId2"/>
    <p:sldLayoutId id="2147483674" r:id="rId3"/>
    <p:sldLayoutId id="2147483675" r:id="rId4"/>
    <p:sldLayoutId id="2147483663" r:id="rId5"/>
    <p:sldLayoutId id="2147483673" r:id="rId6"/>
    <p:sldLayoutId id="2147483670" r:id="rId7"/>
    <p:sldLayoutId id="2147483678" r:id="rId8"/>
    <p:sldLayoutId id="2147483683" r:id="rId9"/>
  </p:sldLayoutIdLst>
  <p:txStyles>
    <p:titleStyle>
      <a:lvl1pPr algn="l" defTabSz="914400" rtl="0" eaLnBrk="1" latinLnBrk="0" hangingPunct="1">
        <a:lnSpc>
          <a:spcPct val="90000"/>
        </a:lnSpc>
        <a:spcBef>
          <a:spcPct val="0"/>
        </a:spcBef>
        <a:buNone/>
        <a:defRPr sz="4400" kern="1200" baseline="0">
          <a:solidFill>
            <a:srgbClr val="FFC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C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s://www.dol.gov/agencies/whd/fmla"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Essential Protections">
            <a:extLst>
              <a:ext uri="{FF2B5EF4-FFF2-40B4-BE49-F238E27FC236}">
                <a16:creationId xmlns:a16="http://schemas.microsoft.com/office/drawing/2014/main" id="{DAB816AC-451A-474D-8E32-580FAE611A70}"/>
              </a:ext>
            </a:extLst>
          </p:cNvPr>
          <p:cNvSpPr txBox="1">
            <a:spLocks/>
          </p:cNvSpPr>
          <p:nvPr/>
        </p:nvSpPr>
        <p:spPr bwMode="auto">
          <a:xfrm>
            <a:off x="-957" y="2730800"/>
            <a:ext cx="4146237" cy="3172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0" tIns="45720" rIns="457200" bIns="45720" anchor="ctr"/>
          <a:lstStyle>
            <a:lvl1pPr algn="ctr" defTabSz="457200">
              <a:spcBef>
                <a:spcPct val="20000"/>
              </a:spcBef>
              <a:defRPr sz="2000" b="1">
                <a:solidFill>
                  <a:schemeClr val="accent2"/>
                </a:solidFill>
                <a:latin typeface="Verdana" panose="020B0604030504040204" pitchFamily="34" charset="0"/>
              </a:defRPr>
            </a:lvl1pPr>
            <a:lvl2pPr marL="742950" indent="-285750" defTabSz="457200">
              <a:spcBef>
                <a:spcPct val="20000"/>
              </a:spcBef>
              <a:buChar char="–"/>
              <a:defRPr sz="2800" b="1">
                <a:solidFill>
                  <a:schemeClr val="bg1"/>
                </a:solidFill>
                <a:latin typeface="Arial" panose="020B0604020202020204" pitchFamily="34" charset="0"/>
              </a:defRPr>
            </a:lvl2pPr>
            <a:lvl3pPr marL="1143000" indent="-228600" defTabSz="457200">
              <a:spcBef>
                <a:spcPct val="20000"/>
              </a:spcBef>
              <a:buChar char="•"/>
              <a:defRPr sz="2400" b="1">
                <a:solidFill>
                  <a:schemeClr val="bg1"/>
                </a:solidFill>
                <a:latin typeface="Arial" panose="020B0604020202020204" pitchFamily="34" charset="0"/>
              </a:defRPr>
            </a:lvl3pPr>
            <a:lvl4pPr marL="1600200" indent="-228600" defTabSz="457200">
              <a:spcBef>
                <a:spcPct val="20000"/>
              </a:spcBef>
              <a:buChar char="–"/>
              <a:defRPr sz="2000" b="1">
                <a:solidFill>
                  <a:schemeClr val="bg1"/>
                </a:solidFill>
                <a:latin typeface="Arial" panose="020B0604020202020204" pitchFamily="34" charset="0"/>
              </a:defRPr>
            </a:lvl4pPr>
            <a:lvl5pPr marL="2057400" indent="-228600" defTabSz="457200">
              <a:spcBef>
                <a:spcPct val="20000"/>
              </a:spcBef>
              <a:buChar char="»"/>
              <a:defRPr sz="2000" b="1">
                <a:solidFill>
                  <a:schemeClr val="bg1"/>
                </a:solidFill>
                <a:latin typeface="Arial" panose="020B0604020202020204" pitchFamily="34" charset="0"/>
              </a:defRPr>
            </a:lvl5pPr>
            <a:lvl6pPr marL="2514600" indent="-228600" defTabSz="457200" eaLnBrk="0" fontAlgn="base" hangingPunct="0">
              <a:spcBef>
                <a:spcPct val="20000"/>
              </a:spcBef>
              <a:spcAft>
                <a:spcPct val="0"/>
              </a:spcAft>
              <a:buChar char="»"/>
              <a:defRPr sz="2000" b="1">
                <a:solidFill>
                  <a:schemeClr val="bg1"/>
                </a:solidFill>
                <a:latin typeface="Arial" panose="020B0604020202020204" pitchFamily="34" charset="0"/>
              </a:defRPr>
            </a:lvl6pPr>
            <a:lvl7pPr marL="2971800" indent="-228600" defTabSz="457200" eaLnBrk="0" fontAlgn="base" hangingPunct="0">
              <a:spcBef>
                <a:spcPct val="20000"/>
              </a:spcBef>
              <a:spcAft>
                <a:spcPct val="0"/>
              </a:spcAft>
              <a:buChar char="»"/>
              <a:defRPr sz="2000" b="1">
                <a:solidFill>
                  <a:schemeClr val="bg1"/>
                </a:solidFill>
                <a:latin typeface="Arial" panose="020B0604020202020204" pitchFamily="34" charset="0"/>
              </a:defRPr>
            </a:lvl7pPr>
            <a:lvl8pPr marL="3429000" indent="-228600" defTabSz="457200" eaLnBrk="0" fontAlgn="base" hangingPunct="0">
              <a:spcBef>
                <a:spcPct val="20000"/>
              </a:spcBef>
              <a:spcAft>
                <a:spcPct val="0"/>
              </a:spcAft>
              <a:buChar char="»"/>
              <a:defRPr sz="2000" b="1">
                <a:solidFill>
                  <a:schemeClr val="bg1"/>
                </a:solidFill>
                <a:latin typeface="Arial" panose="020B0604020202020204" pitchFamily="34" charset="0"/>
              </a:defRPr>
            </a:lvl8pPr>
            <a:lvl9pPr marL="3886200" indent="-228600" defTabSz="457200" eaLnBrk="0" fontAlgn="base" hangingPunct="0">
              <a:spcBef>
                <a:spcPct val="20000"/>
              </a:spcBef>
              <a:spcAft>
                <a:spcPct val="0"/>
              </a:spcAft>
              <a:buChar char="»"/>
              <a:defRPr sz="2000" b="1">
                <a:solidFill>
                  <a:schemeClr val="bg1"/>
                </a:solidFill>
                <a:latin typeface="Arial" panose="020B0604020202020204" pitchFamily="34" charset="0"/>
              </a:defRPr>
            </a:lvl9pPr>
          </a:lstStyle>
          <a:p>
            <a:pPr algn="r">
              <a:spcBef>
                <a:spcPct val="0"/>
              </a:spcBef>
            </a:pPr>
            <a:r>
              <a:rPr lang="en-US" altLang="en-US">
                <a:solidFill>
                  <a:schemeClr val="tx1"/>
                </a:solidFill>
                <a:latin typeface="Arial"/>
                <a:cs typeface="Arial"/>
              </a:rPr>
              <a:t>Family Medical Leave Act</a:t>
            </a:r>
            <a:endParaRPr lang="en-US" altLang="en-US" sz="160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914400" y="3440410"/>
            <a:ext cx="11277600" cy="1328314"/>
          </a:xfrm>
        </p:spPr>
        <p:txBody>
          <a:bodyPr/>
          <a:lstStyle/>
          <a:p>
            <a:r>
              <a:rPr lang="en-US" sz="5400"/>
              <a:t>The Family and Medical Leave Act</a:t>
            </a:r>
          </a:p>
        </p:txBody>
      </p:sp>
    </p:spTree>
    <p:extLst>
      <p:ext uri="{BB962C8B-B14F-4D97-AF65-F5344CB8AC3E}">
        <p14:creationId xmlns:p14="http://schemas.microsoft.com/office/powerpoint/2010/main" val="2427847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solidFill>
                  <a:schemeClr val="bg1"/>
                </a:solidFill>
              </a:rPr>
              <a:t>Special Hours of Service Rule -</a:t>
            </a:r>
            <a:br>
              <a:rPr lang="en-US">
                <a:solidFill>
                  <a:schemeClr val="bg1"/>
                </a:solidFill>
              </a:rPr>
            </a:br>
            <a:r>
              <a:rPr lang="en-US">
                <a:solidFill>
                  <a:schemeClr val="bg1"/>
                </a:solidFill>
              </a:rPr>
              <a:t>Airline Flight Crew Employee Eligibility</a:t>
            </a:r>
          </a:p>
        </p:txBody>
      </p:sp>
      <p:sp>
        <p:nvSpPr>
          <p:cNvPr id="3" name="Content Placeholder 2"/>
          <p:cNvSpPr>
            <a:spLocks noGrp="1"/>
          </p:cNvSpPr>
          <p:nvPr>
            <p:ph idx="1"/>
          </p:nvPr>
        </p:nvSpPr>
        <p:spPr/>
        <p:txBody>
          <a:bodyPr>
            <a:normAutofit/>
          </a:bodyPr>
          <a:lstStyle/>
          <a:p>
            <a:pPr>
              <a:buNone/>
            </a:pPr>
            <a:r>
              <a:rPr lang="en-US"/>
              <a:t>During the previous 12 months</a:t>
            </a:r>
            <a:r>
              <a:rPr lang="en-US">
                <a:solidFill>
                  <a:schemeClr val="tx2">
                    <a:lumMod val="60000"/>
                    <a:lumOff val="40000"/>
                  </a:schemeClr>
                </a:solidFill>
              </a:rPr>
              <a:t>,</a:t>
            </a:r>
            <a:r>
              <a:rPr lang="en-US"/>
              <a:t> the employee must have:</a:t>
            </a:r>
          </a:p>
          <a:p>
            <a:r>
              <a:rPr lang="en-US"/>
              <a:t>Worked or been paid for not less than 60 percent of the applicable monthly guarantee and</a:t>
            </a:r>
          </a:p>
          <a:p>
            <a:r>
              <a:rPr lang="en-US"/>
              <a:t>Worked or been paid for not less than 504 hours</a:t>
            </a:r>
          </a:p>
        </p:txBody>
      </p:sp>
    </p:spTree>
    <p:extLst>
      <p:ext uri="{BB962C8B-B14F-4D97-AF65-F5344CB8AC3E}">
        <p14:creationId xmlns:p14="http://schemas.microsoft.com/office/powerpoint/2010/main" val="1817763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FA32B36-2051-6A65-3EF8-8B538508CA6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625" t="8052" r="1" b="48356"/>
          <a:stretch/>
        </p:blipFill>
        <p:spPr>
          <a:xfrm>
            <a:off x="-76200" y="-190501"/>
            <a:ext cx="12268200" cy="7324725"/>
          </a:xfrm>
        </p:spPr>
      </p:pic>
      <p:sp>
        <p:nvSpPr>
          <p:cNvPr id="4" name="Title 3">
            <a:extLst>
              <a:ext uri="{FF2B5EF4-FFF2-40B4-BE49-F238E27FC236}">
                <a16:creationId xmlns:a16="http://schemas.microsoft.com/office/drawing/2014/main" id="{CF014439-D01F-0847-57A5-FC3770342CB2}"/>
              </a:ext>
            </a:extLst>
          </p:cNvPr>
          <p:cNvSpPr>
            <a:spLocks noGrp="1"/>
          </p:cNvSpPr>
          <p:nvPr>
            <p:ph type="ctrTitle"/>
          </p:nvPr>
        </p:nvSpPr>
        <p:spPr/>
        <p:txBody>
          <a:bodyPr>
            <a:noAutofit/>
          </a:bodyPr>
          <a:lstStyle/>
          <a:p>
            <a:r>
              <a:rPr lang="en-US" sz="4500"/>
              <a:t>Family Relationships under the FMLA</a:t>
            </a:r>
          </a:p>
        </p:txBody>
      </p:sp>
    </p:spTree>
    <p:extLst>
      <p:ext uri="{BB962C8B-B14F-4D97-AF65-F5344CB8AC3E}">
        <p14:creationId xmlns:p14="http://schemas.microsoft.com/office/powerpoint/2010/main" val="1051937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solidFill>
                  <a:schemeClr val="bg1"/>
                </a:solidFill>
              </a:rPr>
              <a:t>Child</a:t>
            </a:r>
          </a:p>
        </p:txBody>
      </p:sp>
      <p:sp>
        <p:nvSpPr>
          <p:cNvPr id="3" name="Content Placeholder 2"/>
          <p:cNvSpPr>
            <a:spLocks noGrp="1"/>
          </p:cNvSpPr>
          <p:nvPr>
            <p:ph idx="1"/>
          </p:nvPr>
        </p:nvSpPr>
        <p:spPr/>
        <p:txBody>
          <a:bodyPr>
            <a:normAutofit lnSpcReduction="10000"/>
          </a:bodyPr>
          <a:lstStyle/>
          <a:p>
            <a:r>
              <a:rPr lang="en-US" sz="3000"/>
              <a:t>A biological, adopted, or foster child, stepchild, legal ward, or child of someone who is </a:t>
            </a:r>
            <a:r>
              <a:rPr lang="en-US" sz="3000" i="1"/>
              <a:t>in loco parentis, </a:t>
            </a:r>
            <a:r>
              <a:rPr lang="en-US" sz="3000"/>
              <a:t>i.e., in the role of a parent, and</a:t>
            </a:r>
          </a:p>
          <a:p>
            <a:pPr>
              <a:buNone/>
            </a:pPr>
            <a:endParaRPr lang="en-US" sz="600"/>
          </a:p>
          <a:p>
            <a:r>
              <a:rPr lang="en-US" sz="3000"/>
              <a:t>At the time the employee’s FMLA leave is to start: </a:t>
            </a:r>
          </a:p>
          <a:p>
            <a:pPr marL="0" lvl="4" indent="0">
              <a:buNone/>
            </a:pPr>
            <a:r>
              <a:rPr lang="en-US" sz="2600"/>
              <a:t>	- under age 18 </a:t>
            </a:r>
            <a:r>
              <a:rPr lang="en-US" sz="2600" i="1"/>
              <a:t>or </a:t>
            </a:r>
          </a:p>
          <a:p>
            <a:pPr marL="0" lvl="4" indent="0">
              <a:buNone/>
            </a:pPr>
            <a:r>
              <a:rPr lang="en-US" sz="2600" i="1"/>
              <a:t>	- </a:t>
            </a:r>
            <a:r>
              <a:rPr lang="en-US" sz="2600"/>
              <a:t>18 or over </a:t>
            </a:r>
            <a:r>
              <a:rPr lang="en-US" sz="2600" i="1"/>
              <a:t>and </a:t>
            </a:r>
            <a:r>
              <a:rPr lang="en-US" sz="2600"/>
              <a:t>incapable of self-care because of a mental or  </a:t>
            </a:r>
          </a:p>
          <a:p>
            <a:pPr marL="0" lvl="4" indent="0">
              <a:buNone/>
            </a:pPr>
            <a:r>
              <a:rPr lang="en-US" sz="2600"/>
              <a:t> 	   physical disability </a:t>
            </a:r>
          </a:p>
          <a:p>
            <a:pPr marL="457200" lvl="1">
              <a:buNone/>
            </a:pPr>
            <a:endParaRPr lang="en-US" sz="600"/>
          </a:p>
          <a:p>
            <a:r>
              <a:rPr lang="en-US" sz="3000"/>
              <a:t>For military family leave, an employee’s child may be any age</a:t>
            </a:r>
          </a:p>
          <a:p>
            <a:endParaRPr lang="en-US" b="1"/>
          </a:p>
          <a:p>
            <a:pPr lvl="1"/>
            <a:endParaRPr lang="en-US"/>
          </a:p>
          <a:p>
            <a:pPr marL="457200" lvl="1">
              <a:buNone/>
            </a:pPr>
            <a:endParaRPr lang="en-US"/>
          </a:p>
        </p:txBody>
      </p:sp>
    </p:spTree>
    <p:extLst>
      <p:ext uri="{BB962C8B-B14F-4D97-AF65-F5344CB8AC3E}">
        <p14:creationId xmlns:p14="http://schemas.microsoft.com/office/powerpoint/2010/main" val="299490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solidFill>
                  <a:schemeClr val="bg1"/>
                </a:solidFill>
              </a:rPr>
              <a:t>Parent</a:t>
            </a:r>
          </a:p>
        </p:txBody>
      </p:sp>
      <p:sp>
        <p:nvSpPr>
          <p:cNvPr id="3" name="Content Placeholder 2"/>
          <p:cNvSpPr>
            <a:spLocks noGrp="1"/>
          </p:cNvSpPr>
          <p:nvPr>
            <p:ph idx="1"/>
          </p:nvPr>
        </p:nvSpPr>
        <p:spPr/>
        <p:txBody>
          <a:bodyPr/>
          <a:lstStyle/>
          <a:p>
            <a:r>
              <a:rPr lang="en-US"/>
              <a:t>A biological, adoptive, step or foster parent, or someone who stood </a:t>
            </a:r>
            <a:r>
              <a:rPr lang="en-US" i="1"/>
              <a:t>in loco parentis, </a:t>
            </a:r>
            <a:r>
              <a:rPr lang="en-US"/>
              <a:t>i.e., in the role of a parent to the employee when the employee was a child</a:t>
            </a:r>
          </a:p>
          <a:p>
            <a:r>
              <a:rPr lang="en-US"/>
              <a:t>Does not include a parent-in-law</a:t>
            </a:r>
          </a:p>
          <a:p>
            <a:pPr marL="457200" lvl="1">
              <a:buNone/>
            </a:pPr>
            <a:endParaRPr lang="en-US"/>
          </a:p>
        </p:txBody>
      </p:sp>
    </p:spTree>
    <p:extLst>
      <p:ext uri="{BB962C8B-B14F-4D97-AF65-F5344CB8AC3E}">
        <p14:creationId xmlns:p14="http://schemas.microsoft.com/office/powerpoint/2010/main" val="1492289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i="1">
                <a:solidFill>
                  <a:schemeClr val="bg1"/>
                </a:solidFill>
              </a:rPr>
              <a:t>In Loco Parentis - </a:t>
            </a:r>
            <a:r>
              <a:rPr lang="en-US">
                <a:solidFill>
                  <a:schemeClr val="bg1"/>
                </a:solidFill>
              </a:rPr>
              <a:t>In the Role of a Parent to a Child</a:t>
            </a:r>
            <a:endParaRPr lang="en-US" i="1">
              <a:solidFill>
                <a:schemeClr val="bg1"/>
              </a:solidFill>
            </a:endParaRPr>
          </a:p>
        </p:txBody>
      </p:sp>
      <p:sp>
        <p:nvSpPr>
          <p:cNvPr id="3" name="Content Placeholder 2"/>
          <p:cNvSpPr>
            <a:spLocks noGrp="1"/>
          </p:cNvSpPr>
          <p:nvPr>
            <p:ph idx="1"/>
          </p:nvPr>
        </p:nvSpPr>
        <p:spPr/>
        <p:txBody>
          <a:bodyPr/>
          <a:lstStyle/>
          <a:p>
            <a:r>
              <a:rPr lang="en-US"/>
              <a:t>Day-to-day responsibilities to care for or financially support the child</a:t>
            </a:r>
          </a:p>
          <a:p>
            <a:r>
              <a:rPr lang="en-US"/>
              <a:t>Biological or legal relationship to the child not required</a:t>
            </a:r>
          </a:p>
          <a:p>
            <a:r>
              <a:rPr lang="en-US"/>
              <a:t>Grandparents or other relatives, such as siblings, may stand </a:t>
            </a:r>
            <a:r>
              <a:rPr lang="en-US" i="1"/>
              <a:t>in loco parentis</a:t>
            </a:r>
            <a:r>
              <a:rPr lang="en-US"/>
              <a:t> </a:t>
            </a:r>
          </a:p>
        </p:txBody>
      </p:sp>
    </p:spTree>
    <p:extLst>
      <p:ext uri="{BB962C8B-B14F-4D97-AF65-F5344CB8AC3E}">
        <p14:creationId xmlns:p14="http://schemas.microsoft.com/office/powerpoint/2010/main" val="3808688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solidFill>
                  <a:schemeClr val="bg1"/>
                </a:solidFill>
              </a:rPr>
              <a:t>Spouse</a:t>
            </a:r>
          </a:p>
        </p:txBody>
      </p:sp>
      <p:sp>
        <p:nvSpPr>
          <p:cNvPr id="3" name="Content Placeholder 2"/>
          <p:cNvSpPr>
            <a:spLocks noGrp="1"/>
          </p:cNvSpPr>
          <p:nvPr>
            <p:ph idx="1"/>
          </p:nvPr>
        </p:nvSpPr>
        <p:spPr/>
        <p:txBody>
          <a:bodyPr/>
          <a:lstStyle/>
          <a:p>
            <a:pPr>
              <a:buNone/>
            </a:pPr>
            <a:endParaRPr lang="en-US"/>
          </a:p>
          <a:p>
            <a:r>
              <a:rPr lang="en-US"/>
              <a:t>A “husband or wife” as defined or recognized in the state where the employee was married and includes individuals in a same-sex marriage or common law marriage</a:t>
            </a:r>
          </a:p>
          <a:p>
            <a:r>
              <a:rPr lang="en-US"/>
              <a:t>Does not include civil unions or domestic partnerships</a:t>
            </a:r>
          </a:p>
        </p:txBody>
      </p:sp>
    </p:spTree>
    <p:extLst>
      <p:ext uri="{BB962C8B-B14F-4D97-AF65-F5344CB8AC3E}">
        <p14:creationId xmlns:p14="http://schemas.microsoft.com/office/powerpoint/2010/main" val="42770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solidFill>
                  <a:schemeClr val="bg1"/>
                </a:solidFill>
              </a:rPr>
              <a:t>Next of Kin – Military Caregiver Leave</a:t>
            </a:r>
          </a:p>
        </p:txBody>
      </p:sp>
      <p:sp>
        <p:nvSpPr>
          <p:cNvPr id="3" name="Content Placeholder 2"/>
          <p:cNvSpPr>
            <a:spLocks noGrp="1"/>
          </p:cNvSpPr>
          <p:nvPr>
            <p:ph idx="1"/>
          </p:nvPr>
        </p:nvSpPr>
        <p:spPr/>
        <p:txBody>
          <a:bodyPr>
            <a:noAutofit/>
          </a:bodyPr>
          <a:lstStyle/>
          <a:p>
            <a:r>
              <a:rPr lang="en-US" sz="2200"/>
              <a:t>An employee may use military caregiver leave to care for a servicemember or veteran when the employee is the servicemember or veteran’s next of kin</a:t>
            </a:r>
          </a:p>
          <a:p>
            <a:r>
              <a:rPr lang="en-US" sz="2200"/>
              <a:t>“Next of kin” means the servicemember’s nearest blood relative, other than the servicemember’s spouse, parent, son, or daughter, in order of priority:</a:t>
            </a:r>
          </a:p>
          <a:p>
            <a:pPr marL="742950" lvl="4" indent="-285750"/>
            <a:r>
              <a:rPr lang="en-US" sz="2200"/>
              <a:t>All blood relatives who have been granted legal custody of the servicemember</a:t>
            </a:r>
          </a:p>
          <a:p>
            <a:pPr marL="742950" lvl="4" indent="-285750"/>
            <a:r>
              <a:rPr lang="en-US" sz="2200"/>
              <a:t>All brothers and sisters</a:t>
            </a:r>
          </a:p>
          <a:p>
            <a:pPr marL="742950" lvl="4" indent="-285750"/>
            <a:r>
              <a:rPr lang="en-US" sz="2200"/>
              <a:t>All grandparents</a:t>
            </a:r>
          </a:p>
          <a:p>
            <a:pPr marL="742950" lvl="4" indent="-285750"/>
            <a:r>
              <a:rPr lang="en-US" sz="2200"/>
              <a:t>All aunts and uncles</a:t>
            </a:r>
          </a:p>
          <a:p>
            <a:pPr marL="742950" lvl="4" indent="-285750"/>
            <a:r>
              <a:rPr lang="en-US" sz="2200"/>
              <a:t>All first cousins</a:t>
            </a:r>
          </a:p>
          <a:p>
            <a:r>
              <a:rPr lang="en-US" sz="2200"/>
              <a:t>If the servicemember designates in writing a next of kin, that relative is the only next of kin for FMLA leave purposes. </a:t>
            </a:r>
          </a:p>
        </p:txBody>
      </p:sp>
    </p:spTree>
    <p:extLst>
      <p:ext uri="{BB962C8B-B14F-4D97-AF65-F5344CB8AC3E}">
        <p14:creationId xmlns:p14="http://schemas.microsoft.com/office/powerpoint/2010/main" val="3577951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FA32B36-2051-6A65-3EF8-8B538508CA6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904" b="6904"/>
          <a:stretch/>
        </p:blipFill>
        <p:spPr>
          <a:xfrm>
            <a:off x="0" y="0"/>
            <a:ext cx="12192000" cy="6438900"/>
          </a:xfrm>
        </p:spPr>
      </p:pic>
      <p:sp>
        <p:nvSpPr>
          <p:cNvPr id="4" name="Title 3">
            <a:extLst>
              <a:ext uri="{FF2B5EF4-FFF2-40B4-BE49-F238E27FC236}">
                <a16:creationId xmlns:a16="http://schemas.microsoft.com/office/drawing/2014/main" id="{CF014439-D01F-0847-57A5-FC3770342CB2}"/>
              </a:ext>
            </a:extLst>
          </p:cNvPr>
          <p:cNvSpPr>
            <a:spLocks noGrp="1"/>
          </p:cNvSpPr>
          <p:nvPr>
            <p:ph type="ctrTitle"/>
          </p:nvPr>
        </p:nvSpPr>
        <p:spPr/>
        <p:txBody>
          <a:bodyPr>
            <a:normAutofit fontScale="90000"/>
          </a:bodyPr>
          <a:lstStyle/>
          <a:p>
            <a:r>
              <a:rPr lang="en-US"/>
              <a:t>FMLA-protected Leave Reasons</a:t>
            </a:r>
          </a:p>
        </p:txBody>
      </p:sp>
    </p:spTree>
    <p:extLst>
      <p:ext uri="{BB962C8B-B14F-4D97-AF65-F5344CB8AC3E}">
        <p14:creationId xmlns:p14="http://schemas.microsoft.com/office/powerpoint/2010/main" val="1280842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solidFill>
                  <a:schemeClr val="bg1"/>
                </a:solidFill>
              </a:rPr>
              <a:t>Birth, Adoption, or Foster Care Placement </a:t>
            </a:r>
          </a:p>
        </p:txBody>
      </p:sp>
      <p:sp>
        <p:nvSpPr>
          <p:cNvPr id="3" name="Content Placeholder 2"/>
          <p:cNvSpPr>
            <a:spLocks noGrp="1"/>
          </p:cNvSpPr>
          <p:nvPr>
            <p:ph idx="1"/>
          </p:nvPr>
        </p:nvSpPr>
        <p:spPr/>
        <p:txBody>
          <a:bodyPr>
            <a:normAutofit/>
          </a:bodyPr>
          <a:lstStyle/>
          <a:p>
            <a:pPr>
              <a:spcAft>
                <a:spcPts val="1200"/>
              </a:spcAft>
            </a:pPr>
            <a:r>
              <a:rPr lang="en-US" altLang="en-US"/>
              <a:t>Parents may use FMLA leave for the birth, adoption, or foster care placement of a child,  and to bond with their newborn or newly-placed child</a:t>
            </a:r>
          </a:p>
          <a:p>
            <a:pPr>
              <a:spcAft>
                <a:spcPts val="1200"/>
              </a:spcAft>
            </a:pPr>
            <a:r>
              <a:rPr lang="en-US" altLang="en-US"/>
              <a:t>Leave for bonding is only available for one year following a child’s birth or placement </a:t>
            </a:r>
          </a:p>
          <a:p>
            <a:pPr>
              <a:spcAft>
                <a:spcPts val="1200"/>
              </a:spcAft>
            </a:pPr>
            <a:r>
              <a:rPr lang="en-US" altLang="en-US"/>
              <a:t>In some situations, employees may take FMLA leave before the actual adoption or placement</a:t>
            </a:r>
          </a:p>
          <a:p>
            <a:pPr marL="273050" indent="-273050">
              <a:spcAft>
                <a:spcPts val="1200"/>
              </a:spcAft>
            </a:pPr>
            <a:endParaRPr lang="en-US" altLang="en-US"/>
          </a:p>
          <a:p>
            <a:endParaRPr lang="en-US"/>
          </a:p>
        </p:txBody>
      </p:sp>
    </p:spTree>
    <p:extLst>
      <p:ext uri="{BB962C8B-B14F-4D97-AF65-F5344CB8AC3E}">
        <p14:creationId xmlns:p14="http://schemas.microsoft.com/office/powerpoint/2010/main" val="39501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solidFill>
                  <a:schemeClr val="bg1"/>
                </a:solidFill>
              </a:rPr>
              <a:t>The FMLA Definition of a Serious Health Condition  </a:t>
            </a:r>
          </a:p>
        </p:txBody>
      </p:sp>
      <p:sp>
        <p:nvSpPr>
          <p:cNvPr id="3" name="Content Placeholder 2"/>
          <p:cNvSpPr>
            <a:spLocks noGrp="1"/>
          </p:cNvSpPr>
          <p:nvPr>
            <p:ph idx="1"/>
          </p:nvPr>
        </p:nvSpPr>
        <p:spPr/>
        <p:txBody>
          <a:bodyPr>
            <a:normAutofit/>
          </a:bodyPr>
          <a:lstStyle/>
          <a:p>
            <a:pPr>
              <a:defRPr/>
            </a:pPr>
            <a:r>
              <a:rPr lang="en-US" sz="3600"/>
              <a:t>Eligible employees may use FMLA leave because of their own serious health condition or</a:t>
            </a:r>
          </a:p>
          <a:p>
            <a:pPr>
              <a:defRPr/>
            </a:pPr>
            <a:r>
              <a:rPr lang="en-US" sz="3600"/>
              <a:t>To care for a family member with a serious health condition</a:t>
            </a:r>
          </a:p>
          <a:p>
            <a:pPr>
              <a:defRPr/>
            </a:pPr>
            <a:r>
              <a:rPr lang="en-US" sz="3600"/>
              <a:t>Under the FMLA, serious health condition means:</a:t>
            </a:r>
          </a:p>
          <a:p>
            <a:pPr lvl="2" fontAlgn="base"/>
            <a:r>
              <a:rPr lang="en-US" b="0" i="0" u="none" strike="noStrike">
                <a:solidFill>
                  <a:srgbClr val="000000"/>
                </a:solidFill>
                <a:effectLst/>
                <a:latin typeface="Calibri" panose="020F0502020204030204" pitchFamily="34" charset="0"/>
              </a:rPr>
              <a:t> An illness, injury, impairment or physical or mental condition involving:</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2" fontAlgn="base">
              <a:buNone/>
            </a:pPr>
            <a:r>
              <a:rPr lang="en-US" b="0" i="0" u="none" strike="noStrike">
                <a:solidFill>
                  <a:srgbClr val="000000"/>
                </a:solidFill>
                <a:effectLst/>
                <a:latin typeface="Calibri" panose="020F0502020204030204" pitchFamily="34" charset="0"/>
              </a:rPr>
              <a:t> 	- Inpatient Care, or</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2" fontAlgn="base">
              <a:buNone/>
            </a:pPr>
            <a:r>
              <a:rPr lang="en-US" b="0" i="0" u="none" strike="noStrike">
                <a:solidFill>
                  <a:srgbClr val="000000"/>
                </a:solidFill>
                <a:effectLst/>
                <a:latin typeface="Calibri" panose="020F0502020204030204" pitchFamily="34" charset="0"/>
              </a:rPr>
              <a:t> 	- Continuing Treatment by a Health Care Provider</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457200" lvl="1">
              <a:spcBef>
                <a:spcPts val="1200"/>
              </a:spcBef>
              <a:buNone/>
              <a:defRPr/>
            </a:pPr>
            <a:endParaRPr lang="en-US" b="1"/>
          </a:p>
          <a:p>
            <a:endParaRPr lang="en-US"/>
          </a:p>
        </p:txBody>
      </p:sp>
    </p:spTree>
    <p:extLst>
      <p:ext uri="{BB962C8B-B14F-4D97-AF65-F5344CB8AC3E}">
        <p14:creationId xmlns:p14="http://schemas.microsoft.com/office/powerpoint/2010/main" val="3822601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solidFill>
                  <a:schemeClr val="bg1"/>
                </a:solidFill>
              </a:rPr>
              <a:t>Disclaimer</a:t>
            </a:r>
          </a:p>
        </p:txBody>
      </p:sp>
      <p:sp>
        <p:nvSpPr>
          <p:cNvPr id="2" name="Content Placeholder 1"/>
          <p:cNvSpPr>
            <a:spLocks noGrp="1"/>
          </p:cNvSpPr>
          <p:nvPr>
            <p:ph idx="1"/>
          </p:nvPr>
        </p:nvSpPr>
        <p:spPr>
          <a:xfrm>
            <a:off x="609600" y="1752600"/>
            <a:ext cx="10972800" cy="4419600"/>
          </a:xfrm>
        </p:spPr>
        <p:txBody>
          <a:bodyPr>
            <a:normAutofit fontScale="47500" lnSpcReduction="20000"/>
          </a:bodyPr>
          <a:lstStyle/>
          <a:p>
            <a:pPr marL="12700" marR="54610">
              <a:lnSpc>
                <a:spcPct val="120000"/>
              </a:lnSpc>
              <a:spcBef>
                <a:spcPts val="600"/>
              </a:spcBef>
              <a:spcAft>
                <a:spcPts val="600"/>
              </a:spcAft>
              <a:buNone/>
            </a:pPr>
            <a:r>
              <a:rPr lang="en-US" sz="4400" b="1" spc="-5"/>
              <a:t>This</a:t>
            </a:r>
            <a:r>
              <a:rPr lang="en-US" sz="4400" b="1" spc="10"/>
              <a:t> </a:t>
            </a:r>
            <a:r>
              <a:rPr lang="en-US" sz="4400" b="1" spc="-15"/>
              <a:t>presentation</a:t>
            </a:r>
            <a:r>
              <a:rPr lang="en-US" sz="4400" b="1" spc="-5"/>
              <a:t> is</a:t>
            </a:r>
            <a:r>
              <a:rPr lang="en-US" sz="4400" b="1" spc="15"/>
              <a:t> </a:t>
            </a:r>
            <a:r>
              <a:rPr lang="en-US" sz="4400" b="1" spc="-15"/>
              <a:t>intended</a:t>
            </a:r>
            <a:r>
              <a:rPr lang="en-US" sz="4400" b="1" spc="10"/>
              <a:t> </a:t>
            </a:r>
            <a:r>
              <a:rPr lang="en-US" sz="4400" b="1" spc="-5"/>
              <a:t>as </a:t>
            </a:r>
            <a:r>
              <a:rPr lang="en-US" sz="4400" b="1" spc="-15"/>
              <a:t>general</a:t>
            </a:r>
            <a:r>
              <a:rPr lang="en-US" sz="4400" b="1" spc="20"/>
              <a:t> </a:t>
            </a:r>
            <a:r>
              <a:rPr lang="en-US" sz="4400" b="1" spc="-10"/>
              <a:t>information</a:t>
            </a:r>
            <a:r>
              <a:rPr lang="en-US" sz="4400" b="1" spc="5"/>
              <a:t> </a:t>
            </a:r>
            <a:r>
              <a:rPr lang="en-US" sz="4400" b="1" spc="-5"/>
              <a:t>only</a:t>
            </a:r>
            <a:r>
              <a:rPr lang="en-US" sz="4400" b="1"/>
              <a:t> </a:t>
            </a:r>
            <a:r>
              <a:rPr lang="en-US" sz="4400" b="1" spc="-5"/>
              <a:t>and</a:t>
            </a:r>
            <a:r>
              <a:rPr lang="en-US" sz="4400" b="1" spc="-10"/>
              <a:t> </a:t>
            </a:r>
            <a:r>
              <a:rPr lang="en-US" sz="4400" b="1" spc="-5"/>
              <a:t>does</a:t>
            </a:r>
            <a:r>
              <a:rPr lang="en-US" sz="4400" b="1" spc="15"/>
              <a:t> </a:t>
            </a:r>
            <a:r>
              <a:rPr lang="en-US" sz="4400" b="1" spc="-5"/>
              <a:t>not </a:t>
            </a:r>
            <a:r>
              <a:rPr lang="en-US" sz="4400" b="1" spc="-480"/>
              <a:t> </a:t>
            </a:r>
            <a:r>
              <a:rPr lang="en-US" sz="4400" b="1" spc="-10"/>
              <a:t>carry the</a:t>
            </a:r>
            <a:r>
              <a:rPr lang="en-US" sz="4400" b="1" spc="15"/>
              <a:t> </a:t>
            </a:r>
            <a:r>
              <a:rPr lang="en-US" sz="4400" b="1" spc="-20"/>
              <a:t>force</a:t>
            </a:r>
            <a:r>
              <a:rPr lang="en-US" sz="4400" b="1" spc="5"/>
              <a:t> </a:t>
            </a:r>
            <a:r>
              <a:rPr lang="en-US" sz="4400" b="1"/>
              <a:t>of</a:t>
            </a:r>
            <a:r>
              <a:rPr lang="en-US" sz="4400" b="1" spc="5"/>
              <a:t> </a:t>
            </a:r>
            <a:r>
              <a:rPr lang="en-US" sz="4400" b="1" spc="-15"/>
              <a:t>legal</a:t>
            </a:r>
            <a:r>
              <a:rPr lang="en-US" sz="4400" b="1" spc="-10"/>
              <a:t> </a:t>
            </a:r>
            <a:r>
              <a:rPr lang="en-US" sz="4400" b="1" spc="-5"/>
              <a:t>opinion.</a:t>
            </a:r>
            <a:endParaRPr lang="en-US" sz="4400" b="1"/>
          </a:p>
          <a:p>
            <a:pPr marL="12700" marR="5080">
              <a:lnSpc>
                <a:spcPct val="120000"/>
              </a:lnSpc>
              <a:spcBef>
                <a:spcPts val="600"/>
              </a:spcBef>
              <a:spcAft>
                <a:spcPts val="600"/>
              </a:spcAft>
              <a:buNone/>
            </a:pPr>
            <a:r>
              <a:rPr lang="en-US" sz="4400" b="1" spc="-10"/>
              <a:t>The</a:t>
            </a:r>
            <a:r>
              <a:rPr lang="en-US" sz="4400" b="1" spc="15"/>
              <a:t> </a:t>
            </a:r>
            <a:r>
              <a:rPr lang="en-US" sz="4400" b="1" spc="-10"/>
              <a:t>Department</a:t>
            </a:r>
            <a:r>
              <a:rPr lang="en-US" sz="4400" b="1" spc="15"/>
              <a:t> </a:t>
            </a:r>
            <a:r>
              <a:rPr lang="en-US" sz="4400" b="1"/>
              <a:t>of</a:t>
            </a:r>
            <a:r>
              <a:rPr lang="en-US" sz="4400" b="1" spc="5"/>
              <a:t> </a:t>
            </a:r>
            <a:r>
              <a:rPr lang="en-US" sz="4400" b="1" spc="-5"/>
              <a:t>Labor</a:t>
            </a:r>
            <a:r>
              <a:rPr lang="en-US" sz="4400" b="1" spc="-15"/>
              <a:t> </a:t>
            </a:r>
            <a:r>
              <a:rPr lang="en-US" sz="4400" b="1" spc="-5"/>
              <a:t>is</a:t>
            </a:r>
            <a:r>
              <a:rPr lang="en-US" sz="4400" b="1" spc="10"/>
              <a:t> </a:t>
            </a:r>
            <a:r>
              <a:rPr lang="en-US" sz="4400" b="1" spc="-10"/>
              <a:t>providing</a:t>
            </a:r>
            <a:r>
              <a:rPr lang="en-US" sz="4400" b="1" spc="-30"/>
              <a:t> </a:t>
            </a:r>
            <a:r>
              <a:rPr lang="en-US" sz="4400" b="1" spc="-5"/>
              <a:t>this</a:t>
            </a:r>
            <a:r>
              <a:rPr lang="en-US" sz="4400" b="1" spc="10"/>
              <a:t> </a:t>
            </a:r>
            <a:r>
              <a:rPr lang="en-US" sz="4400" b="1" spc="-10"/>
              <a:t>information </a:t>
            </a:r>
            <a:r>
              <a:rPr lang="en-US" sz="4400" b="1" spc="-5"/>
              <a:t>as a</a:t>
            </a:r>
            <a:r>
              <a:rPr lang="en-US" sz="4400" b="1" spc="5"/>
              <a:t> </a:t>
            </a:r>
            <a:r>
              <a:rPr lang="en-US" sz="4400" b="1" spc="-5"/>
              <a:t>public service. </a:t>
            </a:r>
            <a:r>
              <a:rPr lang="en-US" sz="4400" b="1" spc="-10"/>
              <a:t>This</a:t>
            </a:r>
            <a:r>
              <a:rPr lang="en-US" sz="4400" b="1" spc="15"/>
              <a:t> </a:t>
            </a:r>
            <a:r>
              <a:rPr lang="en-US" sz="4400" b="1" spc="-15"/>
              <a:t>information</a:t>
            </a:r>
            <a:r>
              <a:rPr lang="en-US" sz="4400" b="1"/>
              <a:t> </a:t>
            </a:r>
            <a:r>
              <a:rPr lang="en-US" sz="4400" b="1" spc="-5"/>
              <a:t>and </a:t>
            </a:r>
            <a:r>
              <a:rPr lang="en-US" sz="4400" b="1" spc="-20"/>
              <a:t>related</a:t>
            </a:r>
            <a:r>
              <a:rPr lang="en-US" sz="4400" b="1" spc="10"/>
              <a:t> </a:t>
            </a:r>
            <a:r>
              <a:rPr lang="en-US" sz="4400" b="1" spc="-10"/>
              <a:t>materials</a:t>
            </a:r>
            <a:r>
              <a:rPr lang="en-US" sz="4400" b="1" spc="15"/>
              <a:t> </a:t>
            </a:r>
            <a:r>
              <a:rPr lang="en-US" sz="4400" b="1" spc="-15"/>
              <a:t>are</a:t>
            </a:r>
            <a:r>
              <a:rPr lang="en-US" sz="4400" b="1" spc="-5"/>
              <a:t> </a:t>
            </a:r>
            <a:r>
              <a:rPr lang="en-US" sz="4400" b="1" spc="-15"/>
              <a:t>presented</a:t>
            </a:r>
            <a:r>
              <a:rPr lang="en-US" sz="4400" b="1" spc="10"/>
              <a:t> </a:t>
            </a:r>
            <a:r>
              <a:rPr lang="en-US" sz="4400" b="1" spc="-20"/>
              <a:t>to</a:t>
            </a:r>
            <a:r>
              <a:rPr lang="en-US" sz="4400" b="1" spc="25"/>
              <a:t> </a:t>
            </a:r>
            <a:r>
              <a:rPr lang="en-US" sz="4400" b="1" spc="-15"/>
              <a:t>give </a:t>
            </a:r>
            <a:r>
              <a:rPr lang="en-US" sz="4400" b="1" spc="-10"/>
              <a:t> the</a:t>
            </a:r>
            <a:r>
              <a:rPr lang="en-US" sz="4400" b="1" spc="35"/>
              <a:t> </a:t>
            </a:r>
            <a:r>
              <a:rPr lang="en-US" sz="4400" b="1" spc="-5"/>
              <a:t>public</a:t>
            </a:r>
            <a:r>
              <a:rPr lang="en-US" sz="4400" b="1"/>
              <a:t> </a:t>
            </a:r>
            <a:r>
              <a:rPr lang="en-US" sz="4400" b="1" spc="-5"/>
              <a:t>access</a:t>
            </a:r>
            <a:r>
              <a:rPr lang="en-US" sz="4400" b="1" spc="35"/>
              <a:t> </a:t>
            </a:r>
            <a:r>
              <a:rPr lang="en-US" sz="4400" b="1" spc="-20"/>
              <a:t>to</a:t>
            </a:r>
            <a:r>
              <a:rPr lang="en-US" sz="4400" b="1" spc="30"/>
              <a:t> </a:t>
            </a:r>
            <a:r>
              <a:rPr lang="en-US" sz="4400" b="1" spc="-10"/>
              <a:t>information</a:t>
            </a:r>
            <a:r>
              <a:rPr lang="en-US" sz="4400" b="1" spc="25"/>
              <a:t> </a:t>
            </a:r>
            <a:r>
              <a:rPr lang="en-US" sz="4400" b="1"/>
              <a:t>on</a:t>
            </a:r>
            <a:r>
              <a:rPr lang="en-US" sz="4400" b="1" spc="15"/>
              <a:t> </a:t>
            </a:r>
            <a:r>
              <a:rPr lang="en-US" sz="4400" b="1" spc="-10"/>
              <a:t>Department</a:t>
            </a:r>
            <a:r>
              <a:rPr lang="en-US" sz="4400" b="1" spc="40"/>
              <a:t> </a:t>
            </a:r>
            <a:r>
              <a:rPr lang="en-US" sz="4400" b="1"/>
              <a:t>of</a:t>
            </a:r>
            <a:r>
              <a:rPr lang="en-US" sz="4400" b="1" spc="25"/>
              <a:t> </a:t>
            </a:r>
            <a:r>
              <a:rPr lang="en-US" sz="4400" b="1" spc="-5"/>
              <a:t>Labor</a:t>
            </a:r>
            <a:r>
              <a:rPr lang="en-US" sz="4400" b="1" spc="20"/>
              <a:t> </a:t>
            </a:r>
            <a:r>
              <a:rPr lang="en-US" sz="4400" b="1" spc="-15"/>
              <a:t>programs. </a:t>
            </a:r>
            <a:r>
              <a:rPr lang="en-US" sz="4400" b="1" spc="-60"/>
              <a:t>You</a:t>
            </a:r>
            <a:r>
              <a:rPr lang="en-US" sz="4400" b="1"/>
              <a:t> </a:t>
            </a:r>
            <a:r>
              <a:rPr lang="en-US" sz="4400" b="1" spc="-5"/>
              <a:t>should</a:t>
            </a:r>
            <a:r>
              <a:rPr lang="en-US" sz="4400" b="1" spc="-10"/>
              <a:t> </a:t>
            </a:r>
            <a:r>
              <a:rPr lang="en-US" sz="4400" b="1" spc="-5"/>
              <a:t>be</a:t>
            </a:r>
            <a:r>
              <a:rPr lang="en-US" sz="4400" b="1"/>
              <a:t> </a:t>
            </a:r>
            <a:r>
              <a:rPr lang="en-US" sz="4400" b="1" spc="-15"/>
              <a:t>aware</a:t>
            </a:r>
            <a:r>
              <a:rPr lang="en-US" sz="4400" b="1" spc="-20"/>
              <a:t> </a:t>
            </a:r>
            <a:r>
              <a:rPr lang="en-US" sz="4400" b="1" spc="-10"/>
              <a:t>that,</a:t>
            </a:r>
            <a:r>
              <a:rPr lang="en-US" sz="4400" b="1" spc="5"/>
              <a:t> </a:t>
            </a:r>
            <a:r>
              <a:rPr lang="en-US" sz="4400" b="1" spc="-5"/>
              <a:t>while</a:t>
            </a:r>
            <a:r>
              <a:rPr lang="en-US" sz="4400" b="1"/>
              <a:t> </a:t>
            </a:r>
            <a:r>
              <a:rPr lang="en-US" sz="4400" b="1" spc="-15"/>
              <a:t>we</a:t>
            </a:r>
            <a:r>
              <a:rPr lang="en-US" sz="4400" b="1" spc="20"/>
              <a:t> </a:t>
            </a:r>
            <a:r>
              <a:rPr lang="en-US" sz="4400" b="1"/>
              <a:t>try</a:t>
            </a:r>
            <a:r>
              <a:rPr lang="en-US" sz="4400" b="1" spc="5"/>
              <a:t> </a:t>
            </a:r>
            <a:r>
              <a:rPr lang="en-US" sz="4400" b="1" spc="-20"/>
              <a:t>to</a:t>
            </a:r>
            <a:r>
              <a:rPr lang="en-US" sz="4400" b="1" spc="10"/>
              <a:t> </a:t>
            </a:r>
            <a:r>
              <a:rPr lang="en-US" sz="4400" b="1" spc="-25"/>
              <a:t>keep</a:t>
            </a:r>
            <a:r>
              <a:rPr lang="en-US" sz="4400" b="1" spc="25"/>
              <a:t> </a:t>
            </a:r>
            <a:r>
              <a:rPr lang="en-US" sz="4400" b="1" spc="-10"/>
              <a:t>the</a:t>
            </a:r>
            <a:r>
              <a:rPr lang="en-US" sz="4400" b="1"/>
              <a:t> </a:t>
            </a:r>
            <a:r>
              <a:rPr lang="en-US" sz="4400" b="1" spc="-15"/>
              <a:t>information</a:t>
            </a:r>
            <a:r>
              <a:rPr lang="en-US" sz="4400" b="1"/>
              <a:t> </a:t>
            </a:r>
            <a:r>
              <a:rPr lang="en-US" sz="4400" b="1" spc="-5"/>
              <a:t>timely </a:t>
            </a:r>
            <a:r>
              <a:rPr lang="en-US" sz="4400" b="1"/>
              <a:t> </a:t>
            </a:r>
            <a:r>
              <a:rPr lang="en-US" sz="4400" b="1" spc="-5"/>
              <a:t>and</a:t>
            </a:r>
            <a:r>
              <a:rPr lang="en-US" sz="4400" b="1" spc="-10"/>
              <a:t> </a:t>
            </a:r>
            <a:r>
              <a:rPr lang="en-US" sz="4400" b="1" spc="-15"/>
              <a:t>accurate,</a:t>
            </a:r>
            <a:r>
              <a:rPr lang="en-US" sz="4400" b="1" spc="10"/>
              <a:t> </a:t>
            </a:r>
            <a:r>
              <a:rPr lang="en-US" sz="4400" b="1" spc="-10"/>
              <a:t>there</a:t>
            </a:r>
            <a:r>
              <a:rPr lang="en-US" sz="4400" b="1" spc="5"/>
              <a:t> </a:t>
            </a:r>
            <a:r>
              <a:rPr lang="en-US" sz="4400" b="1" spc="-5"/>
              <a:t>will</a:t>
            </a:r>
            <a:r>
              <a:rPr lang="en-US" sz="4400" b="1" spc="-10"/>
              <a:t> often</a:t>
            </a:r>
            <a:r>
              <a:rPr lang="en-US" sz="4400" b="1" spc="15"/>
              <a:t> </a:t>
            </a:r>
            <a:r>
              <a:rPr lang="en-US" sz="4400" b="1" spc="-5"/>
              <a:t>be</a:t>
            </a:r>
            <a:r>
              <a:rPr lang="en-US" sz="4400" b="1"/>
              <a:t> </a:t>
            </a:r>
            <a:r>
              <a:rPr lang="en-US" sz="4400" b="1" spc="-5"/>
              <a:t>a</a:t>
            </a:r>
            <a:r>
              <a:rPr lang="en-US" sz="4400" b="1"/>
              <a:t> </a:t>
            </a:r>
            <a:r>
              <a:rPr lang="en-US" sz="4400" b="1" spc="-15"/>
              <a:t>delay</a:t>
            </a:r>
            <a:r>
              <a:rPr lang="en-US" sz="4400" b="1" spc="-5"/>
              <a:t> </a:t>
            </a:r>
            <a:r>
              <a:rPr lang="en-US" sz="4400" b="1" spc="-15"/>
              <a:t>between</a:t>
            </a:r>
            <a:r>
              <a:rPr lang="en-US" sz="4400" b="1" spc="40"/>
              <a:t> </a:t>
            </a:r>
            <a:r>
              <a:rPr lang="en-US" sz="4400" b="1" spc="-10"/>
              <a:t>official publications </a:t>
            </a:r>
            <a:r>
              <a:rPr lang="en-US" sz="4400" b="1" spc="-5"/>
              <a:t> </a:t>
            </a:r>
            <a:r>
              <a:rPr lang="en-US" sz="4400" b="1"/>
              <a:t>of</a:t>
            </a:r>
            <a:r>
              <a:rPr lang="en-US" sz="4400" b="1" spc="5"/>
              <a:t> </a:t>
            </a:r>
            <a:r>
              <a:rPr lang="en-US" sz="4400" b="1" spc="-10"/>
              <a:t>the</a:t>
            </a:r>
            <a:r>
              <a:rPr lang="en-US" sz="4400" b="1"/>
              <a:t> </a:t>
            </a:r>
            <a:r>
              <a:rPr lang="en-US" sz="4400" b="1" spc="-10"/>
              <a:t>materials</a:t>
            </a:r>
            <a:r>
              <a:rPr lang="en-US" sz="4400" b="1" spc="10"/>
              <a:t> </a:t>
            </a:r>
            <a:r>
              <a:rPr lang="en-US" sz="4400" b="1" spc="-5"/>
              <a:t>and</a:t>
            </a:r>
            <a:r>
              <a:rPr lang="en-US" sz="4400" b="1" spc="-10"/>
              <a:t> the</a:t>
            </a:r>
            <a:r>
              <a:rPr lang="en-US" sz="4400" b="1" spc="15"/>
              <a:t> </a:t>
            </a:r>
            <a:r>
              <a:rPr lang="en-US" sz="4400" b="1" spc="-10"/>
              <a:t>modification</a:t>
            </a:r>
            <a:r>
              <a:rPr lang="en-US" sz="4400" b="1" spc="5"/>
              <a:t> </a:t>
            </a:r>
            <a:r>
              <a:rPr lang="en-US" sz="4400" b="1"/>
              <a:t>of</a:t>
            </a:r>
            <a:r>
              <a:rPr lang="en-US" sz="4400" b="1" spc="-5"/>
              <a:t> these</a:t>
            </a:r>
            <a:r>
              <a:rPr lang="en-US" sz="4400" b="1" spc="30"/>
              <a:t> </a:t>
            </a:r>
            <a:r>
              <a:rPr lang="en-US" sz="4400" b="1" spc="-10"/>
              <a:t>pages.</a:t>
            </a:r>
            <a:r>
              <a:rPr lang="en-US" sz="4400" b="1" spc="5"/>
              <a:t> </a:t>
            </a:r>
            <a:r>
              <a:rPr lang="en-US" sz="4400" b="1" spc="-20"/>
              <a:t>Therefore,</a:t>
            </a:r>
            <a:r>
              <a:rPr lang="en-US" sz="4400" b="1" spc="20"/>
              <a:t> </a:t>
            </a:r>
            <a:r>
              <a:rPr lang="en-US" sz="4400" b="1" spc="-15"/>
              <a:t>we </a:t>
            </a:r>
            <a:r>
              <a:rPr lang="en-US" sz="4400" b="1" spc="-10"/>
              <a:t> </a:t>
            </a:r>
            <a:r>
              <a:rPr lang="en-US" sz="4400" b="1" spc="-25"/>
              <a:t>make</a:t>
            </a:r>
            <a:r>
              <a:rPr lang="en-US" sz="4400" b="1" spc="15"/>
              <a:t> </a:t>
            </a:r>
            <a:r>
              <a:rPr lang="en-US" sz="4400" b="1" spc="-5"/>
              <a:t>no</a:t>
            </a:r>
            <a:r>
              <a:rPr lang="en-US" sz="4400" b="1" spc="5"/>
              <a:t> </a:t>
            </a:r>
            <a:r>
              <a:rPr lang="en-US" sz="4400" b="1" spc="-15"/>
              <a:t>express</a:t>
            </a:r>
            <a:r>
              <a:rPr lang="en-US" sz="4400" b="1" spc="25"/>
              <a:t> </a:t>
            </a:r>
            <a:r>
              <a:rPr lang="en-US" sz="4400" b="1"/>
              <a:t>or </a:t>
            </a:r>
            <a:r>
              <a:rPr lang="en-US" sz="4400" b="1" spc="-5"/>
              <a:t>implied</a:t>
            </a:r>
            <a:r>
              <a:rPr lang="en-US" sz="4400" b="1" spc="10"/>
              <a:t> </a:t>
            </a:r>
            <a:r>
              <a:rPr lang="en-US" sz="4400" b="1" spc="-15"/>
              <a:t>guarantees.</a:t>
            </a:r>
            <a:r>
              <a:rPr lang="en-US" sz="4400" b="1"/>
              <a:t> </a:t>
            </a:r>
            <a:r>
              <a:rPr lang="en-US" sz="4400" b="1" spc="-10"/>
              <a:t>The</a:t>
            </a:r>
            <a:r>
              <a:rPr lang="en-US" sz="4400" b="1" spc="15"/>
              <a:t> </a:t>
            </a:r>
            <a:r>
              <a:rPr lang="en-US" sz="4400" b="1" spc="-15"/>
              <a:t>Federal</a:t>
            </a:r>
            <a:r>
              <a:rPr lang="en-US" sz="4400" b="1" spc="10"/>
              <a:t> </a:t>
            </a:r>
            <a:r>
              <a:rPr lang="en-US" sz="4400" b="1" spc="-20"/>
              <a:t>Register</a:t>
            </a:r>
            <a:r>
              <a:rPr lang="en-US" sz="4400" b="1" spc="25"/>
              <a:t> </a:t>
            </a:r>
            <a:r>
              <a:rPr lang="en-US" sz="4400" b="1" spc="-5"/>
              <a:t>and </a:t>
            </a:r>
            <a:r>
              <a:rPr lang="en-US" sz="4400" b="1" spc="-10"/>
              <a:t>the </a:t>
            </a:r>
            <a:r>
              <a:rPr lang="en-US" sz="4400" b="1" spc="-5"/>
              <a:t>Code</a:t>
            </a:r>
            <a:r>
              <a:rPr lang="en-US" sz="4400" b="1" spc="-15"/>
              <a:t> </a:t>
            </a:r>
            <a:r>
              <a:rPr lang="en-US" sz="4400" b="1" spc="-5"/>
              <a:t>of</a:t>
            </a:r>
            <a:r>
              <a:rPr lang="en-US" sz="4400" b="1" spc="10"/>
              <a:t> </a:t>
            </a:r>
            <a:r>
              <a:rPr lang="en-US" sz="4400" b="1" spc="-15"/>
              <a:t>Federal</a:t>
            </a:r>
            <a:r>
              <a:rPr lang="en-US" sz="4400" b="1" spc="5"/>
              <a:t> </a:t>
            </a:r>
            <a:r>
              <a:rPr lang="en-US" sz="4400" b="1" spc="-10"/>
              <a:t>Regulations</a:t>
            </a:r>
            <a:r>
              <a:rPr lang="en-US" sz="4400" b="1" spc="-5"/>
              <a:t> </a:t>
            </a:r>
            <a:r>
              <a:rPr lang="en-US" sz="4400" b="1" spc="-10"/>
              <a:t>remain</a:t>
            </a:r>
            <a:r>
              <a:rPr lang="en-US" sz="4400" b="1" spc="5"/>
              <a:t> </a:t>
            </a:r>
            <a:r>
              <a:rPr lang="en-US" sz="4400" b="1" spc="-10"/>
              <a:t>the</a:t>
            </a:r>
            <a:r>
              <a:rPr lang="en-US" sz="4400" b="1" spc="5"/>
              <a:t> </a:t>
            </a:r>
            <a:r>
              <a:rPr lang="en-US" sz="4400" b="1" spc="-10"/>
              <a:t>official</a:t>
            </a:r>
            <a:r>
              <a:rPr lang="en-US" sz="4400" b="1" spc="-5"/>
              <a:t> </a:t>
            </a:r>
            <a:r>
              <a:rPr lang="en-US" sz="4400" b="1" spc="-10"/>
              <a:t>source</a:t>
            </a:r>
            <a:r>
              <a:rPr lang="en-US" sz="4400" b="1" spc="10"/>
              <a:t> </a:t>
            </a:r>
            <a:r>
              <a:rPr lang="en-US" sz="4400" b="1" spc="-20"/>
              <a:t>for</a:t>
            </a:r>
            <a:r>
              <a:rPr lang="en-US" sz="4400" b="1" spc="10"/>
              <a:t> </a:t>
            </a:r>
            <a:r>
              <a:rPr lang="en-US" sz="4400" b="1" spc="-15"/>
              <a:t>regulatory</a:t>
            </a:r>
            <a:r>
              <a:rPr lang="en-US" sz="4400" b="1" spc="-10"/>
              <a:t> </a:t>
            </a:r>
            <a:r>
              <a:rPr lang="en-US" sz="4400" b="1" spc="-15"/>
              <a:t>information</a:t>
            </a:r>
            <a:r>
              <a:rPr lang="en-US" sz="4400" b="1" spc="-5"/>
              <a:t> </a:t>
            </a:r>
            <a:r>
              <a:rPr lang="en-US" sz="4400" b="1" spc="-10"/>
              <a:t>published</a:t>
            </a:r>
            <a:r>
              <a:rPr lang="en-US" sz="4400" b="1"/>
              <a:t> </a:t>
            </a:r>
            <a:r>
              <a:rPr lang="en-US" sz="4400" b="1" spc="-10"/>
              <a:t>by</a:t>
            </a:r>
            <a:r>
              <a:rPr lang="en-US" sz="4400" b="1" spc="15"/>
              <a:t> </a:t>
            </a:r>
            <a:r>
              <a:rPr lang="en-US" sz="4400" b="1" spc="-10"/>
              <a:t>the</a:t>
            </a:r>
            <a:r>
              <a:rPr lang="en-US" sz="4400" b="1" spc="20"/>
              <a:t> </a:t>
            </a:r>
            <a:r>
              <a:rPr lang="en-US" sz="4400" b="1" spc="-10"/>
              <a:t>Department</a:t>
            </a:r>
            <a:r>
              <a:rPr lang="en-US" sz="4400" b="1" spc="25"/>
              <a:t> </a:t>
            </a:r>
            <a:r>
              <a:rPr lang="en-US" sz="4400" b="1"/>
              <a:t>of</a:t>
            </a:r>
            <a:r>
              <a:rPr lang="en-US" sz="4400" b="1" spc="15"/>
              <a:t> </a:t>
            </a:r>
            <a:r>
              <a:rPr lang="en-US" sz="4400" b="1" spc="-40"/>
              <a:t>Labor.</a:t>
            </a:r>
            <a:r>
              <a:rPr lang="en-US" sz="4400" b="1" spc="-15"/>
              <a:t> </a:t>
            </a:r>
            <a:r>
              <a:rPr lang="en-US" sz="4400" b="1" spc="-50"/>
              <a:t>We</a:t>
            </a:r>
            <a:r>
              <a:rPr lang="en-US" sz="4400" b="1" spc="25"/>
              <a:t> </a:t>
            </a:r>
            <a:r>
              <a:rPr lang="en-US" sz="4400" b="1" spc="-5"/>
              <a:t>will</a:t>
            </a:r>
            <a:r>
              <a:rPr lang="en-US" sz="4400" b="1"/>
              <a:t> </a:t>
            </a:r>
            <a:r>
              <a:rPr lang="en-US" sz="4400" b="1" spc="-25"/>
              <a:t>make</a:t>
            </a:r>
            <a:r>
              <a:rPr lang="en-US" sz="4400" b="1" spc="25"/>
              <a:t> </a:t>
            </a:r>
            <a:r>
              <a:rPr lang="en-US" sz="4400" b="1" spc="-10"/>
              <a:t>every </a:t>
            </a:r>
            <a:r>
              <a:rPr lang="en-US" sz="4400" b="1" spc="-484"/>
              <a:t> </a:t>
            </a:r>
            <a:r>
              <a:rPr lang="en-US" sz="4400" b="1" spc="-20"/>
              <a:t>effort</a:t>
            </a:r>
            <a:r>
              <a:rPr lang="en-US" sz="4400" b="1" spc="15"/>
              <a:t> </a:t>
            </a:r>
            <a:r>
              <a:rPr lang="en-US" sz="4400" b="1" spc="-20"/>
              <a:t>to</a:t>
            </a:r>
            <a:r>
              <a:rPr lang="en-US" sz="4400" b="1" spc="25"/>
              <a:t> </a:t>
            </a:r>
            <a:r>
              <a:rPr lang="en-US" sz="4400" b="1" spc="-25"/>
              <a:t>keep</a:t>
            </a:r>
            <a:r>
              <a:rPr lang="en-US" sz="4400" b="1" spc="20"/>
              <a:t> </a:t>
            </a:r>
            <a:r>
              <a:rPr lang="en-US" sz="4400" b="1" spc="-5"/>
              <a:t>this</a:t>
            </a:r>
            <a:r>
              <a:rPr lang="en-US" sz="4400" b="1"/>
              <a:t> </a:t>
            </a:r>
            <a:r>
              <a:rPr lang="en-US" sz="4400" b="1" spc="-10"/>
              <a:t>information</a:t>
            </a:r>
            <a:r>
              <a:rPr lang="en-US" sz="4400" b="1" spc="10"/>
              <a:t> </a:t>
            </a:r>
            <a:r>
              <a:rPr lang="en-US" sz="4400" b="1" spc="-15"/>
              <a:t>current</a:t>
            </a:r>
            <a:r>
              <a:rPr lang="en-US" sz="4400" b="1" spc="-10"/>
              <a:t> </a:t>
            </a:r>
            <a:r>
              <a:rPr lang="en-US" sz="4400" b="1" spc="-5"/>
              <a:t>and </a:t>
            </a:r>
            <a:r>
              <a:rPr lang="en-US" sz="4400" b="1" spc="-20"/>
              <a:t>to</a:t>
            </a:r>
            <a:r>
              <a:rPr lang="en-US" sz="4400" b="1" spc="15"/>
              <a:t> </a:t>
            </a:r>
            <a:r>
              <a:rPr lang="en-US" sz="4400" b="1" spc="-15"/>
              <a:t>correct</a:t>
            </a:r>
            <a:r>
              <a:rPr lang="en-US" sz="4400" b="1" spc="5"/>
              <a:t> </a:t>
            </a:r>
            <a:r>
              <a:rPr lang="en-US" sz="4400" b="1" spc="-15"/>
              <a:t>errors</a:t>
            </a:r>
            <a:r>
              <a:rPr lang="en-US" sz="4400" b="1"/>
              <a:t> </a:t>
            </a:r>
            <a:r>
              <a:rPr lang="en-US" sz="4400" b="1" spc="-15"/>
              <a:t>brought</a:t>
            </a:r>
            <a:r>
              <a:rPr lang="en-US" sz="4400" b="1" spc="5"/>
              <a:t> </a:t>
            </a:r>
            <a:r>
              <a:rPr lang="en-US" sz="4400" b="1" spc="-20"/>
              <a:t>to </a:t>
            </a:r>
            <a:r>
              <a:rPr lang="en-US" sz="4400" b="1" spc="-5"/>
              <a:t>our</a:t>
            </a:r>
            <a:r>
              <a:rPr lang="en-US" sz="4400" b="1" spc="-10"/>
              <a:t> </a:t>
            </a:r>
            <a:r>
              <a:rPr lang="en-US" sz="4400" b="1" spc="-15"/>
              <a:t>attention.</a:t>
            </a:r>
            <a:endParaRPr lang="en-US" sz="4400" b="1"/>
          </a:p>
          <a:p>
            <a:pPr>
              <a:spcBef>
                <a:spcPts val="600"/>
              </a:spcBef>
              <a:spcAft>
                <a:spcPts val="600"/>
              </a:spcAft>
            </a:pPr>
            <a:endParaRPr lang="en-US"/>
          </a:p>
          <a:p>
            <a:pPr>
              <a:buNone/>
            </a:pPr>
            <a:endParaRPr lang="en-US"/>
          </a:p>
        </p:txBody>
      </p:sp>
    </p:spTree>
    <p:extLst>
      <p:ext uri="{BB962C8B-B14F-4D97-AF65-F5344CB8AC3E}">
        <p14:creationId xmlns:p14="http://schemas.microsoft.com/office/powerpoint/2010/main" val="2000042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D4625-905C-3850-D471-7BA5E0B8018D}"/>
              </a:ext>
            </a:extLst>
          </p:cNvPr>
          <p:cNvSpPr>
            <a:spLocks noGrp="1"/>
          </p:cNvSpPr>
          <p:nvPr>
            <p:ph type="title"/>
          </p:nvPr>
        </p:nvSpPr>
        <p:spPr/>
        <p:txBody>
          <a:bodyPr/>
          <a:lstStyle/>
          <a:p>
            <a:r>
              <a:rPr lang="en-US">
                <a:solidFill>
                  <a:schemeClr val="bg1"/>
                </a:solidFill>
              </a:rPr>
              <a:t>Mental Health and the FMLA</a:t>
            </a:r>
          </a:p>
        </p:txBody>
      </p:sp>
      <p:sp>
        <p:nvSpPr>
          <p:cNvPr id="3" name="Content Placeholder 2">
            <a:extLst>
              <a:ext uri="{FF2B5EF4-FFF2-40B4-BE49-F238E27FC236}">
                <a16:creationId xmlns:a16="http://schemas.microsoft.com/office/drawing/2014/main" id="{1ACE95E1-3EB5-C4D0-0FD8-D69ABA929C7C}"/>
              </a:ext>
            </a:extLst>
          </p:cNvPr>
          <p:cNvSpPr>
            <a:spLocks noGrp="1"/>
          </p:cNvSpPr>
          <p:nvPr>
            <p:ph idx="1"/>
          </p:nvPr>
        </p:nvSpPr>
        <p:spPr/>
        <p:txBody>
          <a:bodyPr/>
          <a:lstStyle/>
          <a:p>
            <a:r>
              <a:rPr lang="en-US"/>
              <a:t>Mental health conditions are serious health conditions under the FMLA if they require inpatient care or continuing treatment by a health care provider</a:t>
            </a:r>
          </a:p>
          <a:p>
            <a:r>
              <a:rPr lang="en-US"/>
              <a:t>Examples:</a:t>
            </a:r>
          </a:p>
          <a:p>
            <a:pPr marL="742950" lvl="2" indent="-285750"/>
            <a:r>
              <a:rPr lang="en-US" sz="2800"/>
              <a:t>An overnight stay in a treatment center for addiction or eating disorders</a:t>
            </a:r>
          </a:p>
          <a:p>
            <a:pPr marL="742950" lvl="2" indent="-285750"/>
            <a:r>
              <a:rPr lang="en-US" sz="2800"/>
              <a:t>Chronic conditions such as anxiety, depression, or dissociative disorders</a:t>
            </a:r>
          </a:p>
        </p:txBody>
      </p:sp>
    </p:spTree>
    <p:extLst>
      <p:ext uri="{BB962C8B-B14F-4D97-AF65-F5344CB8AC3E}">
        <p14:creationId xmlns:p14="http://schemas.microsoft.com/office/powerpoint/2010/main" val="4154451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solidFill>
                  <a:schemeClr val="bg1"/>
                </a:solidFill>
              </a:rPr>
              <a:t>Physical or Psychological Care</a:t>
            </a:r>
          </a:p>
        </p:txBody>
      </p:sp>
      <p:sp>
        <p:nvSpPr>
          <p:cNvPr id="3" name="Content Placeholder 2"/>
          <p:cNvSpPr>
            <a:spLocks noGrp="1"/>
          </p:cNvSpPr>
          <p:nvPr>
            <p:ph idx="1"/>
          </p:nvPr>
        </p:nvSpPr>
        <p:spPr/>
        <p:txBody>
          <a:bodyPr>
            <a:normAutofit/>
          </a:bodyPr>
          <a:lstStyle/>
          <a:p>
            <a:r>
              <a:rPr lang="en-US"/>
              <a:t>Leave to care for a family member includes providing physical care and psychological comfort</a:t>
            </a:r>
          </a:p>
          <a:p>
            <a:r>
              <a:rPr lang="en-US"/>
              <a:t>The employee need not be the only individual or family member able to provide care</a:t>
            </a:r>
          </a:p>
        </p:txBody>
      </p:sp>
    </p:spTree>
    <p:extLst>
      <p:ext uri="{BB962C8B-B14F-4D97-AF65-F5344CB8AC3E}">
        <p14:creationId xmlns:p14="http://schemas.microsoft.com/office/powerpoint/2010/main" val="2020734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solidFill>
                  <a:schemeClr val="bg1"/>
                </a:solidFill>
              </a:rPr>
              <a:t>Inpatient Care</a:t>
            </a:r>
          </a:p>
        </p:txBody>
      </p:sp>
      <p:sp>
        <p:nvSpPr>
          <p:cNvPr id="3" name="Content Placeholder 2"/>
          <p:cNvSpPr>
            <a:spLocks noGrp="1"/>
          </p:cNvSpPr>
          <p:nvPr>
            <p:ph idx="1"/>
          </p:nvPr>
        </p:nvSpPr>
        <p:spPr/>
        <p:txBody>
          <a:bodyPr/>
          <a:lstStyle/>
          <a:p>
            <a:r>
              <a:rPr lang="en-US" altLang="en-US"/>
              <a:t>An overnight stay in a hospital, hospice, or residential medical facility </a:t>
            </a:r>
          </a:p>
          <a:p>
            <a:r>
              <a:rPr lang="en-US" altLang="en-US"/>
              <a:t>Includes elective surgery that necessitates an overnight stay</a:t>
            </a:r>
          </a:p>
          <a:p>
            <a:r>
              <a:rPr lang="en-US" altLang="en-US"/>
              <a:t>Includes any related incapacity or subsequent treatment</a:t>
            </a:r>
          </a:p>
          <a:p>
            <a:pPr>
              <a:buNone/>
            </a:pPr>
            <a:endParaRPr lang="en-US"/>
          </a:p>
        </p:txBody>
      </p:sp>
    </p:spTree>
    <p:extLst>
      <p:ext uri="{BB962C8B-B14F-4D97-AF65-F5344CB8AC3E}">
        <p14:creationId xmlns:p14="http://schemas.microsoft.com/office/powerpoint/2010/main" val="415284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solidFill>
                  <a:schemeClr val="bg1"/>
                </a:solidFill>
              </a:rPr>
              <a:t>Continuing Treatment by a Health Care Provider</a:t>
            </a:r>
          </a:p>
        </p:txBody>
      </p:sp>
      <p:sp>
        <p:nvSpPr>
          <p:cNvPr id="3" name="Content Placeholder 2"/>
          <p:cNvSpPr>
            <a:spLocks noGrp="1"/>
          </p:cNvSpPr>
          <p:nvPr>
            <p:ph idx="1"/>
          </p:nvPr>
        </p:nvSpPr>
        <p:spPr/>
        <p:txBody>
          <a:bodyPr/>
          <a:lstStyle/>
          <a:p>
            <a:pPr lvl="1">
              <a:spcBef>
                <a:spcPts val="1200"/>
              </a:spcBef>
              <a:spcAft>
                <a:spcPts val="1200"/>
              </a:spcAft>
              <a:defRPr/>
            </a:pPr>
            <a:r>
              <a:rPr lang="en-US"/>
              <a:t>Incapacity Plus Treatment</a:t>
            </a:r>
          </a:p>
          <a:p>
            <a:pPr lvl="1">
              <a:spcBef>
                <a:spcPts val="1200"/>
              </a:spcBef>
              <a:spcAft>
                <a:spcPts val="1200"/>
              </a:spcAft>
              <a:defRPr/>
            </a:pPr>
            <a:r>
              <a:rPr lang="en-US"/>
              <a:t>Pregnancy </a:t>
            </a:r>
          </a:p>
          <a:p>
            <a:pPr lvl="1">
              <a:spcBef>
                <a:spcPts val="1200"/>
              </a:spcBef>
              <a:spcAft>
                <a:spcPts val="1200"/>
              </a:spcAft>
              <a:defRPr/>
            </a:pPr>
            <a:r>
              <a:rPr lang="en-US"/>
              <a:t>Chronic Conditions </a:t>
            </a:r>
          </a:p>
          <a:p>
            <a:pPr lvl="1">
              <a:spcBef>
                <a:spcPts val="1200"/>
              </a:spcBef>
              <a:spcAft>
                <a:spcPts val="1200"/>
              </a:spcAft>
              <a:defRPr/>
            </a:pPr>
            <a:r>
              <a:rPr lang="en-US"/>
              <a:t>Permanent/Long-term Conditions </a:t>
            </a:r>
          </a:p>
          <a:p>
            <a:pPr lvl="1">
              <a:spcBef>
                <a:spcPts val="1200"/>
              </a:spcBef>
              <a:spcAft>
                <a:spcPts val="1200"/>
              </a:spcAft>
              <a:defRPr/>
            </a:pPr>
            <a:r>
              <a:rPr lang="en-US"/>
              <a:t>Absence to Receive Multiple Treatments</a:t>
            </a:r>
          </a:p>
          <a:p>
            <a:endParaRPr lang="en-US"/>
          </a:p>
        </p:txBody>
      </p:sp>
    </p:spTree>
    <p:extLst>
      <p:ext uri="{BB962C8B-B14F-4D97-AF65-F5344CB8AC3E}">
        <p14:creationId xmlns:p14="http://schemas.microsoft.com/office/powerpoint/2010/main" val="80872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solidFill>
                  <a:schemeClr val="bg1"/>
                </a:solidFill>
              </a:rPr>
              <a:t>Health Care Provider</a:t>
            </a:r>
          </a:p>
        </p:txBody>
      </p:sp>
      <p:sp>
        <p:nvSpPr>
          <p:cNvPr id="3" name="Content Placeholder 2"/>
          <p:cNvSpPr>
            <a:spLocks noGrp="1"/>
          </p:cNvSpPr>
          <p:nvPr>
            <p:ph idx="1"/>
          </p:nvPr>
        </p:nvSpPr>
        <p:spPr/>
        <p:txBody>
          <a:bodyPr>
            <a:normAutofit/>
          </a:bodyPr>
          <a:lstStyle/>
          <a:p>
            <a:pPr>
              <a:lnSpc>
                <a:spcPct val="90000"/>
              </a:lnSpc>
              <a:spcBef>
                <a:spcPct val="0"/>
              </a:spcBef>
            </a:pPr>
            <a:r>
              <a:rPr lang="en-US" altLang="en-US" sz="2400"/>
              <a:t>Licensed M.D.s and osteopaths</a:t>
            </a:r>
          </a:p>
          <a:p>
            <a:pPr>
              <a:lnSpc>
                <a:spcPct val="90000"/>
              </a:lnSpc>
              <a:spcBef>
                <a:spcPct val="0"/>
              </a:spcBef>
            </a:pPr>
            <a:endParaRPr lang="en-US" altLang="en-US" sz="500"/>
          </a:p>
          <a:p>
            <a:pPr>
              <a:lnSpc>
                <a:spcPct val="90000"/>
              </a:lnSpc>
              <a:spcBef>
                <a:spcPct val="0"/>
              </a:spcBef>
            </a:pPr>
            <a:r>
              <a:rPr lang="en-US" altLang="en-US" sz="2400"/>
              <a:t>Podiatrists, dentists, clinical psychologists, optometrists, chiropractors - with limitations</a:t>
            </a:r>
          </a:p>
          <a:p>
            <a:pPr>
              <a:lnSpc>
                <a:spcPct val="90000"/>
              </a:lnSpc>
              <a:spcBef>
                <a:spcPct val="0"/>
              </a:spcBef>
            </a:pPr>
            <a:endParaRPr lang="en-US" altLang="en-US" sz="500"/>
          </a:p>
          <a:p>
            <a:pPr>
              <a:lnSpc>
                <a:spcPct val="90000"/>
              </a:lnSpc>
              <a:spcBef>
                <a:spcPct val="0"/>
              </a:spcBef>
            </a:pPr>
            <a:r>
              <a:rPr lang="en-US" altLang="en-US" sz="2400"/>
              <a:t>Clinical social workers, nurse practitioners, nurse-midwives, and physician assistants</a:t>
            </a:r>
          </a:p>
          <a:p>
            <a:pPr>
              <a:lnSpc>
                <a:spcPct val="90000"/>
              </a:lnSpc>
              <a:spcBef>
                <a:spcPct val="0"/>
              </a:spcBef>
            </a:pPr>
            <a:endParaRPr lang="en-US" altLang="en-US" sz="500"/>
          </a:p>
          <a:p>
            <a:pPr>
              <a:lnSpc>
                <a:spcPct val="90000"/>
              </a:lnSpc>
              <a:spcBef>
                <a:spcPct val="0"/>
              </a:spcBef>
            </a:pPr>
            <a:r>
              <a:rPr lang="en-US" altLang="en-US" sz="2400"/>
              <a:t>Christian Science Practitioners</a:t>
            </a:r>
          </a:p>
          <a:p>
            <a:pPr>
              <a:spcBef>
                <a:spcPct val="0"/>
              </a:spcBef>
              <a:buNone/>
            </a:pPr>
            <a:endParaRPr lang="en-US" altLang="en-US" sz="500"/>
          </a:p>
          <a:p>
            <a:pPr>
              <a:lnSpc>
                <a:spcPct val="90000"/>
              </a:lnSpc>
              <a:spcBef>
                <a:spcPct val="0"/>
              </a:spcBef>
            </a:pPr>
            <a:r>
              <a:rPr lang="en-US" altLang="en-US" sz="2400"/>
              <a:t>Any health care provider from whom the employer’s group health plan will accept certification</a:t>
            </a:r>
          </a:p>
          <a:p>
            <a:pPr>
              <a:lnSpc>
                <a:spcPct val="90000"/>
              </a:lnSpc>
              <a:spcBef>
                <a:spcPct val="0"/>
              </a:spcBef>
            </a:pPr>
            <a:endParaRPr lang="en-US" altLang="en-US" sz="500"/>
          </a:p>
          <a:p>
            <a:pPr>
              <a:lnSpc>
                <a:spcPct val="90000"/>
              </a:lnSpc>
              <a:spcBef>
                <a:spcPct val="0"/>
              </a:spcBef>
            </a:pPr>
            <a:r>
              <a:rPr lang="en-US" altLang="en-US" sz="2400"/>
              <a:t>Health care providers authorized to practice in a country other than the United States</a:t>
            </a:r>
          </a:p>
          <a:p>
            <a:endParaRPr lang="en-US"/>
          </a:p>
        </p:txBody>
      </p:sp>
    </p:spTree>
    <p:extLst>
      <p:ext uri="{BB962C8B-B14F-4D97-AF65-F5344CB8AC3E}">
        <p14:creationId xmlns:p14="http://schemas.microsoft.com/office/powerpoint/2010/main" val="3189976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solidFill>
                  <a:schemeClr val="bg1"/>
                </a:solidFill>
              </a:rPr>
              <a:t>Incapacity</a:t>
            </a:r>
          </a:p>
        </p:txBody>
      </p:sp>
      <p:sp>
        <p:nvSpPr>
          <p:cNvPr id="3" name="Content Placeholder 2"/>
          <p:cNvSpPr>
            <a:spLocks noGrp="1"/>
          </p:cNvSpPr>
          <p:nvPr>
            <p:ph idx="1"/>
          </p:nvPr>
        </p:nvSpPr>
        <p:spPr/>
        <p:txBody>
          <a:bodyPr>
            <a:normAutofit/>
          </a:bodyPr>
          <a:lstStyle/>
          <a:p>
            <a:r>
              <a:rPr lang="en-US"/>
              <a:t>Inability to work, attend school or perform other regular daily activities due to the serious health condition</a:t>
            </a:r>
          </a:p>
          <a:p>
            <a:r>
              <a:rPr lang="en-US"/>
              <a:t>Employee is unable to work if unable to perform any one of the essential functions of the employee’s position due to the serious health condition </a:t>
            </a:r>
          </a:p>
          <a:p>
            <a:r>
              <a:rPr lang="en-US"/>
              <a:t>Incapacity includes treatment or recovery from the serious health condition </a:t>
            </a:r>
          </a:p>
        </p:txBody>
      </p:sp>
    </p:spTree>
    <p:extLst>
      <p:ext uri="{BB962C8B-B14F-4D97-AF65-F5344CB8AC3E}">
        <p14:creationId xmlns:p14="http://schemas.microsoft.com/office/powerpoint/2010/main" val="1947142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solidFill>
                  <a:schemeClr val="bg1"/>
                </a:solidFill>
              </a:rPr>
              <a:t>Qualifying Exigency Leave</a:t>
            </a:r>
          </a:p>
        </p:txBody>
      </p:sp>
      <p:sp>
        <p:nvSpPr>
          <p:cNvPr id="3" name="Content Placeholder 2"/>
          <p:cNvSpPr>
            <a:spLocks noGrp="1"/>
          </p:cNvSpPr>
          <p:nvPr>
            <p:ph idx="1"/>
          </p:nvPr>
        </p:nvSpPr>
        <p:spPr/>
        <p:txBody>
          <a:bodyPr/>
          <a:lstStyle/>
          <a:p>
            <a:r>
              <a:rPr lang="en-US"/>
              <a:t>Employee’s spouse, child, or parent </a:t>
            </a:r>
          </a:p>
          <a:p>
            <a:pPr lvl="1"/>
            <a:r>
              <a:rPr lang="en-US"/>
              <a:t>In the Regular Armed Forces </a:t>
            </a:r>
          </a:p>
          <a:p>
            <a:pPr marL="800100" lvl="2" indent="-342900"/>
            <a:r>
              <a:rPr lang="en-US"/>
              <a:t>Deployed to a foreign country</a:t>
            </a:r>
          </a:p>
          <a:p>
            <a:pPr lvl="1"/>
            <a:r>
              <a:rPr lang="en-US"/>
              <a:t>In the Reserve components of the Armed Forces (National Guard and Reserves)</a:t>
            </a:r>
          </a:p>
          <a:p>
            <a:pPr marL="800100" lvl="2" indent="-342900"/>
            <a:r>
              <a:rPr lang="en-US"/>
              <a:t>Deployed to a foreign country under a call or order to active duty in support of a contingency operation</a:t>
            </a:r>
          </a:p>
        </p:txBody>
      </p:sp>
    </p:spTree>
    <p:extLst>
      <p:ext uri="{BB962C8B-B14F-4D97-AF65-F5344CB8AC3E}">
        <p14:creationId xmlns:p14="http://schemas.microsoft.com/office/powerpoint/2010/main" val="2542129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solidFill>
                  <a:schemeClr val="bg1"/>
                </a:solidFill>
              </a:rPr>
              <a:t>Qualifying Exigencies</a:t>
            </a:r>
          </a:p>
        </p:txBody>
      </p:sp>
      <p:sp>
        <p:nvSpPr>
          <p:cNvPr id="3" name="Content Placeholder 2"/>
          <p:cNvSpPr>
            <a:spLocks noGrp="1"/>
          </p:cNvSpPr>
          <p:nvPr>
            <p:ph idx="1"/>
          </p:nvPr>
        </p:nvSpPr>
        <p:spPr/>
        <p:txBody>
          <a:bodyPr>
            <a:normAutofit fontScale="77500" lnSpcReduction="20000"/>
          </a:bodyPr>
          <a:lstStyle/>
          <a:p>
            <a:pPr marL="274320" indent="-274320">
              <a:lnSpc>
                <a:spcPct val="110000"/>
              </a:lnSpc>
              <a:spcBef>
                <a:spcPts val="500"/>
              </a:spcBef>
              <a:spcAft>
                <a:spcPts val="500"/>
              </a:spcAft>
              <a:defRPr/>
            </a:pPr>
            <a:r>
              <a:rPr lang="en-US"/>
              <a:t>Short-notice deployment - up to seven days</a:t>
            </a:r>
          </a:p>
          <a:p>
            <a:pPr marL="274320" indent="-274320">
              <a:lnSpc>
                <a:spcPct val="110000"/>
              </a:lnSpc>
              <a:spcBef>
                <a:spcPts val="500"/>
              </a:spcBef>
              <a:spcAft>
                <a:spcPts val="500"/>
              </a:spcAft>
              <a:defRPr/>
            </a:pPr>
            <a:r>
              <a:rPr lang="en-US"/>
              <a:t>Military events and related activities</a:t>
            </a:r>
          </a:p>
          <a:p>
            <a:pPr marL="274320" indent="-274320">
              <a:lnSpc>
                <a:spcPct val="110000"/>
              </a:lnSpc>
              <a:spcBef>
                <a:spcPts val="500"/>
              </a:spcBef>
              <a:spcAft>
                <a:spcPts val="500"/>
              </a:spcAft>
              <a:defRPr/>
            </a:pPr>
            <a:r>
              <a:rPr lang="en-US"/>
              <a:t>Childcare and school activities</a:t>
            </a:r>
          </a:p>
          <a:p>
            <a:pPr marL="274320" indent="-274320">
              <a:lnSpc>
                <a:spcPct val="110000"/>
              </a:lnSpc>
              <a:spcBef>
                <a:spcPts val="500"/>
              </a:spcBef>
              <a:spcAft>
                <a:spcPts val="500"/>
              </a:spcAft>
              <a:defRPr/>
            </a:pPr>
            <a:r>
              <a:rPr lang="en-US"/>
              <a:t>Financial and legal arrangements</a:t>
            </a:r>
          </a:p>
          <a:p>
            <a:pPr marL="274320" indent="-274320">
              <a:lnSpc>
                <a:spcPct val="110000"/>
              </a:lnSpc>
              <a:spcBef>
                <a:spcPts val="500"/>
              </a:spcBef>
              <a:spcAft>
                <a:spcPts val="500"/>
              </a:spcAft>
              <a:defRPr/>
            </a:pPr>
            <a:r>
              <a:rPr lang="en-US"/>
              <a:t>Non-medical counseling</a:t>
            </a:r>
          </a:p>
          <a:p>
            <a:pPr marL="274320" indent="-274320">
              <a:lnSpc>
                <a:spcPct val="110000"/>
              </a:lnSpc>
              <a:spcBef>
                <a:spcPts val="500"/>
              </a:spcBef>
              <a:spcAft>
                <a:spcPts val="500"/>
              </a:spcAft>
              <a:defRPr/>
            </a:pPr>
            <a:r>
              <a:rPr lang="en-US"/>
              <a:t>Care of the military member’s parent</a:t>
            </a:r>
          </a:p>
          <a:p>
            <a:pPr marL="274320" indent="-274320">
              <a:lnSpc>
                <a:spcPct val="110000"/>
              </a:lnSpc>
              <a:spcBef>
                <a:spcPts val="500"/>
              </a:spcBef>
              <a:spcAft>
                <a:spcPts val="500"/>
              </a:spcAft>
              <a:defRPr/>
            </a:pPr>
            <a:r>
              <a:rPr lang="en-US"/>
              <a:t>Rest and recuperation - up to fifteen days</a:t>
            </a:r>
          </a:p>
          <a:p>
            <a:pPr marL="274320" indent="-274320">
              <a:lnSpc>
                <a:spcPct val="110000"/>
              </a:lnSpc>
              <a:spcBef>
                <a:spcPts val="500"/>
              </a:spcBef>
              <a:spcAft>
                <a:spcPts val="500"/>
              </a:spcAft>
              <a:defRPr/>
            </a:pPr>
            <a:r>
              <a:rPr lang="en-US"/>
              <a:t>Post-deployment activities - 90-day period</a:t>
            </a:r>
          </a:p>
          <a:p>
            <a:pPr marL="274320" indent="-274320">
              <a:lnSpc>
                <a:spcPct val="110000"/>
              </a:lnSpc>
              <a:spcBef>
                <a:spcPts val="500"/>
              </a:spcBef>
              <a:spcAft>
                <a:spcPts val="500"/>
              </a:spcAft>
              <a:defRPr/>
            </a:pPr>
            <a:r>
              <a:rPr lang="en-US"/>
              <a:t>Additional activities by agreement</a:t>
            </a:r>
          </a:p>
          <a:p>
            <a:endParaRPr lang="en-US"/>
          </a:p>
        </p:txBody>
      </p:sp>
    </p:spTree>
    <p:extLst>
      <p:ext uri="{BB962C8B-B14F-4D97-AF65-F5344CB8AC3E}">
        <p14:creationId xmlns:p14="http://schemas.microsoft.com/office/powerpoint/2010/main" val="3323056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solidFill>
                  <a:schemeClr val="bg1"/>
                </a:solidFill>
              </a:rPr>
              <a:t>Military Caregiver Leave</a:t>
            </a:r>
          </a:p>
        </p:txBody>
      </p:sp>
      <p:sp>
        <p:nvSpPr>
          <p:cNvPr id="3" name="Content Placeholder 2"/>
          <p:cNvSpPr>
            <a:spLocks noGrp="1"/>
          </p:cNvSpPr>
          <p:nvPr>
            <p:ph idx="1"/>
          </p:nvPr>
        </p:nvSpPr>
        <p:spPr/>
        <p:txBody>
          <a:bodyPr>
            <a:normAutofit lnSpcReduction="10000"/>
          </a:bodyPr>
          <a:lstStyle/>
          <a:p>
            <a:r>
              <a:rPr lang="en-US"/>
              <a:t>Employee is the servicemember’s spouse, parent, child, or next of kin </a:t>
            </a:r>
          </a:p>
          <a:p>
            <a:pPr lvl="1"/>
            <a:r>
              <a:rPr lang="en-US"/>
              <a:t>A current member of the Armed Forces</a:t>
            </a:r>
          </a:p>
          <a:p>
            <a:pPr marL="800100" lvl="2" indent="-342900"/>
            <a:r>
              <a:rPr lang="en-US"/>
              <a:t>Undergoing medical treatment, recuperation, or therapy, is otherwise in outpatient status, or is otherwise on the temporary disability retired list, for a serious injury or illness</a:t>
            </a:r>
          </a:p>
          <a:p>
            <a:pPr lvl="1"/>
            <a:r>
              <a:rPr lang="en-US"/>
              <a:t>Veteran of the Armed Forces</a:t>
            </a:r>
          </a:p>
          <a:p>
            <a:pPr marL="800100" lvl="2" indent="-342900"/>
            <a:r>
              <a:rPr lang="en-US"/>
              <a:t>Undergoing medical treatment, recuperation, or therapy for a serious injury or illness and </a:t>
            </a:r>
          </a:p>
          <a:p>
            <a:pPr marL="800100" lvl="2" indent="-342900"/>
            <a:r>
              <a:rPr lang="en-US"/>
              <a:t>Discharged under conditions other than dishonorable within the five-year period before the employee first takes military caregiver leave </a:t>
            </a:r>
          </a:p>
          <a:p>
            <a:pPr lvl="2"/>
            <a:endParaRPr lang="en-US" b="1"/>
          </a:p>
          <a:p>
            <a:pPr lvl="1"/>
            <a:endParaRPr lang="en-US" b="1"/>
          </a:p>
        </p:txBody>
      </p:sp>
    </p:spTree>
    <p:extLst>
      <p:ext uri="{BB962C8B-B14F-4D97-AF65-F5344CB8AC3E}">
        <p14:creationId xmlns:p14="http://schemas.microsoft.com/office/powerpoint/2010/main" val="1275174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a:solidFill>
                  <a:schemeClr val="bg1"/>
                </a:solidFill>
              </a:rPr>
              <a:t>Serious Injury or Illness – Current Servicemember</a:t>
            </a:r>
          </a:p>
        </p:txBody>
      </p:sp>
      <p:sp>
        <p:nvSpPr>
          <p:cNvPr id="3" name="Content Placeholder 2"/>
          <p:cNvSpPr>
            <a:spLocks noGrp="1"/>
          </p:cNvSpPr>
          <p:nvPr>
            <p:ph idx="1"/>
          </p:nvPr>
        </p:nvSpPr>
        <p:spPr/>
        <p:txBody>
          <a:bodyPr>
            <a:normAutofit/>
          </a:bodyPr>
          <a:lstStyle/>
          <a:p>
            <a:r>
              <a:rPr lang="en-US"/>
              <a:t>Incurred in the line of duty on active duty, or</a:t>
            </a:r>
          </a:p>
          <a:p>
            <a:r>
              <a:rPr lang="en-US"/>
              <a:t>A pre-existing condition that was aggravated by service in the line of duty on active duty</a:t>
            </a:r>
          </a:p>
          <a:p>
            <a:r>
              <a:rPr lang="en-US"/>
              <a:t>May render servicemember medically unfit to perform duties</a:t>
            </a:r>
          </a:p>
          <a:p>
            <a:r>
              <a:rPr lang="en-US"/>
              <a:t>May be mental health condition, for example:</a:t>
            </a:r>
          </a:p>
          <a:p>
            <a:pPr marL="800100" lvl="2" indent="-342900"/>
            <a:r>
              <a:rPr lang="en-US"/>
              <a:t>Post traumatic stress disorder (PTSD)</a:t>
            </a:r>
          </a:p>
          <a:p>
            <a:pPr marL="800100" lvl="2" indent="-342900"/>
            <a:r>
              <a:rPr lang="en-US"/>
              <a:t>Traumatic brain injury (TBI)</a:t>
            </a:r>
          </a:p>
          <a:p>
            <a:pPr marL="800100" lvl="2" indent="-342900"/>
            <a:r>
              <a:rPr lang="en-US"/>
              <a:t>Depression</a:t>
            </a:r>
          </a:p>
        </p:txBody>
      </p:sp>
    </p:spTree>
    <p:extLst>
      <p:ext uri="{BB962C8B-B14F-4D97-AF65-F5344CB8AC3E}">
        <p14:creationId xmlns:p14="http://schemas.microsoft.com/office/powerpoint/2010/main" val="3371208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solidFill>
                  <a:schemeClr val="bg1"/>
                </a:solidFill>
              </a:rPr>
              <a:t>Presentation Topics</a:t>
            </a:r>
          </a:p>
        </p:txBody>
      </p:sp>
      <p:sp>
        <p:nvSpPr>
          <p:cNvPr id="3" name="Content Placeholder 2"/>
          <p:cNvSpPr>
            <a:spLocks noGrp="1"/>
          </p:cNvSpPr>
          <p:nvPr>
            <p:ph idx="1"/>
          </p:nvPr>
        </p:nvSpPr>
        <p:spPr/>
        <p:txBody>
          <a:bodyPr>
            <a:normAutofit/>
          </a:bodyPr>
          <a:lstStyle/>
          <a:p>
            <a:r>
              <a:rPr lang="en-US"/>
              <a:t>Introduction to the FMLA</a:t>
            </a:r>
          </a:p>
          <a:p>
            <a:r>
              <a:rPr lang="en-US"/>
              <a:t>Family Relationships under the FMLA </a:t>
            </a:r>
          </a:p>
          <a:p>
            <a:r>
              <a:rPr lang="en-US"/>
              <a:t>FMLA-Protected Leave Reasons</a:t>
            </a:r>
          </a:p>
          <a:p>
            <a:r>
              <a:rPr lang="en-US"/>
              <a:t>Taking FMLA Leave</a:t>
            </a:r>
          </a:p>
          <a:p>
            <a:r>
              <a:rPr lang="en-US"/>
              <a:t>Administering FMLA Leave</a:t>
            </a:r>
          </a:p>
          <a:p>
            <a:r>
              <a:rPr lang="en-US"/>
              <a:t>Employee Rights</a:t>
            </a:r>
          </a:p>
          <a:p>
            <a:r>
              <a:rPr lang="en-US"/>
              <a:t>Helpful Resources</a:t>
            </a:r>
          </a:p>
          <a:p>
            <a:endParaRPr lang="en-US" b="1"/>
          </a:p>
          <a:p>
            <a:pPr marL="0" indent="0">
              <a:buNone/>
            </a:pPr>
            <a:endParaRPr lang="en-US" b="1"/>
          </a:p>
        </p:txBody>
      </p:sp>
    </p:spTree>
    <p:extLst>
      <p:ext uri="{BB962C8B-B14F-4D97-AF65-F5344CB8AC3E}">
        <p14:creationId xmlns:p14="http://schemas.microsoft.com/office/powerpoint/2010/main" val="2039901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bg1"/>
                </a:solidFill>
              </a:rPr>
              <a:t>Serious Injury or Illness - Veteran</a:t>
            </a:r>
          </a:p>
        </p:txBody>
      </p:sp>
      <p:sp>
        <p:nvSpPr>
          <p:cNvPr id="3" name="Content Placeholder 2"/>
          <p:cNvSpPr>
            <a:spLocks noGrp="1"/>
          </p:cNvSpPr>
          <p:nvPr>
            <p:ph idx="1"/>
          </p:nvPr>
        </p:nvSpPr>
        <p:spPr/>
        <p:txBody>
          <a:bodyPr>
            <a:normAutofit fontScale="25000" lnSpcReduction="20000"/>
          </a:bodyPr>
          <a:lstStyle/>
          <a:p>
            <a:pPr>
              <a:buNone/>
            </a:pPr>
            <a:r>
              <a:rPr lang="en-US" sz="7600"/>
              <a:t>An injury or illness that was incurred or aggravated by service in the line of duty on active duty in the</a:t>
            </a:r>
          </a:p>
          <a:p>
            <a:pPr>
              <a:buNone/>
            </a:pPr>
            <a:r>
              <a:rPr lang="en-US" sz="7600"/>
              <a:t>Armed Forces, that manifested before or after the servicemember became a veteran, and that is</a:t>
            </a:r>
          </a:p>
          <a:p>
            <a:pPr>
              <a:buNone/>
            </a:pPr>
            <a:r>
              <a:rPr lang="en-US" sz="7600"/>
              <a:t>either: </a:t>
            </a:r>
          </a:p>
          <a:p>
            <a:r>
              <a:rPr lang="en-US" sz="7600"/>
              <a:t>A continuation of a serious injury or illness that was incurred or aggravated when the veteran was a member of the Armed Forces and rendered the servicemember unable to perform the duties of the servicemember’s office, grade, rank, or rating, or</a:t>
            </a:r>
          </a:p>
          <a:p>
            <a:r>
              <a:rPr lang="en-US" altLang="en-US" sz="7600"/>
              <a:t>A condition for which the veteran has received a U.S. Department of Veterans Affairs Service-Related Disability Rating (VASRD) of 50 percent or greater, including a rating based on multiple conditions,</a:t>
            </a:r>
            <a:r>
              <a:rPr lang="en-US" altLang="en-US" sz="7600" i="1"/>
              <a:t> or</a:t>
            </a:r>
            <a:endParaRPr lang="en-US" altLang="en-US" sz="7600"/>
          </a:p>
          <a:p>
            <a:r>
              <a:rPr lang="en-US" altLang="en-US" sz="7600"/>
              <a:t>A condition that substantially impairs the veteran’s ability to work because of a disability related to military service, or would do so absent treatment, </a:t>
            </a:r>
            <a:r>
              <a:rPr lang="en-US" altLang="en-US" sz="7600" i="1"/>
              <a:t>or</a:t>
            </a:r>
            <a:endParaRPr lang="en-US" altLang="en-US" sz="7600"/>
          </a:p>
          <a:p>
            <a:r>
              <a:rPr lang="en-US" altLang="en-US" sz="7600"/>
              <a:t>An injury that is the basis for the veteran’s enrollment in the Department of Veterans Affairs Program of Comprehensive Assistance for Family Caregivers</a:t>
            </a:r>
          </a:p>
          <a:p>
            <a:r>
              <a:rPr lang="en-US" altLang="en-US" sz="7600"/>
              <a:t>May be mental health condition such as PTSD, TBI, or depression</a:t>
            </a:r>
          </a:p>
          <a:p>
            <a:endParaRPr lang="en-US" altLang="en-US"/>
          </a:p>
          <a:p>
            <a:endParaRPr lang="en-US"/>
          </a:p>
        </p:txBody>
      </p:sp>
    </p:spTree>
    <p:extLst>
      <p:ext uri="{BB962C8B-B14F-4D97-AF65-F5344CB8AC3E}">
        <p14:creationId xmlns:p14="http://schemas.microsoft.com/office/powerpoint/2010/main" val="3513182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FA32B36-2051-6A65-3EF8-8B538508CA6D}"/>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10311" b="10311"/>
          <a:stretch/>
        </p:blipFill>
        <p:spPr/>
      </p:pic>
      <p:sp>
        <p:nvSpPr>
          <p:cNvPr id="4" name="Title 3">
            <a:extLst>
              <a:ext uri="{FF2B5EF4-FFF2-40B4-BE49-F238E27FC236}">
                <a16:creationId xmlns:a16="http://schemas.microsoft.com/office/drawing/2014/main" id="{CF014439-D01F-0847-57A5-FC3770342CB2}"/>
              </a:ext>
            </a:extLst>
          </p:cNvPr>
          <p:cNvSpPr>
            <a:spLocks noGrp="1"/>
          </p:cNvSpPr>
          <p:nvPr>
            <p:ph type="ctrTitle"/>
          </p:nvPr>
        </p:nvSpPr>
        <p:spPr/>
        <p:txBody>
          <a:bodyPr>
            <a:normAutofit/>
          </a:bodyPr>
          <a:lstStyle/>
          <a:p>
            <a:r>
              <a:rPr lang="en-US"/>
              <a:t>Taking FMLA Leave</a:t>
            </a:r>
          </a:p>
        </p:txBody>
      </p:sp>
    </p:spTree>
    <p:extLst>
      <p:ext uri="{BB962C8B-B14F-4D97-AF65-F5344CB8AC3E}">
        <p14:creationId xmlns:p14="http://schemas.microsoft.com/office/powerpoint/2010/main" val="3320573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solidFill>
                  <a:schemeClr val="bg1"/>
                </a:solidFill>
              </a:rPr>
              <a:t>Amount of Leave</a:t>
            </a:r>
          </a:p>
        </p:txBody>
      </p:sp>
      <p:sp>
        <p:nvSpPr>
          <p:cNvPr id="3" name="Content Placeholder 2"/>
          <p:cNvSpPr>
            <a:spLocks noGrp="1"/>
          </p:cNvSpPr>
          <p:nvPr>
            <p:ph idx="1"/>
          </p:nvPr>
        </p:nvSpPr>
        <p:spPr/>
        <p:txBody>
          <a:bodyPr>
            <a:normAutofit/>
          </a:bodyPr>
          <a:lstStyle/>
          <a:p>
            <a:pPr marL="525780">
              <a:lnSpc>
                <a:spcPct val="110000"/>
              </a:lnSpc>
              <a:spcBef>
                <a:spcPts val="0"/>
              </a:spcBef>
              <a:defRPr/>
            </a:pPr>
            <a:r>
              <a:rPr lang="en-US" sz="2400"/>
              <a:t>Eligible employees may use up to 12 workweeks of FMLA in a 12-month period for:</a:t>
            </a:r>
          </a:p>
          <a:p>
            <a:pPr marL="925830" lvl="1">
              <a:lnSpc>
                <a:spcPct val="110000"/>
              </a:lnSpc>
              <a:spcBef>
                <a:spcPts val="0"/>
              </a:spcBef>
              <a:defRPr/>
            </a:pPr>
            <a:r>
              <a:rPr lang="en-US" sz="2000"/>
              <a:t>Birth or placement of a child for adoption or foster care </a:t>
            </a:r>
          </a:p>
          <a:p>
            <a:pPr marL="925830" lvl="1">
              <a:lnSpc>
                <a:spcPct val="110000"/>
              </a:lnSpc>
              <a:spcBef>
                <a:spcPts val="0"/>
              </a:spcBef>
              <a:defRPr/>
            </a:pPr>
            <a:r>
              <a:rPr lang="en-US" sz="2000"/>
              <a:t>Care for a spouse, son, daughter, or parent with a serious health condition </a:t>
            </a:r>
          </a:p>
          <a:p>
            <a:pPr marL="925830" lvl="1">
              <a:lnSpc>
                <a:spcPct val="110000"/>
              </a:lnSpc>
              <a:spcBef>
                <a:spcPts val="0"/>
              </a:spcBef>
              <a:defRPr/>
            </a:pPr>
            <a:r>
              <a:rPr lang="en-US" sz="2000"/>
              <a:t>Employee’s own serious health condition 	</a:t>
            </a:r>
          </a:p>
          <a:p>
            <a:pPr marL="925830" lvl="1">
              <a:lnSpc>
                <a:spcPct val="110000"/>
              </a:lnSpc>
              <a:spcBef>
                <a:spcPts val="0"/>
              </a:spcBef>
              <a:defRPr/>
            </a:pPr>
            <a:r>
              <a:rPr lang="en-US" sz="2000"/>
              <a:t>Qualifying exigencies related to the employee’s family member’s deployment to a foreign country</a:t>
            </a:r>
          </a:p>
          <a:p>
            <a:pPr marL="525780">
              <a:lnSpc>
                <a:spcPct val="110000"/>
              </a:lnSpc>
              <a:spcBef>
                <a:spcPts val="0"/>
              </a:spcBef>
              <a:defRPr/>
            </a:pPr>
            <a:r>
              <a:rPr lang="en-US" sz="2400"/>
              <a:t>Eligible employees may use up to 26 workweeks of FMLA in a “single 12-month period” for military caregiver leave </a:t>
            </a:r>
          </a:p>
          <a:p>
            <a:endParaRPr lang="en-US"/>
          </a:p>
        </p:txBody>
      </p:sp>
    </p:spTree>
    <p:extLst>
      <p:ext uri="{BB962C8B-B14F-4D97-AF65-F5344CB8AC3E}">
        <p14:creationId xmlns:p14="http://schemas.microsoft.com/office/powerpoint/2010/main" val="4192114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a:solidFill>
                  <a:schemeClr val="bg1"/>
                </a:solidFill>
              </a:rPr>
              <a:t>Amount of Leave - Airline Flight Crew Employees</a:t>
            </a:r>
          </a:p>
        </p:txBody>
      </p:sp>
      <p:sp>
        <p:nvSpPr>
          <p:cNvPr id="3" name="Content Placeholder 2"/>
          <p:cNvSpPr>
            <a:spLocks noGrp="1"/>
          </p:cNvSpPr>
          <p:nvPr>
            <p:ph idx="1"/>
          </p:nvPr>
        </p:nvSpPr>
        <p:spPr/>
        <p:txBody>
          <a:bodyPr>
            <a:normAutofit fontScale="70000" lnSpcReduction="20000"/>
          </a:bodyPr>
          <a:lstStyle/>
          <a:p>
            <a:pPr marL="640080" indent="-457200">
              <a:lnSpc>
                <a:spcPct val="110000"/>
              </a:lnSpc>
              <a:spcBef>
                <a:spcPts val="0"/>
              </a:spcBef>
              <a:defRPr/>
            </a:pPr>
            <a:r>
              <a:rPr lang="en-US"/>
              <a:t>The FMLA leave entitlement for airline flight crew employees is based on a uniform six-day workweek. </a:t>
            </a:r>
          </a:p>
          <a:p>
            <a:pPr marL="182880">
              <a:lnSpc>
                <a:spcPct val="110000"/>
              </a:lnSpc>
              <a:spcBef>
                <a:spcPts val="0"/>
              </a:spcBef>
              <a:buNone/>
              <a:defRPr/>
            </a:pPr>
            <a:endParaRPr lang="en-US" sz="700"/>
          </a:p>
          <a:p>
            <a:pPr marL="182880">
              <a:lnSpc>
                <a:spcPct val="110000"/>
              </a:lnSpc>
              <a:spcBef>
                <a:spcPts val="0"/>
              </a:spcBef>
              <a:buNone/>
              <a:defRPr/>
            </a:pPr>
            <a:endParaRPr lang="en-US" sz="700"/>
          </a:p>
          <a:p>
            <a:pPr marL="640080" indent="-457200">
              <a:lnSpc>
                <a:spcPct val="110000"/>
              </a:lnSpc>
              <a:spcBef>
                <a:spcPts val="0"/>
              </a:spcBef>
              <a:defRPr/>
            </a:pPr>
            <a:r>
              <a:rPr lang="en-US"/>
              <a:t>Eligible airline flight crew employees may use up to 72 days of FMLA leave in a 12-month period for:</a:t>
            </a:r>
          </a:p>
          <a:p>
            <a:pPr marL="925830" lvl="1">
              <a:lnSpc>
                <a:spcPct val="110000"/>
              </a:lnSpc>
              <a:spcBef>
                <a:spcPts val="0"/>
              </a:spcBef>
              <a:defRPr/>
            </a:pPr>
            <a:r>
              <a:rPr lang="en-US"/>
              <a:t>Birth or placement of a child for adoption or foster care </a:t>
            </a:r>
          </a:p>
          <a:p>
            <a:pPr marL="925830" lvl="1">
              <a:lnSpc>
                <a:spcPct val="110000"/>
              </a:lnSpc>
              <a:spcBef>
                <a:spcPts val="0"/>
              </a:spcBef>
              <a:defRPr/>
            </a:pPr>
            <a:r>
              <a:rPr lang="en-US"/>
              <a:t>Care for a spouse, son, daughter, or parent with a serious health condition </a:t>
            </a:r>
          </a:p>
          <a:p>
            <a:pPr marL="925830" lvl="1">
              <a:lnSpc>
                <a:spcPct val="110000"/>
              </a:lnSpc>
              <a:spcBef>
                <a:spcPts val="0"/>
              </a:spcBef>
              <a:defRPr/>
            </a:pPr>
            <a:r>
              <a:rPr lang="en-US"/>
              <a:t>Employee’s own serious health condition </a:t>
            </a:r>
          </a:p>
          <a:p>
            <a:pPr marL="925830" lvl="1">
              <a:lnSpc>
                <a:spcPct val="110000"/>
              </a:lnSpc>
              <a:spcBef>
                <a:spcPts val="0"/>
              </a:spcBef>
              <a:defRPr/>
            </a:pPr>
            <a:r>
              <a:rPr lang="en-US"/>
              <a:t>Qualifying exigencies related to the employee’s family member’s deployment to a foreign country</a:t>
            </a:r>
          </a:p>
          <a:p>
            <a:pPr marL="182880">
              <a:lnSpc>
                <a:spcPct val="110000"/>
              </a:lnSpc>
              <a:spcBef>
                <a:spcPts val="0"/>
              </a:spcBef>
              <a:buNone/>
              <a:defRPr/>
            </a:pPr>
            <a:endParaRPr lang="en-US" sz="700"/>
          </a:p>
          <a:p>
            <a:pPr marL="640080" indent="-457200">
              <a:lnSpc>
                <a:spcPct val="110000"/>
              </a:lnSpc>
              <a:spcBef>
                <a:spcPts val="500"/>
              </a:spcBef>
              <a:spcAft>
                <a:spcPts val="500"/>
              </a:spcAft>
              <a:defRPr/>
            </a:pPr>
            <a:r>
              <a:rPr lang="en-US"/>
              <a:t>Eligible airline flight crew employees may use up to 156 days of FMLA leave in a “single 12-month period” for military caregiver leave </a:t>
            </a:r>
          </a:p>
          <a:p>
            <a:endParaRPr lang="en-US"/>
          </a:p>
        </p:txBody>
      </p:sp>
    </p:spTree>
    <p:extLst>
      <p:ext uri="{BB962C8B-B14F-4D97-AF65-F5344CB8AC3E}">
        <p14:creationId xmlns:p14="http://schemas.microsoft.com/office/powerpoint/2010/main" val="790648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solidFill>
                  <a:schemeClr val="bg1"/>
                </a:solidFill>
              </a:rPr>
              <a:t>12-Month Period or Leave Year</a:t>
            </a: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pPr marL="518795">
              <a:lnSpc>
                <a:spcPct val="120000"/>
              </a:lnSpc>
              <a:spcBef>
                <a:spcPts val="0"/>
              </a:spcBef>
              <a:defRPr/>
            </a:pPr>
            <a:r>
              <a:rPr lang="en-US">
                <a:latin typeface="Arial"/>
                <a:cs typeface="Arial"/>
              </a:rPr>
              <a:t>Employers may select from:</a:t>
            </a:r>
          </a:p>
          <a:p>
            <a:pPr marL="918845" lvl="1">
              <a:lnSpc>
                <a:spcPct val="120000"/>
              </a:lnSpc>
              <a:spcBef>
                <a:spcPts val="0"/>
              </a:spcBef>
              <a:defRPr/>
            </a:pPr>
            <a:r>
              <a:rPr lang="en-US">
                <a:latin typeface="Arial"/>
                <a:cs typeface="Arial"/>
              </a:rPr>
              <a:t>Calendar year</a:t>
            </a:r>
          </a:p>
          <a:p>
            <a:pPr marL="918845" lvl="1">
              <a:lnSpc>
                <a:spcPct val="120000"/>
              </a:lnSpc>
              <a:spcBef>
                <a:spcPts val="0"/>
              </a:spcBef>
              <a:defRPr/>
            </a:pPr>
            <a:r>
              <a:rPr lang="en-US">
                <a:latin typeface="Arial"/>
                <a:cs typeface="Arial"/>
              </a:rPr>
              <a:t>Any fixed 12-month leave year</a:t>
            </a:r>
          </a:p>
          <a:p>
            <a:pPr marL="918845" lvl="1">
              <a:lnSpc>
                <a:spcPct val="120000"/>
              </a:lnSpc>
              <a:spcBef>
                <a:spcPts val="0"/>
              </a:spcBef>
              <a:defRPr/>
            </a:pPr>
            <a:r>
              <a:rPr lang="en-US">
                <a:latin typeface="Arial"/>
                <a:cs typeface="Arial"/>
              </a:rPr>
              <a:t>A 12-month period measured forward </a:t>
            </a:r>
            <a:endParaRPr lang="en-US"/>
          </a:p>
          <a:p>
            <a:pPr marL="918845" lvl="1">
              <a:lnSpc>
                <a:spcPct val="120000"/>
              </a:lnSpc>
              <a:spcBef>
                <a:spcPts val="0"/>
              </a:spcBef>
              <a:defRPr/>
            </a:pPr>
            <a:r>
              <a:rPr lang="en-US">
                <a:latin typeface="Arial"/>
                <a:cs typeface="Arial"/>
              </a:rPr>
              <a:t>A rolling 12-month period measured backward</a:t>
            </a:r>
          </a:p>
          <a:p>
            <a:pPr marL="633095" lvl="1">
              <a:lnSpc>
                <a:spcPct val="120000"/>
              </a:lnSpc>
              <a:spcBef>
                <a:spcPts val="0"/>
              </a:spcBef>
              <a:buNone/>
              <a:defRPr/>
            </a:pPr>
            <a:endParaRPr lang="en-US" sz="500"/>
          </a:p>
          <a:p>
            <a:pPr marL="518795">
              <a:lnSpc>
                <a:spcPct val="110000"/>
              </a:lnSpc>
              <a:spcBef>
                <a:spcPts val="0"/>
              </a:spcBef>
              <a:defRPr/>
            </a:pPr>
            <a:r>
              <a:rPr lang="en-US">
                <a:latin typeface="Arial"/>
                <a:cs typeface="Arial"/>
              </a:rPr>
              <a:t>Same 12-month period for all employees</a:t>
            </a:r>
          </a:p>
          <a:p>
            <a:pPr marL="518795">
              <a:lnSpc>
                <a:spcPct val="110000"/>
              </a:lnSpc>
              <a:spcBef>
                <a:spcPts val="0"/>
              </a:spcBef>
              <a:defRPr/>
            </a:pPr>
            <a:r>
              <a:rPr lang="en-US">
                <a:latin typeface="Arial"/>
                <a:cs typeface="Arial"/>
              </a:rPr>
              <a:t>Regardless of the 12-month period selected for other FMLA leave, the single 12-month period for military caregiver leave begins on the first day the employee takes leave for this reason and ends 12 months later</a:t>
            </a:r>
          </a:p>
        </p:txBody>
      </p:sp>
    </p:spTree>
    <p:extLst>
      <p:ext uri="{BB962C8B-B14F-4D97-AF65-F5344CB8AC3E}">
        <p14:creationId xmlns:p14="http://schemas.microsoft.com/office/powerpoint/2010/main" val="1922330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solidFill>
                  <a:schemeClr val="bg1"/>
                </a:solidFill>
                <a:latin typeface="Arial"/>
                <a:cs typeface="Arial"/>
              </a:rPr>
              <a:t>Workweeks of Leave</a:t>
            </a:r>
            <a:endParaRPr lang="en-US">
              <a:solidFill>
                <a:schemeClr val="bg1"/>
              </a:solidFill>
            </a:endParaRPr>
          </a:p>
        </p:txBody>
      </p:sp>
      <p:sp>
        <p:nvSpPr>
          <p:cNvPr id="3" name="Content Placeholder 2"/>
          <p:cNvSpPr>
            <a:spLocks noGrp="1"/>
          </p:cNvSpPr>
          <p:nvPr>
            <p:ph idx="1"/>
          </p:nvPr>
        </p:nvSpPr>
        <p:spPr/>
        <p:txBody>
          <a:bodyPr vert="horz" lIns="91440" tIns="45720" rIns="91440" bIns="45720" rtlCol="0" anchor="t">
            <a:normAutofit fontScale="70000" lnSpcReduction="20000"/>
          </a:bodyPr>
          <a:lstStyle/>
          <a:p>
            <a:pPr>
              <a:lnSpc>
                <a:spcPct val="110000"/>
              </a:lnSpc>
            </a:pPr>
            <a:r>
              <a:rPr lang="en-US">
                <a:latin typeface="Arial"/>
                <a:cs typeface="Arial"/>
              </a:rPr>
              <a:t>An employee’s entitlement to FMLA leave is measured in “workweeks”</a:t>
            </a:r>
          </a:p>
          <a:p>
            <a:pPr>
              <a:lnSpc>
                <a:spcPct val="110000"/>
              </a:lnSpc>
            </a:pPr>
            <a:r>
              <a:rPr lang="en-US">
                <a:latin typeface="Arial"/>
                <a:cs typeface="Arial"/>
              </a:rPr>
              <a:t>When an employee uses FMLA leave for less than one full workweek, the amount of FMLA leave used is determined as a proportion of the employee’s actual workweek </a:t>
            </a:r>
            <a:endParaRPr lang="en-US"/>
          </a:p>
          <a:p>
            <a:pPr>
              <a:lnSpc>
                <a:spcPct val="110000"/>
              </a:lnSpc>
            </a:pPr>
            <a:r>
              <a:rPr lang="en-US">
                <a:latin typeface="Arial"/>
                <a:cs typeface="Arial"/>
              </a:rPr>
              <a:t>When a holiday falls during a week that an employee is taking a full workweek of FMLA leave, the entire week is counted as FMLA leave </a:t>
            </a:r>
            <a:endParaRPr lang="en-US" sz="600"/>
          </a:p>
          <a:p>
            <a:pPr>
              <a:lnSpc>
                <a:spcPct val="110000"/>
              </a:lnSpc>
            </a:pPr>
            <a:r>
              <a:rPr lang="en-US">
                <a:latin typeface="Arial"/>
                <a:cs typeface="Arial"/>
              </a:rPr>
              <a:t>When an employee works part of a week with a holiday the employee would not have been scheduled to work, the holiday/day off does not count as a leave day </a:t>
            </a:r>
            <a:endParaRPr lang="en-US"/>
          </a:p>
          <a:p>
            <a:pPr>
              <a:lnSpc>
                <a:spcPct val="110000"/>
              </a:lnSpc>
            </a:pPr>
            <a:r>
              <a:rPr lang="en-US">
                <a:latin typeface="Arial"/>
                <a:cs typeface="Arial"/>
              </a:rPr>
              <a:t>If an employer stops business activities for one or more weeks, the time is not counted as leave</a:t>
            </a:r>
          </a:p>
          <a:p>
            <a:endParaRPr lang="en-US" sz="600"/>
          </a:p>
          <a:p>
            <a:pPr>
              <a:buNone/>
            </a:pPr>
            <a:endParaRPr lang="en-US" sz="500"/>
          </a:p>
          <a:p>
            <a:pPr>
              <a:buNone/>
            </a:pPr>
            <a:endParaRPr lang="en-US" b="1"/>
          </a:p>
          <a:p>
            <a:endParaRPr lang="en-US"/>
          </a:p>
          <a:p>
            <a:endParaRPr lang="en-US"/>
          </a:p>
        </p:txBody>
      </p:sp>
    </p:spTree>
    <p:extLst>
      <p:ext uri="{BB962C8B-B14F-4D97-AF65-F5344CB8AC3E}">
        <p14:creationId xmlns:p14="http://schemas.microsoft.com/office/powerpoint/2010/main" val="3262523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solidFill>
                  <a:schemeClr val="bg1"/>
                </a:solidFill>
              </a:rPr>
              <a:t>Intermittent or Reduced Schedule Leave</a:t>
            </a:r>
          </a:p>
        </p:txBody>
      </p:sp>
      <p:sp>
        <p:nvSpPr>
          <p:cNvPr id="3" name="Content Placeholder 2"/>
          <p:cNvSpPr>
            <a:spLocks noGrp="1"/>
          </p:cNvSpPr>
          <p:nvPr>
            <p:ph idx="1"/>
          </p:nvPr>
        </p:nvSpPr>
        <p:spPr/>
        <p:txBody>
          <a:bodyPr vert="horz" lIns="91440" tIns="45720" rIns="91440" bIns="45720" rtlCol="0" anchor="t">
            <a:normAutofit lnSpcReduction="10000"/>
          </a:bodyPr>
          <a:lstStyle/>
          <a:p>
            <a:pPr marL="914400">
              <a:spcBef>
                <a:spcPts val="600"/>
              </a:spcBef>
              <a:spcAft>
                <a:spcPts val="600"/>
              </a:spcAft>
              <a:defRPr/>
            </a:pPr>
            <a:r>
              <a:rPr lang="en-US" sz="2700">
                <a:latin typeface="Arial"/>
                <a:cs typeface="Arial"/>
              </a:rPr>
              <a:t>Employee is entitled to take FMLA leave in separate blocks of time, or intermittently, or on a reduced schedule, by working fewer hours each day or week, for:</a:t>
            </a:r>
            <a:endParaRPr lang="en-US">
              <a:latin typeface="Arial"/>
              <a:cs typeface="Arial"/>
            </a:endParaRPr>
          </a:p>
          <a:p>
            <a:pPr marL="1200150" lvl="6" indent="-285750">
              <a:spcBef>
                <a:spcPts val="600"/>
              </a:spcBef>
              <a:spcAft>
                <a:spcPts val="600"/>
              </a:spcAft>
              <a:defRPr/>
            </a:pPr>
            <a:r>
              <a:rPr lang="en-US">
                <a:latin typeface="Arial"/>
                <a:cs typeface="Arial"/>
              </a:rPr>
              <a:t> Employee’s or family member’s serious health condition when the leave is medically necessary</a:t>
            </a:r>
          </a:p>
          <a:p>
            <a:pPr marL="1200150" lvl="6" indent="-285750">
              <a:spcBef>
                <a:spcPts val="600"/>
              </a:spcBef>
              <a:spcAft>
                <a:spcPts val="600"/>
              </a:spcAft>
              <a:defRPr/>
            </a:pPr>
            <a:r>
              <a:rPr lang="en-US">
                <a:latin typeface="Arial"/>
                <a:cs typeface="Arial"/>
              </a:rPr>
              <a:t> Covered servicemember’s serious injury or illness when the leave is medically necessary</a:t>
            </a:r>
          </a:p>
          <a:p>
            <a:pPr marL="1200150" lvl="6" indent="-285750">
              <a:spcBef>
                <a:spcPts val="600"/>
              </a:spcBef>
              <a:spcAft>
                <a:spcPts val="600"/>
              </a:spcAft>
              <a:defRPr/>
            </a:pPr>
            <a:r>
              <a:rPr lang="en-US">
                <a:latin typeface="Arial"/>
                <a:cs typeface="Arial"/>
              </a:rPr>
              <a:t> A qualifying exigency arising out of a military member’s covered active duty status</a:t>
            </a:r>
          </a:p>
          <a:p>
            <a:pPr marL="914400">
              <a:defRPr/>
            </a:pPr>
            <a:r>
              <a:rPr lang="en-US" sz="2700">
                <a:latin typeface="Arial"/>
                <a:cs typeface="Arial"/>
              </a:rPr>
              <a:t>Leave to bond with a child after the birth or placement</a:t>
            </a:r>
            <a:r>
              <a:rPr lang="en-US" sz="2700">
                <a:solidFill>
                  <a:srgbClr val="FF0000"/>
                </a:solidFill>
                <a:latin typeface="Arial"/>
                <a:cs typeface="Arial"/>
              </a:rPr>
              <a:t> </a:t>
            </a:r>
            <a:r>
              <a:rPr lang="en-US" sz="2700">
                <a:latin typeface="Arial"/>
                <a:cs typeface="Arial"/>
              </a:rPr>
              <a:t>can be intermittent or reduced schedule leave, but only if the employer agrees</a:t>
            </a:r>
            <a:endParaRPr lang="en-US">
              <a:latin typeface="Arial"/>
              <a:cs typeface="Arial"/>
            </a:endParaRPr>
          </a:p>
        </p:txBody>
      </p:sp>
    </p:spTree>
    <p:extLst>
      <p:ext uri="{BB962C8B-B14F-4D97-AF65-F5344CB8AC3E}">
        <p14:creationId xmlns:p14="http://schemas.microsoft.com/office/powerpoint/2010/main" val="2284884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solidFill>
                  <a:schemeClr val="bg1"/>
                </a:solidFill>
              </a:rPr>
              <a:t>Planned Medical Treatment</a:t>
            </a:r>
          </a:p>
        </p:txBody>
      </p:sp>
      <p:sp>
        <p:nvSpPr>
          <p:cNvPr id="3" name="Content Placeholder 2"/>
          <p:cNvSpPr>
            <a:spLocks noGrp="1"/>
          </p:cNvSpPr>
          <p:nvPr>
            <p:ph idx="1"/>
          </p:nvPr>
        </p:nvSpPr>
        <p:spPr/>
        <p:txBody>
          <a:bodyPr>
            <a:normAutofit lnSpcReduction="10000"/>
          </a:bodyPr>
          <a:lstStyle/>
          <a:p>
            <a:r>
              <a:rPr lang="en-US"/>
              <a:t>Employee should generally make a reasonable effort to schedule planned medical treatments to minimize disruption to employer operations</a:t>
            </a:r>
          </a:p>
          <a:p>
            <a:pPr>
              <a:buNone/>
            </a:pPr>
            <a:endParaRPr lang="en-US" sz="500"/>
          </a:p>
          <a:p>
            <a:r>
              <a:rPr lang="en-US"/>
              <a:t>Employer may temporarily transfer employee to alternative job with equivalent pay and benefits when the employee needs intermittent or reduced schedule leave that is foreseeable based on planned medical treatment, if the position better accommodates recurring periods of leave</a:t>
            </a:r>
          </a:p>
          <a:p>
            <a:endParaRPr lang="en-US"/>
          </a:p>
        </p:txBody>
      </p:sp>
    </p:spTree>
    <p:extLst>
      <p:ext uri="{BB962C8B-B14F-4D97-AF65-F5344CB8AC3E}">
        <p14:creationId xmlns:p14="http://schemas.microsoft.com/office/powerpoint/2010/main" val="3614541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a:solidFill>
                  <a:schemeClr val="bg1"/>
                </a:solidFill>
              </a:rPr>
              <a:t>Calculation of Intermittent/Reduced Schedule Leave</a:t>
            </a:r>
          </a:p>
        </p:txBody>
      </p:sp>
      <p:sp>
        <p:nvSpPr>
          <p:cNvPr id="3" name="Content Placeholder 2"/>
          <p:cNvSpPr>
            <a:spLocks noGrp="1"/>
          </p:cNvSpPr>
          <p:nvPr>
            <p:ph idx="1"/>
          </p:nvPr>
        </p:nvSpPr>
        <p:spPr/>
        <p:txBody>
          <a:bodyPr>
            <a:normAutofit/>
          </a:bodyPr>
          <a:lstStyle/>
          <a:p>
            <a:pPr marL="274320" lvl="1" indent="-274320">
              <a:lnSpc>
                <a:spcPct val="110000"/>
              </a:lnSpc>
              <a:spcBef>
                <a:spcPts val="0"/>
              </a:spcBef>
              <a:defRPr/>
            </a:pPr>
            <a:r>
              <a:rPr lang="en-US"/>
              <a:t>Employer must calculate leave in the shortest increment the employer uses to account for other types of leave - may not use increments greater than one hour </a:t>
            </a:r>
          </a:p>
          <a:p>
            <a:pPr lvl="1">
              <a:lnSpc>
                <a:spcPct val="110000"/>
              </a:lnSpc>
              <a:spcBef>
                <a:spcPts val="0"/>
              </a:spcBef>
              <a:buNone/>
              <a:defRPr/>
            </a:pPr>
            <a:endParaRPr lang="en-US" sz="500"/>
          </a:p>
          <a:p>
            <a:pPr marL="274320" lvl="1" indent="-274320">
              <a:lnSpc>
                <a:spcPct val="110000"/>
              </a:lnSpc>
              <a:spcBef>
                <a:spcPts val="0"/>
              </a:spcBef>
              <a:defRPr/>
            </a:pPr>
            <a:r>
              <a:rPr lang="en-US"/>
              <a:t>For airline flight crew employees, employers must calculate leave in increments no greater than one day</a:t>
            </a:r>
          </a:p>
          <a:p>
            <a:pPr lvl="1">
              <a:lnSpc>
                <a:spcPct val="110000"/>
              </a:lnSpc>
              <a:spcBef>
                <a:spcPts val="0"/>
              </a:spcBef>
              <a:buNone/>
              <a:defRPr/>
            </a:pPr>
            <a:endParaRPr lang="en-US" sz="500"/>
          </a:p>
          <a:p>
            <a:pPr marL="274320" lvl="1" indent="-274320">
              <a:lnSpc>
                <a:spcPct val="110000"/>
              </a:lnSpc>
              <a:spcBef>
                <a:spcPts val="0"/>
              </a:spcBef>
              <a:defRPr/>
            </a:pPr>
            <a:r>
              <a:rPr lang="en-US"/>
              <a:t>Special rule where it is physically impossible for an employee to begin or end work mid-way through a shift</a:t>
            </a:r>
          </a:p>
          <a:p>
            <a:pPr>
              <a:spcBef>
                <a:spcPts val="0"/>
              </a:spcBef>
              <a:buNone/>
            </a:pPr>
            <a:endParaRPr lang="en-US"/>
          </a:p>
        </p:txBody>
      </p:sp>
    </p:spTree>
    <p:extLst>
      <p:ext uri="{BB962C8B-B14F-4D97-AF65-F5344CB8AC3E}">
        <p14:creationId xmlns:p14="http://schemas.microsoft.com/office/powerpoint/2010/main" val="2878376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solidFill>
                  <a:schemeClr val="bg1"/>
                </a:solidFill>
              </a:rPr>
              <a:t>Special Rules for Schools</a:t>
            </a:r>
          </a:p>
        </p:txBody>
      </p:sp>
      <p:sp>
        <p:nvSpPr>
          <p:cNvPr id="3" name="Content Placeholder 2"/>
          <p:cNvSpPr>
            <a:spLocks noGrp="1"/>
          </p:cNvSpPr>
          <p:nvPr>
            <p:ph idx="1"/>
          </p:nvPr>
        </p:nvSpPr>
        <p:spPr/>
        <p:txBody>
          <a:bodyPr>
            <a:normAutofit fontScale="92500" lnSpcReduction="20000"/>
          </a:bodyPr>
          <a:lstStyle/>
          <a:p>
            <a:pPr marL="457200" lvl="1" indent="-457200">
              <a:lnSpc>
                <a:spcPct val="110000"/>
              </a:lnSpc>
              <a:spcBef>
                <a:spcPts val="0"/>
              </a:spcBef>
              <a:defRPr/>
            </a:pPr>
            <a:r>
              <a:rPr lang="en-US"/>
              <a:t>Special leave use rules generally apply to instructional employees of public and private elementary and secondary schools and public school boards</a:t>
            </a:r>
          </a:p>
          <a:p>
            <a:pPr marL="457200" lvl="1" indent="-457200">
              <a:lnSpc>
                <a:spcPct val="110000"/>
              </a:lnSpc>
              <a:spcBef>
                <a:spcPts val="0"/>
              </a:spcBef>
              <a:defRPr/>
            </a:pPr>
            <a:r>
              <a:rPr lang="en-US"/>
              <a:t>Instructional employees are those whose main job is to teach and instruct students in a class, small group, or individual setting.  </a:t>
            </a:r>
          </a:p>
          <a:p>
            <a:pPr marL="457200" lvl="1" indent="-457200">
              <a:lnSpc>
                <a:spcPct val="110000"/>
              </a:lnSpc>
              <a:spcBef>
                <a:spcPts val="0"/>
              </a:spcBef>
              <a:defRPr/>
            </a:pPr>
            <a:r>
              <a:rPr lang="en-US"/>
              <a:t>For example: </a:t>
            </a:r>
          </a:p>
          <a:p>
            <a:pPr lvl="2"/>
            <a:r>
              <a:rPr lang="en-US"/>
              <a:t>Teachers, coaches, and special education assistants</a:t>
            </a:r>
          </a:p>
          <a:p>
            <a:pPr lvl="2"/>
            <a:r>
              <a:rPr lang="en-US"/>
              <a:t>Does not include aids, counselors, or curriculum specialists</a:t>
            </a:r>
          </a:p>
          <a:p>
            <a:pPr marL="457200" lvl="1">
              <a:buNone/>
            </a:pPr>
            <a:endParaRPr lang="en-US"/>
          </a:p>
          <a:p>
            <a:pPr marL="400050" lvl="2">
              <a:lnSpc>
                <a:spcPct val="110000"/>
              </a:lnSpc>
              <a:spcBef>
                <a:spcPts val="0"/>
              </a:spcBef>
              <a:buNone/>
              <a:defRPr/>
            </a:pPr>
            <a:r>
              <a:rPr lang="en-US"/>
              <a:t>	</a:t>
            </a:r>
          </a:p>
          <a:p>
            <a:pPr lvl="1">
              <a:lnSpc>
                <a:spcPct val="110000"/>
              </a:lnSpc>
              <a:spcBef>
                <a:spcPts val="0"/>
              </a:spcBef>
              <a:buNone/>
              <a:defRPr/>
            </a:pPr>
            <a:endParaRPr lang="en-US"/>
          </a:p>
          <a:p>
            <a:pPr marL="274320" lvl="1" indent="-274320">
              <a:lnSpc>
                <a:spcPct val="110000"/>
              </a:lnSpc>
              <a:spcBef>
                <a:spcPts val="0"/>
              </a:spcBef>
              <a:defRPr/>
            </a:pPr>
            <a:endParaRPr lang="en-US"/>
          </a:p>
          <a:p>
            <a:pPr marL="274320" lvl="1" indent="-274320">
              <a:lnSpc>
                <a:spcPct val="110000"/>
              </a:lnSpc>
              <a:spcBef>
                <a:spcPts val="0"/>
              </a:spcBef>
              <a:defRPr/>
            </a:pPr>
            <a:endParaRPr lang="en-US"/>
          </a:p>
          <a:p>
            <a:pPr marL="274320" lvl="1" indent="-274320">
              <a:lnSpc>
                <a:spcPct val="110000"/>
              </a:lnSpc>
              <a:spcBef>
                <a:spcPts val="0"/>
              </a:spcBef>
              <a:defRPr/>
            </a:pPr>
            <a:endParaRPr lang="en-US"/>
          </a:p>
          <a:p>
            <a:pPr marL="274320" lvl="1" indent="-274320">
              <a:lnSpc>
                <a:spcPct val="110000"/>
              </a:lnSpc>
              <a:spcBef>
                <a:spcPts val="0"/>
              </a:spcBef>
              <a:defRPr/>
            </a:pPr>
            <a:endParaRPr lang="en-US"/>
          </a:p>
        </p:txBody>
      </p:sp>
    </p:spTree>
    <p:extLst>
      <p:ext uri="{BB962C8B-B14F-4D97-AF65-F5344CB8AC3E}">
        <p14:creationId xmlns:p14="http://schemas.microsoft.com/office/powerpoint/2010/main" val="3742994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FA32B36-2051-6A65-3EF8-8B538508CA6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8710" b="28710"/>
          <a:stretch/>
        </p:blipFill>
        <p:spPr>
          <a:xfrm>
            <a:off x="0" y="0"/>
            <a:ext cx="12162312" cy="6438900"/>
          </a:xfrm>
        </p:spPr>
      </p:pic>
      <p:sp>
        <p:nvSpPr>
          <p:cNvPr id="4" name="Title 3">
            <a:extLst>
              <a:ext uri="{FF2B5EF4-FFF2-40B4-BE49-F238E27FC236}">
                <a16:creationId xmlns:a16="http://schemas.microsoft.com/office/drawing/2014/main" id="{CF014439-D01F-0847-57A5-FC3770342CB2}"/>
              </a:ext>
            </a:extLst>
          </p:cNvPr>
          <p:cNvSpPr>
            <a:spLocks noGrp="1"/>
          </p:cNvSpPr>
          <p:nvPr>
            <p:ph type="ctrTitle"/>
          </p:nvPr>
        </p:nvSpPr>
        <p:spPr/>
        <p:txBody>
          <a:bodyPr>
            <a:normAutofit/>
          </a:bodyPr>
          <a:lstStyle/>
          <a:p>
            <a:r>
              <a:rPr lang="en-US"/>
              <a:t>Introduction to the FMLA</a:t>
            </a:r>
          </a:p>
        </p:txBody>
      </p:sp>
    </p:spTree>
    <p:extLst>
      <p:ext uri="{BB962C8B-B14F-4D97-AF65-F5344CB8AC3E}">
        <p14:creationId xmlns:p14="http://schemas.microsoft.com/office/powerpoint/2010/main" val="1359563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5EC8BE-4E72-E6D5-1036-BA971481B1D0}"/>
              </a:ext>
            </a:extLst>
          </p:cNvPr>
          <p:cNvSpPr>
            <a:spLocks noGrp="1"/>
          </p:cNvSpPr>
          <p:nvPr>
            <p:ph type="title"/>
          </p:nvPr>
        </p:nvSpPr>
        <p:spPr>
          <a:xfrm>
            <a:off x="609600" y="407766"/>
            <a:ext cx="11582400" cy="1143000"/>
          </a:xfrm>
        </p:spPr>
        <p:txBody>
          <a:bodyPr>
            <a:noAutofit/>
          </a:bodyPr>
          <a:lstStyle/>
          <a:p>
            <a:pPr algn="l"/>
            <a:r>
              <a:rPr lang="en-US">
                <a:solidFill>
                  <a:schemeClr val="bg1"/>
                </a:solidFill>
              </a:rPr>
              <a:t>Schools - Intermittent or Reduced Schedule Leave</a:t>
            </a:r>
          </a:p>
        </p:txBody>
      </p:sp>
      <p:sp>
        <p:nvSpPr>
          <p:cNvPr id="5" name="Content Placeholder 4">
            <a:extLst>
              <a:ext uri="{FF2B5EF4-FFF2-40B4-BE49-F238E27FC236}">
                <a16:creationId xmlns:a16="http://schemas.microsoft.com/office/drawing/2014/main" id="{9A8C4D6B-5B76-DE59-3EF9-D4695F3292D9}"/>
              </a:ext>
            </a:extLst>
          </p:cNvPr>
          <p:cNvSpPr>
            <a:spLocks noGrp="1"/>
          </p:cNvSpPr>
          <p:nvPr>
            <p:ph idx="1"/>
          </p:nvPr>
        </p:nvSpPr>
        <p:spPr/>
        <p:txBody>
          <a:bodyPr>
            <a:normAutofit/>
          </a:bodyPr>
          <a:lstStyle/>
          <a:p>
            <a:r>
              <a:rPr lang="en-US"/>
              <a:t>When an instructional employee needs to use a substantial amount of intermittent or reduced schedule FMLA leave that is foreseeable based on planned medical treatment, the employee may be required to choose between:</a:t>
            </a:r>
          </a:p>
          <a:p>
            <a:pPr lvl="1"/>
            <a:r>
              <a:rPr lang="en-US"/>
              <a:t>Taking leave for a set period not greater than the duration of the leave need, rather than intermittently, or</a:t>
            </a:r>
          </a:p>
          <a:p>
            <a:pPr lvl="1"/>
            <a:r>
              <a:rPr lang="en-US"/>
              <a:t>Transferring temporarily to an available alternative position </a:t>
            </a:r>
          </a:p>
          <a:p>
            <a:endParaRPr lang="en-US"/>
          </a:p>
          <a:p>
            <a:endParaRPr lang="en-US"/>
          </a:p>
        </p:txBody>
      </p:sp>
    </p:spTree>
    <p:extLst>
      <p:ext uri="{BB962C8B-B14F-4D97-AF65-F5344CB8AC3E}">
        <p14:creationId xmlns:p14="http://schemas.microsoft.com/office/powerpoint/2010/main" val="1814497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A1890-D558-1962-9585-51CA17CB4DBE}"/>
              </a:ext>
            </a:extLst>
          </p:cNvPr>
          <p:cNvSpPr>
            <a:spLocks noGrp="1"/>
          </p:cNvSpPr>
          <p:nvPr>
            <p:ph type="title"/>
          </p:nvPr>
        </p:nvSpPr>
        <p:spPr>
          <a:xfrm>
            <a:off x="609600" y="360141"/>
            <a:ext cx="11582400" cy="1143000"/>
          </a:xfrm>
        </p:spPr>
        <p:txBody>
          <a:bodyPr>
            <a:noAutofit/>
          </a:bodyPr>
          <a:lstStyle/>
          <a:p>
            <a:pPr algn="l"/>
            <a:r>
              <a:rPr lang="en-US">
                <a:solidFill>
                  <a:schemeClr val="bg1"/>
                </a:solidFill>
              </a:rPr>
              <a:t>Schools - Leave Near the End </a:t>
            </a:r>
            <a:br>
              <a:rPr lang="en-US">
                <a:solidFill>
                  <a:schemeClr val="bg1"/>
                </a:solidFill>
              </a:rPr>
            </a:br>
            <a:r>
              <a:rPr lang="en-US">
                <a:solidFill>
                  <a:schemeClr val="bg1"/>
                </a:solidFill>
              </a:rPr>
              <a:t>of an Academic Term</a:t>
            </a:r>
          </a:p>
        </p:txBody>
      </p:sp>
      <p:sp>
        <p:nvSpPr>
          <p:cNvPr id="3" name="Content Placeholder 2">
            <a:extLst>
              <a:ext uri="{FF2B5EF4-FFF2-40B4-BE49-F238E27FC236}">
                <a16:creationId xmlns:a16="http://schemas.microsoft.com/office/drawing/2014/main" id="{A764A42F-F513-7C1D-1CB2-6EC5F1EB4C51}"/>
              </a:ext>
            </a:extLst>
          </p:cNvPr>
          <p:cNvSpPr>
            <a:spLocks noGrp="1"/>
          </p:cNvSpPr>
          <p:nvPr>
            <p:ph idx="1"/>
          </p:nvPr>
        </p:nvSpPr>
        <p:spPr/>
        <p:txBody>
          <a:bodyPr>
            <a:normAutofit/>
          </a:bodyPr>
          <a:lstStyle/>
          <a:p>
            <a:r>
              <a:rPr lang="en-US"/>
              <a:t>Instructional employees starting leave near the end of an academic term may be required to continue taking leave until the end of the term under certain circumstances</a:t>
            </a:r>
          </a:p>
          <a:p>
            <a:endParaRPr lang="en-US" sz="1900"/>
          </a:p>
          <a:p>
            <a:r>
              <a:rPr lang="en-US"/>
              <a:t>Generally, whether the employee may be required to continue leave depends upon how close to the end of the term the leave begins and how much leave the employee needs</a:t>
            </a:r>
          </a:p>
          <a:p>
            <a:endParaRPr lang="en-US"/>
          </a:p>
          <a:p>
            <a:endParaRPr lang="en-US"/>
          </a:p>
        </p:txBody>
      </p:sp>
    </p:spTree>
    <p:extLst>
      <p:ext uri="{BB962C8B-B14F-4D97-AF65-F5344CB8AC3E}">
        <p14:creationId xmlns:p14="http://schemas.microsoft.com/office/powerpoint/2010/main" val="22916069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a:solidFill>
                  <a:schemeClr val="bg1"/>
                </a:solidFill>
              </a:rPr>
              <a:t>Use of Paid Leave Benefits During FMLA Leave</a:t>
            </a:r>
          </a:p>
        </p:txBody>
      </p:sp>
      <p:sp>
        <p:nvSpPr>
          <p:cNvPr id="3" name="Content Placeholder 2"/>
          <p:cNvSpPr>
            <a:spLocks noGrp="1"/>
          </p:cNvSpPr>
          <p:nvPr>
            <p:ph idx="1"/>
          </p:nvPr>
        </p:nvSpPr>
        <p:spPr/>
        <p:txBody>
          <a:bodyPr>
            <a:normAutofit fontScale="92500" lnSpcReduction="10000"/>
          </a:bodyPr>
          <a:lstStyle/>
          <a:p>
            <a:r>
              <a:rPr lang="en-US"/>
              <a:t>Employees may choose or employers may require employees to use accrued paid leave, such as vacation or sick leave, if applicable, at the same time FMLA leave is used</a:t>
            </a:r>
          </a:p>
          <a:p>
            <a:r>
              <a:rPr lang="en-US"/>
              <a:t>Employees may be eligible to use other benefits while they are using FMLA leave, including:</a:t>
            </a:r>
          </a:p>
          <a:p>
            <a:pPr lvl="2"/>
            <a:r>
              <a:rPr lang="en-US"/>
              <a:t>Workers’ compensation </a:t>
            </a:r>
          </a:p>
          <a:p>
            <a:pPr lvl="2"/>
            <a:r>
              <a:rPr lang="en-US"/>
              <a:t>Short-term disability</a:t>
            </a:r>
          </a:p>
          <a:p>
            <a:pPr lvl="2"/>
            <a:r>
              <a:rPr lang="en-US"/>
              <a:t>Leave provided as an accommodation under the Americans with Disabilities Act (ADA)</a:t>
            </a:r>
          </a:p>
          <a:p>
            <a:pPr lvl="2"/>
            <a:r>
              <a:rPr lang="en-US"/>
              <a:t>Paid leave mandated under state or local law</a:t>
            </a:r>
          </a:p>
          <a:p>
            <a:pPr lvl="1"/>
            <a:endParaRPr lang="en-US"/>
          </a:p>
          <a:p>
            <a:pPr lvl="1"/>
            <a:endParaRPr lang="en-US"/>
          </a:p>
          <a:p>
            <a:endParaRPr lang="en-US"/>
          </a:p>
        </p:txBody>
      </p:sp>
    </p:spTree>
    <p:extLst>
      <p:ext uri="{BB962C8B-B14F-4D97-AF65-F5344CB8AC3E}">
        <p14:creationId xmlns:p14="http://schemas.microsoft.com/office/powerpoint/2010/main" val="3924022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FA32B36-2051-6A65-3EF8-8B538508CA6D}"/>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15647" b="5155"/>
          <a:stretch/>
        </p:blipFill>
        <p:spPr>
          <a:xfrm>
            <a:off x="0" y="0"/>
            <a:ext cx="12192000" cy="6438900"/>
          </a:xfrm>
        </p:spPr>
      </p:pic>
      <p:sp>
        <p:nvSpPr>
          <p:cNvPr id="4" name="Title 3">
            <a:extLst>
              <a:ext uri="{FF2B5EF4-FFF2-40B4-BE49-F238E27FC236}">
                <a16:creationId xmlns:a16="http://schemas.microsoft.com/office/drawing/2014/main" id="{CF014439-D01F-0847-57A5-FC3770342CB2}"/>
              </a:ext>
            </a:extLst>
          </p:cNvPr>
          <p:cNvSpPr>
            <a:spLocks noGrp="1"/>
          </p:cNvSpPr>
          <p:nvPr>
            <p:ph type="ctrTitle"/>
          </p:nvPr>
        </p:nvSpPr>
        <p:spPr/>
        <p:txBody>
          <a:bodyPr>
            <a:normAutofit/>
          </a:bodyPr>
          <a:lstStyle/>
          <a:p>
            <a:r>
              <a:rPr lang="en-US"/>
              <a:t>Administering FMLA Leave</a:t>
            </a:r>
          </a:p>
        </p:txBody>
      </p:sp>
    </p:spTree>
    <p:extLst>
      <p:ext uri="{BB962C8B-B14F-4D97-AF65-F5344CB8AC3E}">
        <p14:creationId xmlns:p14="http://schemas.microsoft.com/office/powerpoint/2010/main" val="5640999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solidFill>
                  <a:schemeClr val="bg1"/>
                </a:solidFill>
              </a:rPr>
              <a:t>Initiation of FMLA Leave</a:t>
            </a:r>
          </a:p>
        </p:txBody>
      </p:sp>
      <p:sp>
        <p:nvSpPr>
          <p:cNvPr id="3" name="Content Placeholder 2"/>
          <p:cNvSpPr>
            <a:spLocks noGrp="1"/>
          </p:cNvSpPr>
          <p:nvPr>
            <p:ph idx="1"/>
          </p:nvPr>
        </p:nvSpPr>
        <p:spPr/>
        <p:txBody>
          <a:bodyPr>
            <a:normAutofit fontScale="92500" lnSpcReduction="20000"/>
          </a:bodyPr>
          <a:lstStyle/>
          <a:p>
            <a:r>
              <a:rPr lang="en-US"/>
              <a:t>Employer’s usual procedures for requesting leave generally apply </a:t>
            </a:r>
          </a:p>
          <a:p>
            <a:r>
              <a:rPr lang="en-US"/>
              <a:t>Employee need not specifically mention the FMLA but must: </a:t>
            </a:r>
            <a:r>
              <a:rPr lang="en-US" strike="dblStrike"/>
              <a:t> </a:t>
            </a:r>
          </a:p>
          <a:p>
            <a:pPr marL="800100" lvl="2" indent="-342900"/>
            <a:r>
              <a:rPr lang="en-US"/>
              <a:t>Provide sufficient information for employer to recognize leave may be covered by the FMLA</a:t>
            </a:r>
          </a:p>
          <a:p>
            <a:pPr marL="800100" lvl="2" indent="-342900"/>
            <a:r>
              <a:rPr lang="en-US"/>
              <a:t>Once an employee’s leave has been approved for a particular FMLA leave reason, if additional leave is needed for the same reason, the employee must specifically reference the qualifying reason or need for FMLA leave in subsequent requests </a:t>
            </a:r>
          </a:p>
          <a:p>
            <a:r>
              <a:rPr lang="en-US"/>
              <a:t>Timing</a:t>
            </a:r>
          </a:p>
          <a:p>
            <a:pPr marL="800100" lvl="2" indent="-342900"/>
            <a:r>
              <a:rPr lang="en-US"/>
              <a:t>30 days notice or, if 30 days is not possible or practical, as soon as practicable--if the FMLA leave need is foreseeable</a:t>
            </a:r>
          </a:p>
          <a:p>
            <a:pPr marL="800100" lvl="2" indent="-342900"/>
            <a:r>
              <a:rPr lang="en-US"/>
              <a:t>As soon as practicable--if FMLA leave need is not foreseeable</a:t>
            </a:r>
          </a:p>
          <a:p>
            <a:pPr lvl="1"/>
            <a:endParaRPr lang="en-US"/>
          </a:p>
          <a:p>
            <a:endParaRPr lang="en-US"/>
          </a:p>
          <a:p>
            <a:pPr lvl="1"/>
            <a:endParaRPr lang="en-US"/>
          </a:p>
          <a:p>
            <a:pPr marL="457200" lvl="1">
              <a:buNone/>
            </a:pPr>
            <a:endParaRPr lang="en-US"/>
          </a:p>
          <a:p>
            <a:pPr>
              <a:buNone/>
            </a:pPr>
            <a:endParaRPr lang="en-US"/>
          </a:p>
        </p:txBody>
      </p:sp>
    </p:spTree>
    <p:extLst>
      <p:ext uri="{BB962C8B-B14F-4D97-AF65-F5344CB8AC3E}">
        <p14:creationId xmlns:p14="http://schemas.microsoft.com/office/powerpoint/2010/main" val="42098697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solidFill>
                  <a:schemeClr val="bg1"/>
                </a:solidFill>
              </a:rPr>
              <a:t>Employer Notice Requirements</a:t>
            </a:r>
          </a:p>
        </p:txBody>
      </p:sp>
      <p:sp>
        <p:nvSpPr>
          <p:cNvPr id="3" name="Content Placeholder 2"/>
          <p:cNvSpPr>
            <a:spLocks noGrp="1"/>
          </p:cNvSpPr>
          <p:nvPr>
            <p:ph idx="1"/>
          </p:nvPr>
        </p:nvSpPr>
        <p:spPr/>
        <p:txBody>
          <a:bodyPr>
            <a:normAutofit fontScale="92500"/>
          </a:bodyPr>
          <a:lstStyle/>
          <a:p>
            <a:r>
              <a:rPr lang="en-US"/>
              <a:t>Post a general notice, and provide general notice in employee handbook or other written guidance to employees</a:t>
            </a:r>
          </a:p>
          <a:p>
            <a:pPr marL="800100" lvl="2" indent="-342900"/>
            <a:r>
              <a:rPr lang="en-US"/>
              <a:t>Electronic posting and distribution permitted </a:t>
            </a:r>
          </a:p>
          <a:p>
            <a:pPr marL="800100" lvl="2" indent="-342900"/>
            <a:r>
              <a:rPr lang="en-US"/>
              <a:t>The Department may assess a civil money penalty for willful posting violation</a:t>
            </a:r>
          </a:p>
          <a:p>
            <a:r>
              <a:rPr lang="en-US"/>
              <a:t>Provide Eligibility Notice, and Rights and Responsibilities Notice</a:t>
            </a:r>
          </a:p>
          <a:p>
            <a:r>
              <a:rPr lang="en-US"/>
              <a:t>Provide Designation Notice</a:t>
            </a:r>
          </a:p>
          <a:p>
            <a:r>
              <a:rPr lang="en-US"/>
              <a:t>Translate notices where significant portion of workers are not literate in English</a:t>
            </a:r>
          </a:p>
          <a:p>
            <a:pPr lvl="1"/>
            <a:endParaRPr lang="en-US"/>
          </a:p>
          <a:p>
            <a:pPr lvl="1"/>
            <a:endParaRPr lang="en-US"/>
          </a:p>
        </p:txBody>
      </p:sp>
    </p:spTree>
    <p:extLst>
      <p:ext uri="{BB962C8B-B14F-4D97-AF65-F5344CB8AC3E}">
        <p14:creationId xmlns:p14="http://schemas.microsoft.com/office/powerpoint/2010/main" val="3553667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solidFill>
                  <a:schemeClr val="bg1"/>
                </a:solidFill>
              </a:rPr>
              <a:t>Timing</a:t>
            </a:r>
          </a:p>
        </p:txBody>
      </p:sp>
      <p:sp>
        <p:nvSpPr>
          <p:cNvPr id="3" name="Content Placeholder 2"/>
          <p:cNvSpPr>
            <a:spLocks noGrp="1"/>
          </p:cNvSpPr>
          <p:nvPr>
            <p:ph idx="1"/>
          </p:nvPr>
        </p:nvSpPr>
        <p:spPr/>
        <p:txBody>
          <a:bodyPr>
            <a:normAutofit lnSpcReduction="10000"/>
          </a:bodyPr>
          <a:lstStyle/>
          <a:p>
            <a:r>
              <a:rPr lang="en-US"/>
              <a:t>Eligibility Notice &amp; Rights and Responsibilities Notice</a:t>
            </a:r>
          </a:p>
          <a:p>
            <a:pPr marL="800100" lvl="2" indent="-342900"/>
            <a:r>
              <a:rPr lang="en-US"/>
              <a:t>Within five business days of leave request (or knowledge that leave may be FMLA-qualifying) </a:t>
            </a:r>
          </a:p>
          <a:p>
            <a:pPr marL="800100" lvl="2" indent="-342900"/>
            <a:r>
              <a:rPr lang="en-US"/>
              <a:t>Provided the first time the employee takes FMLA leave for an FMLA-qualifying reason in the applicable 12-month leave year</a:t>
            </a:r>
          </a:p>
          <a:p>
            <a:pPr marL="800100" lvl="2" indent="-342900"/>
            <a:r>
              <a:rPr lang="en-US"/>
              <a:t>New notice for subsequent qualifying reason if eligibility status changes</a:t>
            </a:r>
          </a:p>
          <a:p>
            <a:r>
              <a:rPr lang="en-US"/>
              <a:t>Designation Notice</a:t>
            </a:r>
          </a:p>
          <a:p>
            <a:pPr marL="800100" lvl="2" indent="-342900"/>
            <a:r>
              <a:rPr lang="en-US"/>
              <a:t>Within five business days of having enough information to determine that leave is for an FMLA-qualifying reason</a:t>
            </a:r>
          </a:p>
          <a:p>
            <a:pPr marL="800100" lvl="2" indent="-342900"/>
            <a:r>
              <a:rPr lang="en-US"/>
              <a:t>Once for each FMLA-qualifying reason per applicable 12-month period, and additional notice if any changes in notice information</a:t>
            </a:r>
          </a:p>
          <a:p>
            <a:pPr marL="457200" lvl="1">
              <a:buNone/>
            </a:pPr>
            <a:endParaRPr lang="en-US"/>
          </a:p>
          <a:p>
            <a:pPr marL="457200" lvl="1">
              <a:buNone/>
            </a:pPr>
            <a:endParaRPr lang="en-US"/>
          </a:p>
        </p:txBody>
      </p:sp>
    </p:spTree>
    <p:extLst>
      <p:ext uri="{BB962C8B-B14F-4D97-AF65-F5344CB8AC3E}">
        <p14:creationId xmlns:p14="http://schemas.microsoft.com/office/powerpoint/2010/main" val="520173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solidFill>
                  <a:schemeClr val="bg1"/>
                </a:solidFill>
              </a:rPr>
              <a:t>Eligibility Notice and Rights and Responsibilities Notice </a:t>
            </a:r>
          </a:p>
        </p:txBody>
      </p:sp>
      <p:sp>
        <p:nvSpPr>
          <p:cNvPr id="3" name="Content Placeholder 2"/>
          <p:cNvSpPr>
            <a:spLocks noGrp="1"/>
          </p:cNvSpPr>
          <p:nvPr>
            <p:ph idx="1"/>
          </p:nvPr>
        </p:nvSpPr>
        <p:spPr/>
        <p:txBody>
          <a:bodyPr>
            <a:normAutofit fontScale="92500"/>
          </a:bodyPr>
          <a:lstStyle/>
          <a:p>
            <a:r>
              <a:rPr lang="en-US"/>
              <a:t>Eligibility Notice </a:t>
            </a:r>
          </a:p>
          <a:p>
            <a:pPr marL="800100" lvl="2" indent="-342900"/>
            <a:r>
              <a:rPr lang="en-US"/>
              <a:t>Informs the employee whether they are eligible for FMLA leave </a:t>
            </a:r>
          </a:p>
          <a:p>
            <a:pPr marL="800100" lvl="2" indent="-342900"/>
            <a:r>
              <a:rPr lang="en-US"/>
              <a:t>May be oral or in writing</a:t>
            </a:r>
          </a:p>
          <a:p>
            <a:pPr marL="800100" lvl="2" indent="-342900"/>
            <a:r>
              <a:rPr lang="en-US"/>
              <a:t>Provide a reason if employee is not eligible</a:t>
            </a:r>
          </a:p>
          <a:p>
            <a:r>
              <a:rPr lang="en-US"/>
              <a:t>Rights and Responsibilities Notice</a:t>
            </a:r>
          </a:p>
          <a:p>
            <a:pPr marL="800100" lvl="2" indent="-342900"/>
            <a:r>
              <a:rPr lang="en-US"/>
              <a:t>Must be in writing</a:t>
            </a:r>
          </a:p>
          <a:p>
            <a:pPr marL="800100" lvl="2" indent="-342900"/>
            <a:r>
              <a:rPr lang="en-US"/>
              <a:t>Must include a statement that leave may be counted as FMLA, the 12-month period that applies, any certification requirements, any substitution requirements, arrangements for premium payments and potential employee liability, “key” employee status, and job restoration and maintenance of benefits rights</a:t>
            </a:r>
          </a:p>
          <a:p>
            <a:r>
              <a:rPr lang="en-US"/>
              <a:t>Optional WH-381</a:t>
            </a:r>
          </a:p>
        </p:txBody>
      </p:sp>
    </p:spTree>
    <p:extLst>
      <p:ext uri="{BB962C8B-B14F-4D97-AF65-F5344CB8AC3E}">
        <p14:creationId xmlns:p14="http://schemas.microsoft.com/office/powerpoint/2010/main" val="2701387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solidFill>
                  <a:schemeClr val="bg1"/>
                </a:solidFill>
              </a:rPr>
              <a:t>Designation of Leave Notice</a:t>
            </a:r>
          </a:p>
        </p:txBody>
      </p:sp>
      <p:sp>
        <p:nvSpPr>
          <p:cNvPr id="3" name="Content Placeholder 2"/>
          <p:cNvSpPr>
            <a:spLocks noGrp="1"/>
          </p:cNvSpPr>
          <p:nvPr>
            <p:ph idx="1"/>
          </p:nvPr>
        </p:nvSpPr>
        <p:spPr/>
        <p:txBody>
          <a:bodyPr>
            <a:normAutofit fontScale="92500" lnSpcReduction="20000"/>
          </a:bodyPr>
          <a:lstStyle/>
          <a:p>
            <a:r>
              <a:rPr lang="en-US"/>
              <a:t>Must be in writing and include designation determination, substitution of paid leave information, and fitness for duty information</a:t>
            </a:r>
          </a:p>
          <a:p>
            <a:r>
              <a:rPr lang="en-US"/>
              <a:t>Must provide the amount of leave that is designated and will be counted against the employee’s leave entitlement, if known, may be payroll notation</a:t>
            </a:r>
          </a:p>
          <a:p>
            <a:pPr marL="800100" lvl="2" indent="-342900"/>
            <a:r>
              <a:rPr lang="en-US"/>
              <a:t>If unknown, provide to employee upon request at least once in 30 day-period of leave use</a:t>
            </a:r>
          </a:p>
          <a:p>
            <a:r>
              <a:rPr lang="en-US"/>
              <a:t>If leave determined not to be FMLA qualifying, notice may be a simple written statement that leave does not qualify</a:t>
            </a:r>
          </a:p>
          <a:p>
            <a:r>
              <a:rPr lang="en-US"/>
              <a:t>Retroactive designation permitted if no harm to employee from failure to timely designate  </a:t>
            </a:r>
          </a:p>
          <a:p>
            <a:endParaRPr lang="en-US"/>
          </a:p>
          <a:p>
            <a:endParaRPr lang="en-US"/>
          </a:p>
        </p:txBody>
      </p:sp>
    </p:spTree>
    <p:extLst>
      <p:ext uri="{BB962C8B-B14F-4D97-AF65-F5344CB8AC3E}">
        <p14:creationId xmlns:p14="http://schemas.microsoft.com/office/powerpoint/2010/main" val="12532045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a:solidFill>
                  <a:schemeClr val="bg1"/>
                </a:solidFill>
              </a:rPr>
              <a:t>FMLA Record Keeping Requirements</a:t>
            </a:r>
          </a:p>
        </p:txBody>
      </p:sp>
      <p:sp>
        <p:nvSpPr>
          <p:cNvPr id="3" name="Content Placeholder 2"/>
          <p:cNvSpPr>
            <a:spLocks noGrp="1"/>
          </p:cNvSpPr>
          <p:nvPr>
            <p:ph idx="1"/>
          </p:nvPr>
        </p:nvSpPr>
        <p:spPr/>
        <p:txBody>
          <a:bodyPr>
            <a:normAutofit fontScale="92500" lnSpcReduction="20000"/>
          </a:bodyPr>
          <a:lstStyle/>
          <a:p>
            <a:pPr marL="274320" indent="-182880">
              <a:lnSpc>
                <a:spcPct val="120000"/>
              </a:lnSpc>
              <a:spcBef>
                <a:spcPts val="0"/>
              </a:spcBef>
              <a:defRPr/>
            </a:pPr>
            <a:r>
              <a:rPr lang="en-US"/>
              <a:t>Basic payroll information </a:t>
            </a:r>
          </a:p>
          <a:p>
            <a:pPr marL="274320" indent="-182880">
              <a:lnSpc>
                <a:spcPct val="120000"/>
              </a:lnSpc>
              <a:spcBef>
                <a:spcPts val="0"/>
              </a:spcBef>
              <a:defRPr/>
            </a:pPr>
            <a:r>
              <a:rPr lang="en-US"/>
              <a:t>Copies of leave notices </a:t>
            </a:r>
          </a:p>
          <a:p>
            <a:pPr marL="274320" indent="-182880">
              <a:lnSpc>
                <a:spcPct val="120000"/>
              </a:lnSpc>
              <a:spcBef>
                <a:spcPts val="0"/>
              </a:spcBef>
              <a:defRPr/>
            </a:pPr>
            <a:r>
              <a:rPr lang="en-US"/>
              <a:t>Documents describing benefits/leave policies</a:t>
            </a:r>
          </a:p>
          <a:p>
            <a:pPr marL="274320" indent="-182880">
              <a:lnSpc>
                <a:spcPct val="120000"/>
              </a:lnSpc>
              <a:spcBef>
                <a:spcPts val="0"/>
              </a:spcBef>
              <a:defRPr/>
            </a:pPr>
            <a:r>
              <a:rPr lang="en-US"/>
              <a:t>Premium payments of employee benefits</a:t>
            </a:r>
          </a:p>
          <a:p>
            <a:pPr marL="274320" indent="-182880">
              <a:lnSpc>
                <a:spcPct val="120000"/>
              </a:lnSpc>
              <a:spcBef>
                <a:spcPts val="0"/>
              </a:spcBef>
              <a:defRPr/>
            </a:pPr>
            <a:r>
              <a:rPr lang="en-US"/>
              <a:t>Dates FMLA leave is taken</a:t>
            </a:r>
          </a:p>
          <a:p>
            <a:pPr marL="674370" lvl="1" indent="-182880">
              <a:lnSpc>
                <a:spcPct val="120000"/>
              </a:lnSpc>
              <a:spcBef>
                <a:spcPts val="0"/>
              </a:spcBef>
              <a:defRPr/>
            </a:pPr>
            <a:r>
              <a:rPr lang="en-US"/>
              <a:t>Hours of leave if leave is taken in less than one full day</a:t>
            </a:r>
          </a:p>
          <a:p>
            <a:pPr marL="274320" indent="-182880">
              <a:lnSpc>
                <a:spcPct val="120000"/>
              </a:lnSpc>
              <a:spcBef>
                <a:spcPts val="0"/>
              </a:spcBef>
              <a:defRPr/>
            </a:pPr>
            <a:r>
              <a:rPr lang="en-US"/>
              <a:t>Records of disputes</a:t>
            </a:r>
          </a:p>
          <a:p>
            <a:pPr marL="274320" indent="-182880">
              <a:lnSpc>
                <a:spcPct val="120000"/>
              </a:lnSpc>
              <a:spcBef>
                <a:spcPts val="0"/>
              </a:spcBef>
              <a:defRPr/>
            </a:pPr>
            <a:r>
              <a:rPr lang="en-US"/>
              <a:t>Documents relating to medical conditions, certifications, and histories must be maintained as confidential medical records</a:t>
            </a:r>
          </a:p>
          <a:p>
            <a:pPr marL="274320" indent="-182880">
              <a:lnSpc>
                <a:spcPct val="120000"/>
              </a:lnSpc>
              <a:spcBef>
                <a:spcPts val="0"/>
              </a:spcBef>
              <a:defRPr/>
            </a:pPr>
            <a:endParaRPr lang="en-US"/>
          </a:p>
          <a:p>
            <a:pPr marL="674370" lvl="1" indent="-182880">
              <a:lnSpc>
                <a:spcPct val="120000"/>
              </a:lnSpc>
              <a:spcBef>
                <a:spcPts val="0"/>
              </a:spcBef>
              <a:defRPr/>
            </a:pPr>
            <a:endParaRPr lang="en-US" b="1"/>
          </a:p>
          <a:p>
            <a:endParaRPr lang="en-US"/>
          </a:p>
        </p:txBody>
      </p:sp>
    </p:spTree>
    <p:extLst>
      <p:ext uri="{BB962C8B-B14F-4D97-AF65-F5344CB8AC3E}">
        <p14:creationId xmlns:p14="http://schemas.microsoft.com/office/powerpoint/2010/main" val="2979164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solidFill>
                  <a:schemeClr val="bg1"/>
                </a:solidFill>
              </a:rPr>
              <a:t>Employee Benefits and Protections</a:t>
            </a:r>
          </a:p>
        </p:txBody>
      </p:sp>
      <p:sp>
        <p:nvSpPr>
          <p:cNvPr id="3" name="Content Placeholder 2"/>
          <p:cNvSpPr>
            <a:spLocks noGrp="1"/>
          </p:cNvSpPr>
          <p:nvPr>
            <p:ph idx="1"/>
          </p:nvPr>
        </p:nvSpPr>
        <p:spPr/>
        <p:txBody>
          <a:bodyPr>
            <a:noAutofit/>
          </a:bodyPr>
          <a:lstStyle/>
          <a:p>
            <a:endParaRPr lang="en-US" sz="500"/>
          </a:p>
          <a:p>
            <a:r>
              <a:rPr lang="en-US" sz="2400"/>
              <a:t>Up to 12 workweeks of leave each leave year for family and medical reasons </a:t>
            </a:r>
          </a:p>
          <a:p>
            <a:pPr>
              <a:buNone/>
            </a:pPr>
            <a:endParaRPr lang="en-US" sz="500"/>
          </a:p>
          <a:p>
            <a:r>
              <a:rPr lang="en-US" sz="2400"/>
              <a:t>Up to 26 workweeks of leave in a single leave year to care for a covered military member with a serious injury or illness</a:t>
            </a:r>
          </a:p>
          <a:p>
            <a:endParaRPr lang="en-US" sz="500"/>
          </a:p>
          <a:p>
            <a:r>
              <a:rPr lang="en-US" sz="2400"/>
              <a:t>Continuation of group health benefits under the same conditions as if the employee did not use leave</a:t>
            </a:r>
          </a:p>
          <a:p>
            <a:endParaRPr lang="en-US" sz="500"/>
          </a:p>
          <a:p>
            <a:r>
              <a:rPr lang="en-US" sz="2400"/>
              <a:t>Return to work at the same or virtually identical job at the end of the leave period</a:t>
            </a:r>
          </a:p>
          <a:p>
            <a:pPr>
              <a:buNone/>
            </a:pPr>
            <a:endParaRPr lang="en-US" sz="500"/>
          </a:p>
          <a:p>
            <a:r>
              <a:rPr lang="en-US" sz="2400"/>
              <a:t>Protection from interference and retaliation</a:t>
            </a:r>
          </a:p>
        </p:txBody>
      </p:sp>
    </p:spTree>
    <p:extLst>
      <p:ext uri="{BB962C8B-B14F-4D97-AF65-F5344CB8AC3E}">
        <p14:creationId xmlns:p14="http://schemas.microsoft.com/office/powerpoint/2010/main" val="723995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solidFill>
                  <a:schemeClr val="bg1"/>
                </a:solidFill>
              </a:rPr>
              <a:t>Leave Certification, Generally</a:t>
            </a:r>
          </a:p>
        </p:txBody>
      </p:sp>
      <p:sp>
        <p:nvSpPr>
          <p:cNvPr id="3" name="Content Placeholder 2"/>
          <p:cNvSpPr>
            <a:spLocks noGrp="1"/>
          </p:cNvSpPr>
          <p:nvPr>
            <p:ph idx="1"/>
          </p:nvPr>
        </p:nvSpPr>
        <p:spPr/>
        <p:txBody>
          <a:bodyPr>
            <a:normAutofit/>
          </a:bodyPr>
          <a:lstStyle/>
          <a:p>
            <a:r>
              <a:rPr lang="en-US"/>
              <a:t>Employer may request certification of a serious health condition, qualifying exigency, or serious injury or illness of a covered servicemember </a:t>
            </a:r>
          </a:p>
          <a:p>
            <a:pPr marL="800100" lvl="2" indent="-342900"/>
            <a:r>
              <a:rPr lang="en-US"/>
              <a:t>Must notify employee of request in writing within 5 days of learning of the FMLA leave need</a:t>
            </a:r>
          </a:p>
          <a:p>
            <a:pPr marL="800100" lvl="2" indent="-342900"/>
            <a:r>
              <a:rPr lang="en-US"/>
              <a:t>Must allow employee at least 15 calendar days to submit</a:t>
            </a:r>
          </a:p>
          <a:p>
            <a:r>
              <a:rPr lang="en-US"/>
              <a:t>Employee is responsible for cost</a:t>
            </a:r>
          </a:p>
          <a:p>
            <a:r>
              <a:rPr lang="en-US"/>
              <a:t>Optional forms WH-380-E, WH-380-F, WH-384, WH-385 and WH-385-V available on the WHD website</a:t>
            </a:r>
          </a:p>
          <a:p>
            <a:endParaRPr lang="en-US"/>
          </a:p>
          <a:p>
            <a:endParaRPr lang="en-US"/>
          </a:p>
        </p:txBody>
      </p:sp>
    </p:spTree>
    <p:extLst>
      <p:ext uri="{BB962C8B-B14F-4D97-AF65-F5344CB8AC3E}">
        <p14:creationId xmlns:p14="http://schemas.microsoft.com/office/powerpoint/2010/main" val="26998643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solidFill>
                  <a:schemeClr val="bg1"/>
                </a:solidFill>
              </a:rPr>
              <a:t>Serious Health Condition Certification</a:t>
            </a:r>
          </a:p>
        </p:txBody>
      </p:sp>
      <p:sp>
        <p:nvSpPr>
          <p:cNvPr id="3" name="Content Placeholder 2"/>
          <p:cNvSpPr>
            <a:spLocks noGrp="1"/>
          </p:cNvSpPr>
          <p:nvPr>
            <p:ph idx="1"/>
          </p:nvPr>
        </p:nvSpPr>
        <p:spPr/>
        <p:txBody>
          <a:bodyPr>
            <a:normAutofit/>
          </a:bodyPr>
          <a:lstStyle/>
          <a:p>
            <a:r>
              <a:rPr lang="en-US"/>
              <a:t>Medical facts appropriate for inclusion will vary </a:t>
            </a:r>
          </a:p>
          <a:p>
            <a:r>
              <a:rPr lang="en-US"/>
              <a:t>Second and third opinions at employer’s cost</a:t>
            </a:r>
          </a:p>
          <a:p>
            <a:pPr marL="800100" lvl="2" indent="-342900"/>
            <a:r>
              <a:rPr lang="en-US"/>
              <a:t>If employer questions the validity of the certification, may require a second opinion</a:t>
            </a:r>
          </a:p>
          <a:p>
            <a:pPr marL="800100" lvl="2" indent="-342900"/>
            <a:r>
              <a:rPr lang="en-US"/>
              <a:t>May require a third opinion if the first and second opinions differ</a:t>
            </a:r>
          </a:p>
          <a:p>
            <a:r>
              <a:rPr lang="en-US"/>
              <a:t>Recertification if need continues for an extended period or if it changes significantly</a:t>
            </a:r>
          </a:p>
          <a:p>
            <a:pPr lvl="1"/>
            <a:endParaRPr lang="en-US"/>
          </a:p>
          <a:p>
            <a:pPr marL="457200" lvl="1">
              <a:buNone/>
            </a:pPr>
            <a:endParaRPr lang="en-US"/>
          </a:p>
        </p:txBody>
      </p:sp>
    </p:spTree>
    <p:extLst>
      <p:ext uri="{BB962C8B-B14F-4D97-AF65-F5344CB8AC3E}">
        <p14:creationId xmlns:p14="http://schemas.microsoft.com/office/powerpoint/2010/main" val="10306997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solidFill>
                  <a:schemeClr val="bg1"/>
                </a:solidFill>
              </a:rPr>
              <a:t>Military Family Leave Certification</a:t>
            </a:r>
          </a:p>
        </p:txBody>
      </p:sp>
      <p:sp>
        <p:nvSpPr>
          <p:cNvPr id="3" name="Content Placeholder 2"/>
          <p:cNvSpPr>
            <a:spLocks noGrp="1"/>
          </p:cNvSpPr>
          <p:nvPr>
            <p:ph idx="1"/>
          </p:nvPr>
        </p:nvSpPr>
        <p:spPr/>
        <p:txBody>
          <a:bodyPr>
            <a:normAutofit fontScale="92500" lnSpcReduction="10000"/>
          </a:bodyPr>
          <a:lstStyle/>
          <a:p>
            <a:r>
              <a:rPr lang="en-US"/>
              <a:t>Qualifying exigency certification</a:t>
            </a:r>
          </a:p>
          <a:p>
            <a:pPr marL="800100" lvl="2" indent="-342900"/>
            <a:r>
              <a:rPr lang="en-US"/>
              <a:t>Employer may request a copy of military member’s active duty orders</a:t>
            </a:r>
          </a:p>
          <a:p>
            <a:pPr marL="800100" lvl="2" indent="-342900"/>
            <a:r>
              <a:rPr lang="en-US"/>
              <a:t>When the leave involves a meeting with a third party, may request contact information with the third party to confirm the meeting</a:t>
            </a:r>
          </a:p>
          <a:p>
            <a:pPr marL="800100" lvl="2" indent="-342900"/>
            <a:r>
              <a:rPr lang="en-US"/>
              <a:t>No second or third opinions</a:t>
            </a:r>
          </a:p>
          <a:p>
            <a:r>
              <a:rPr lang="en-US"/>
              <a:t>Military caregiver leave certification</a:t>
            </a:r>
          </a:p>
          <a:p>
            <a:pPr marL="800100" lvl="2" indent="-342900"/>
            <a:r>
              <a:rPr lang="en-US"/>
              <a:t>May be completed by a Department of Defense (DOD), Veterans Affairs (VA), or Tricare health care provider, or by a private health care provider  </a:t>
            </a:r>
          </a:p>
          <a:p>
            <a:pPr marL="800100" lvl="2" indent="-342900"/>
            <a:r>
              <a:rPr lang="en-US"/>
              <a:t>Limited second and third opinions </a:t>
            </a:r>
          </a:p>
          <a:p>
            <a:r>
              <a:rPr lang="en-US"/>
              <a:t>No recertification </a:t>
            </a:r>
          </a:p>
          <a:p>
            <a:pPr marL="457200" lvl="1">
              <a:buNone/>
            </a:pPr>
            <a:r>
              <a:rPr lang="en-US"/>
              <a:t> </a:t>
            </a:r>
          </a:p>
        </p:txBody>
      </p:sp>
    </p:spTree>
    <p:extLst>
      <p:ext uri="{BB962C8B-B14F-4D97-AF65-F5344CB8AC3E}">
        <p14:creationId xmlns:p14="http://schemas.microsoft.com/office/powerpoint/2010/main" val="174814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675D7-B9AF-472C-2341-D24C8D8B373E}"/>
              </a:ext>
            </a:extLst>
          </p:cNvPr>
          <p:cNvSpPr>
            <a:spLocks noGrp="1"/>
          </p:cNvSpPr>
          <p:nvPr>
            <p:ph type="title"/>
          </p:nvPr>
        </p:nvSpPr>
        <p:spPr/>
        <p:txBody>
          <a:bodyPr>
            <a:normAutofit/>
          </a:bodyPr>
          <a:lstStyle/>
          <a:p>
            <a:r>
              <a:rPr lang="en-US">
                <a:solidFill>
                  <a:schemeClr val="bg1"/>
                </a:solidFill>
              </a:rPr>
              <a:t>Incomplete or Insufficient Certification</a:t>
            </a:r>
          </a:p>
        </p:txBody>
      </p:sp>
      <p:sp>
        <p:nvSpPr>
          <p:cNvPr id="3" name="Content Placeholder 2">
            <a:extLst>
              <a:ext uri="{FF2B5EF4-FFF2-40B4-BE49-F238E27FC236}">
                <a16:creationId xmlns:a16="http://schemas.microsoft.com/office/drawing/2014/main" id="{10E90473-5AA5-8EFC-250C-4E5E1E29CAEB}"/>
              </a:ext>
            </a:extLst>
          </p:cNvPr>
          <p:cNvSpPr>
            <a:spLocks noGrp="1"/>
          </p:cNvSpPr>
          <p:nvPr>
            <p:ph idx="1"/>
          </p:nvPr>
        </p:nvSpPr>
        <p:spPr/>
        <p:txBody>
          <a:bodyPr>
            <a:normAutofit lnSpcReduction="10000"/>
          </a:bodyPr>
          <a:lstStyle/>
          <a:p>
            <a:r>
              <a:rPr lang="en-US"/>
              <a:t>Employer must give employee written notice and at least 7 calendar days to resubmit</a:t>
            </a:r>
          </a:p>
          <a:p>
            <a:pPr marL="800100" lvl="2" indent="-342900"/>
            <a:r>
              <a:rPr lang="en-US"/>
              <a:t>Incomplete:  one or more applicable entries not completed</a:t>
            </a:r>
          </a:p>
          <a:p>
            <a:pPr marL="800100" lvl="2" indent="-342900"/>
            <a:r>
              <a:rPr lang="en-US"/>
              <a:t>Insufficient:  information is vague, ambiguous, or non-responsive</a:t>
            </a:r>
          </a:p>
          <a:p>
            <a:r>
              <a:rPr lang="en-US"/>
              <a:t>Employer, but not the employee’s supervisor, may contact health care provider to authenticate or clarify information </a:t>
            </a:r>
          </a:p>
          <a:p>
            <a:r>
              <a:rPr lang="en-US"/>
              <a:t>Qualifying exigency certification</a:t>
            </a:r>
          </a:p>
          <a:p>
            <a:pPr marL="800100" lvl="2" indent="-342900"/>
            <a:r>
              <a:rPr lang="en-US"/>
              <a:t>Employer may verify meetings with a third party and may contact DOD to verify the military member’s covered active duty status </a:t>
            </a:r>
          </a:p>
        </p:txBody>
      </p:sp>
    </p:spTree>
    <p:extLst>
      <p:ext uri="{BB962C8B-B14F-4D97-AF65-F5344CB8AC3E}">
        <p14:creationId xmlns:p14="http://schemas.microsoft.com/office/powerpoint/2010/main" val="5385027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solidFill>
                  <a:schemeClr val="bg1"/>
                </a:solidFill>
              </a:rPr>
              <a:t>Fitness-for-Duty Certification</a:t>
            </a:r>
          </a:p>
        </p:txBody>
      </p:sp>
      <p:sp>
        <p:nvSpPr>
          <p:cNvPr id="3" name="Content Placeholder 2"/>
          <p:cNvSpPr>
            <a:spLocks noGrp="1"/>
          </p:cNvSpPr>
          <p:nvPr>
            <p:ph idx="1"/>
          </p:nvPr>
        </p:nvSpPr>
        <p:spPr/>
        <p:txBody>
          <a:bodyPr>
            <a:normAutofit fontScale="92500" lnSpcReduction="10000"/>
          </a:bodyPr>
          <a:lstStyle/>
          <a:p>
            <a:pPr marL="274320" indent="-274320">
              <a:spcBef>
                <a:spcPts val="600"/>
              </a:spcBef>
              <a:spcAft>
                <a:spcPts val="600"/>
              </a:spcAft>
              <a:defRPr/>
            </a:pPr>
            <a:r>
              <a:rPr lang="en-US" sz="2800"/>
              <a:t>For an employee’s own serious health condition, employers may require certification that the employee is able to resume work</a:t>
            </a:r>
          </a:p>
          <a:p>
            <a:pPr marL="674370" lvl="1" indent="-274320">
              <a:spcBef>
                <a:spcPts val="600"/>
              </a:spcBef>
              <a:spcAft>
                <a:spcPts val="600"/>
              </a:spcAft>
              <a:defRPr/>
            </a:pPr>
            <a:r>
              <a:rPr lang="en-US" sz="2400"/>
              <a:t>Employer must have a uniformly-applied policy or practice of requiring fitness-for-duty certification for all similarly-situated employees</a:t>
            </a:r>
          </a:p>
          <a:p>
            <a:pPr marL="274320" indent="-274320">
              <a:spcBef>
                <a:spcPts val="600"/>
              </a:spcBef>
              <a:spcAft>
                <a:spcPts val="600"/>
              </a:spcAft>
              <a:defRPr/>
            </a:pPr>
            <a:r>
              <a:rPr lang="en-US" sz="2800"/>
              <a:t>If state or local law or collective bargaining agreement is in place, it governs the return to work </a:t>
            </a:r>
          </a:p>
          <a:p>
            <a:pPr marL="274320" indent="-274320">
              <a:spcBef>
                <a:spcPts val="600"/>
              </a:spcBef>
              <a:spcAft>
                <a:spcPts val="600"/>
              </a:spcAft>
              <a:defRPr/>
            </a:pPr>
            <a:r>
              <a:rPr lang="en-US" sz="2800"/>
              <a:t>Not permitted for intermittent or reduced schedule leave unless reasonable safety concerns exist</a:t>
            </a:r>
          </a:p>
          <a:p>
            <a:pPr marL="274320" indent="-274320">
              <a:spcBef>
                <a:spcPts val="600"/>
              </a:spcBef>
              <a:spcAft>
                <a:spcPts val="600"/>
              </a:spcAft>
              <a:defRPr/>
            </a:pPr>
            <a:r>
              <a:rPr lang="en-US" sz="2800"/>
              <a:t>Authentication and clarification</a:t>
            </a:r>
          </a:p>
          <a:p>
            <a:pPr marL="274320" indent="-274320">
              <a:spcBef>
                <a:spcPts val="600"/>
              </a:spcBef>
              <a:spcAft>
                <a:spcPts val="600"/>
              </a:spcAft>
              <a:defRPr/>
            </a:pPr>
            <a:r>
              <a:rPr lang="en-US" sz="2800"/>
              <a:t>Employee responsible for any cost</a:t>
            </a:r>
          </a:p>
          <a:p>
            <a:endParaRPr lang="en-US"/>
          </a:p>
        </p:txBody>
      </p:sp>
    </p:spTree>
    <p:extLst>
      <p:ext uri="{BB962C8B-B14F-4D97-AF65-F5344CB8AC3E}">
        <p14:creationId xmlns:p14="http://schemas.microsoft.com/office/powerpoint/2010/main" val="14832666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solidFill>
                  <a:schemeClr val="bg1"/>
                </a:solidFill>
              </a:rPr>
              <a:t>Documentation</a:t>
            </a:r>
            <a:r>
              <a:rPr lang="en-US">
                <a:solidFill>
                  <a:srgbClr val="FF0000"/>
                </a:solidFill>
              </a:rPr>
              <a:t> </a:t>
            </a:r>
            <a:r>
              <a:rPr lang="en-US">
                <a:solidFill>
                  <a:schemeClr val="bg1"/>
                </a:solidFill>
              </a:rPr>
              <a:t>of Family Relationships</a:t>
            </a:r>
          </a:p>
        </p:txBody>
      </p:sp>
      <p:sp>
        <p:nvSpPr>
          <p:cNvPr id="3" name="Content Placeholder 2"/>
          <p:cNvSpPr>
            <a:spLocks noGrp="1"/>
          </p:cNvSpPr>
          <p:nvPr>
            <p:ph idx="1"/>
          </p:nvPr>
        </p:nvSpPr>
        <p:spPr/>
        <p:txBody>
          <a:bodyPr>
            <a:normAutofit/>
          </a:bodyPr>
          <a:lstStyle/>
          <a:p>
            <a:r>
              <a:rPr lang="en-US"/>
              <a:t>Employers may require reasonable documentation of a family relationship</a:t>
            </a:r>
          </a:p>
          <a:p>
            <a:r>
              <a:rPr lang="en-US"/>
              <a:t>Employee may provide a simple written statement or provide a copy of an official document for review and return to the employee</a:t>
            </a:r>
          </a:p>
          <a:p>
            <a:r>
              <a:rPr lang="en-US"/>
              <a:t>No certification may be required for bonding with a newborn or newly placed child, unless the leave is to care for the child because the child has a serious health condition under the FMLA</a:t>
            </a:r>
          </a:p>
        </p:txBody>
      </p:sp>
    </p:spTree>
    <p:extLst>
      <p:ext uri="{BB962C8B-B14F-4D97-AF65-F5344CB8AC3E}">
        <p14:creationId xmlns:p14="http://schemas.microsoft.com/office/powerpoint/2010/main" val="1947082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FA32B36-2051-6A65-3EF8-8B538508CA6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770" b="1770"/>
          <a:stretch/>
        </p:blipFill>
        <p:spPr>
          <a:xfrm>
            <a:off x="0" y="0"/>
            <a:ext cx="12192000" cy="6438900"/>
          </a:xfrm>
        </p:spPr>
      </p:pic>
      <p:sp>
        <p:nvSpPr>
          <p:cNvPr id="4" name="Title 3">
            <a:extLst>
              <a:ext uri="{FF2B5EF4-FFF2-40B4-BE49-F238E27FC236}">
                <a16:creationId xmlns:a16="http://schemas.microsoft.com/office/drawing/2014/main" id="{CF014439-D01F-0847-57A5-FC3770342CB2}"/>
              </a:ext>
            </a:extLst>
          </p:cNvPr>
          <p:cNvSpPr>
            <a:spLocks noGrp="1"/>
          </p:cNvSpPr>
          <p:nvPr>
            <p:ph type="ctrTitle"/>
          </p:nvPr>
        </p:nvSpPr>
        <p:spPr/>
        <p:txBody>
          <a:bodyPr>
            <a:normAutofit/>
          </a:bodyPr>
          <a:lstStyle/>
          <a:p>
            <a:r>
              <a:rPr lang="en-US"/>
              <a:t>Employee Rights</a:t>
            </a:r>
          </a:p>
        </p:txBody>
      </p:sp>
    </p:spTree>
    <p:extLst>
      <p:ext uri="{BB962C8B-B14F-4D97-AF65-F5344CB8AC3E}">
        <p14:creationId xmlns:p14="http://schemas.microsoft.com/office/powerpoint/2010/main" val="38073734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solidFill>
                  <a:schemeClr val="bg1"/>
                </a:solidFill>
              </a:rPr>
              <a:t>Job-Protected Leave</a:t>
            </a:r>
          </a:p>
        </p:txBody>
      </p:sp>
      <p:sp>
        <p:nvSpPr>
          <p:cNvPr id="3" name="Content Placeholder 2"/>
          <p:cNvSpPr>
            <a:spLocks noGrp="1"/>
          </p:cNvSpPr>
          <p:nvPr>
            <p:ph idx="1"/>
          </p:nvPr>
        </p:nvSpPr>
        <p:spPr/>
        <p:txBody>
          <a:bodyPr>
            <a:normAutofit fontScale="92500" lnSpcReduction="20000"/>
          </a:bodyPr>
          <a:lstStyle/>
          <a:p>
            <a:pPr>
              <a:lnSpc>
                <a:spcPct val="110000"/>
              </a:lnSpc>
            </a:pPr>
            <a:r>
              <a:rPr lang="en-US" sz="3000"/>
              <a:t>After FMLA leave, employee has the right to return to work in the same job, or one that is nearly the same</a:t>
            </a:r>
          </a:p>
          <a:p>
            <a:pPr marL="0" lvl="1" indent="0">
              <a:lnSpc>
                <a:spcPct val="110000"/>
              </a:lnSpc>
              <a:buNone/>
            </a:pPr>
            <a:r>
              <a:rPr lang="en-US" sz="2600"/>
              <a:t>	- Same duties, responsibilities, status</a:t>
            </a:r>
          </a:p>
          <a:p>
            <a:pPr marL="0" lvl="4" indent="0">
              <a:lnSpc>
                <a:spcPct val="110000"/>
              </a:lnSpc>
              <a:buNone/>
            </a:pPr>
            <a:r>
              <a:rPr lang="en-US" sz="2600"/>
              <a:t>	- Same level of skill, effort, responsibility and authority</a:t>
            </a:r>
          </a:p>
          <a:p>
            <a:pPr marL="0" lvl="4" indent="0">
              <a:lnSpc>
                <a:spcPct val="110000"/>
              </a:lnSpc>
              <a:buNone/>
            </a:pPr>
            <a:r>
              <a:rPr lang="en-US" sz="2600"/>
              <a:t>	- Identical pay, including premium pay, overtime and bonus opportunities</a:t>
            </a:r>
          </a:p>
          <a:p>
            <a:pPr marL="0" lvl="4" indent="0">
              <a:lnSpc>
                <a:spcPct val="110000"/>
              </a:lnSpc>
              <a:buNone/>
            </a:pPr>
            <a:r>
              <a:rPr lang="en-US" sz="2600"/>
              <a:t>	- Identical benefits, such as life insurance, disability insurance, sick 	  	leave, vacation, educational benefits, pensions, etc. </a:t>
            </a:r>
            <a:endParaRPr lang="en-US" sz="3000"/>
          </a:p>
          <a:p>
            <a:pPr>
              <a:lnSpc>
                <a:spcPct val="110000"/>
              </a:lnSpc>
            </a:pPr>
            <a:r>
              <a:rPr lang="en-US" sz="3000"/>
              <a:t>Employees are not entitled to any additional benefits other than those they would have been entitled to if they had not taken FMLA leave</a:t>
            </a:r>
          </a:p>
          <a:p>
            <a:pPr>
              <a:lnSpc>
                <a:spcPct val="110000"/>
              </a:lnSpc>
            </a:pPr>
            <a:endParaRPr lang="en-US" sz="3000"/>
          </a:p>
          <a:p>
            <a:pPr lvl="1">
              <a:lnSpc>
                <a:spcPct val="110000"/>
              </a:lnSpc>
            </a:pPr>
            <a:endParaRPr lang="en-US" sz="1800"/>
          </a:p>
          <a:p>
            <a:pPr marL="457200" lvl="1">
              <a:lnSpc>
                <a:spcPct val="110000"/>
              </a:lnSpc>
              <a:buNone/>
            </a:pPr>
            <a:endParaRPr lang="en-US" sz="2600"/>
          </a:p>
          <a:p>
            <a:pPr lvl="1"/>
            <a:endParaRPr lang="en-US"/>
          </a:p>
          <a:p>
            <a:endParaRPr lang="en-US"/>
          </a:p>
        </p:txBody>
      </p:sp>
    </p:spTree>
    <p:extLst>
      <p:ext uri="{BB962C8B-B14F-4D97-AF65-F5344CB8AC3E}">
        <p14:creationId xmlns:p14="http://schemas.microsoft.com/office/powerpoint/2010/main" val="13698938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solidFill>
                  <a:schemeClr val="bg1"/>
                </a:solidFill>
              </a:rPr>
              <a:t>Limitations on Restoration</a:t>
            </a:r>
          </a:p>
        </p:txBody>
      </p:sp>
      <p:sp>
        <p:nvSpPr>
          <p:cNvPr id="3" name="Content Placeholder 2"/>
          <p:cNvSpPr>
            <a:spLocks noGrp="1"/>
          </p:cNvSpPr>
          <p:nvPr>
            <p:ph idx="1"/>
          </p:nvPr>
        </p:nvSpPr>
        <p:spPr/>
        <p:txBody>
          <a:bodyPr>
            <a:normAutofit/>
          </a:bodyPr>
          <a:lstStyle/>
          <a:p>
            <a:pPr>
              <a:lnSpc>
                <a:spcPct val="110000"/>
              </a:lnSpc>
            </a:pPr>
            <a:r>
              <a:rPr lang="en-US" sz="3000"/>
              <a:t>Employee uses all available FMLA leave and is not able to return to work</a:t>
            </a:r>
          </a:p>
          <a:p>
            <a:pPr>
              <a:lnSpc>
                <a:spcPct val="110000"/>
              </a:lnSpc>
            </a:pPr>
            <a:r>
              <a:rPr lang="en-US" sz="3000"/>
              <a:t>Employer denies key employee return to work to prevent substantial and grievous injury to operations    </a:t>
            </a:r>
          </a:p>
          <a:p>
            <a:pPr marL="742950" lvl="2" indent="-285750">
              <a:lnSpc>
                <a:spcPct val="110000"/>
              </a:lnSpc>
            </a:pPr>
            <a:r>
              <a:rPr lang="en-US" sz="1800"/>
              <a:t>Key employee means among highest paid 10% of all employees within 75 miles of the worksite </a:t>
            </a:r>
          </a:p>
          <a:p>
            <a:pPr marL="742950" lvl="2" indent="-285750">
              <a:lnSpc>
                <a:spcPct val="110000"/>
              </a:lnSpc>
            </a:pPr>
            <a:r>
              <a:rPr lang="en-US" sz="1800"/>
              <a:t>Employer must provide key employee notice</a:t>
            </a:r>
            <a:endParaRPr lang="en-US" sz="2200"/>
          </a:p>
          <a:p>
            <a:pPr>
              <a:lnSpc>
                <a:spcPct val="110000"/>
              </a:lnSpc>
            </a:pPr>
            <a:r>
              <a:rPr lang="en-US" sz="2800"/>
              <a:t>Employment changes, such as a layoff or reduced hours, which would have occurred without FMLA leave</a:t>
            </a:r>
          </a:p>
          <a:p>
            <a:pPr>
              <a:lnSpc>
                <a:spcPct val="110000"/>
              </a:lnSpc>
            </a:pPr>
            <a:endParaRPr lang="en-US" sz="2400"/>
          </a:p>
          <a:p>
            <a:pPr>
              <a:lnSpc>
                <a:spcPct val="110000"/>
              </a:lnSpc>
            </a:pPr>
            <a:endParaRPr lang="en-US" sz="2600"/>
          </a:p>
          <a:p>
            <a:pPr marL="457200" lvl="1">
              <a:lnSpc>
                <a:spcPct val="110000"/>
              </a:lnSpc>
              <a:buNone/>
            </a:pPr>
            <a:endParaRPr lang="en-US" sz="2600"/>
          </a:p>
          <a:p>
            <a:pPr lvl="1">
              <a:lnSpc>
                <a:spcPct val="110000"/>
              </a:lnSpc>
            </a:pPr>
            <a:endParaRPr lang="en-US" sz="2600"/>
          </a:p>
          <a:p>
            <a:pPr>
              <a:lnSpc>
                <a:spcPct val="110000"/>
              </a:lnSpc>
            </a:pPr>
            <a:endParaRPr lang="en-US" sz="3000"/>
          </a:p>
          <a:p>
            <a:pPr>
              <a:lnSpc>
                <a:spcPct val="110000"/>
              </a:lnSpc>
            </a:pPr>
            <a:endParaRPr lang="en-US" sz="3000"/>
          </a:p>
          <a:p>
            <a:pPr lvl="1">
              <a:lnSpc>
                <a:spcPct val="110000"/>
              </a:lnSpc>
            </a:pPr>
            <a:endParaRPr lang="en-US" sz="1800"/>
          </a:p>
          <a:p>
            <a:pPr marL="457200" lvl="1">
              <a:lnSpc>
                <a:spcPct val="110000"/>
              </a:lnSpc>
              <a:buNone/>
            </a:pPr>
            <a:endParaRPr lang="en-US" sz="2600"/>
          </a:p>
          <a:p>
            <a:pPr lvl="1"/>
            <a:endParaRPr lang="en-US"/>
          </a:p>
          <a:p>
            <a:endParaRPr lang="en-US"/>
          </a:p>
        </p:txBody>
      </p:sp>
    </p:spTree>
    <p:extLst>
      <p:ext uri="{BB962C8B-B14F-4D97-AF65-F5344CB8AC3E}">
        <p14:creationId xmlns:p14="http://schemas.microsoft.com/office/powerpoint/2010/main" val="23880000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solidFill>
                  <a:schemeClr val="bg1"/>
                </a:solidFill>
              </a:rPr>
              <a:t>Continuation of Health Insurance Coverage</a:t>
            </a:r>
          </a:p>
        </p:txBody>
      </p:sp>
      <p:sp>
        <p:nvSpPr>
          <p:cNvPr id="3" name="Content Placeholder 2"/>
          <p:cNvSpPr>
            <a:spLocks noGrp="1"/>
          </p:cNvSpPr>
          <p:nvPr>
            <p:ph idx="1"/>
          </p:nvPr>
        </p:nvSpPr>
        <p:spPr/>
        <p:txBody>
          <a:bodyPr>
            <a:normAutofit lnSpcReduction="10000"/>
          </a:bodyPr>
          <a:lstStyle/>
          <a:p>
            <a:pPr>
              <a:lnSpc>
                <a:spcPct val="110000"/>
              </a:lnSpc>
            </a:pPr>
            <a:r>
              <a:rPr lang="en-US" sz="3000"/>
              <a:t>An employee has a right to continuation of group health insurance coverage during FMLA leave on the same terms as if they had continued to work</a:t>
            </a:r>
          </a:p>
          <a:p>
            <a:pPr marL="742950" lvl="2" indent="-285750">
              <a:lnSpc>
                <a:spcPct val="110000"/>
              </a:lnSpc>
            </a:pPr>
            <a:r>
              <a:rPr lang="en-US"/>
              <a:t>For example, if family member coverage is provided to an employee, family member coverage must be maintained during the FMLA leave</a:t>
            </a:r>
          </a:p>
          <a:p>
            <a:pPr>
              <a:lnSpc>
                <a:spcPct val="110000"/>
              </a:lnSpc>
            </a:pPr>
            <a:r>
              <a:rPr lang="en-US" sz="3000"/>
              <a:t>During FMLA leave, the employee will need to continue to pay whatever share of group health plan premiums they typically paid before FMLA leave to maintain coverage during leave </a:t>
            </a:r>
          </a:p>
          <a:p>
            <a:pPr marL="457200" lvl="1">
              <a:lnSpc>
                <a:spcPct val="110000"/>
              </a:lnSpc>
              <a:buNone/>
            </a:pPr>
            <a:endParaRPr lang="en-US" sz="2600"/>
          </a:p>
          <a:p>
            <a:pPr>
              <a:lnSpc>
                <a:spcPct val="110000"/>
              </a:lnSpc>
              <a:buNone/>
            </a:pPr>
            <a:endParaRPr lang="en-US" sz="3000"/>
          </a:p>
          <a:p>
            <a:pPr>
              <a:lnSpc>
                <a:spcPct val="110000"/>
              </a:lnSpc>
            </a:pPr>
            <a:endParaRPr lang="en-US" sz="3000"/>
          </a:p>
          <a:p>
            <a:pPr>
              <a:lnSpc>
                <a:spcPct val="110000"/>
              </a:lnSpc>
            </a:pPr>
            <a:endParaRPr lang="en-US" sz="2200"/>
          </a:p>
          <a:p>
            <a:pPr>
              <a:lnSpc>
                <a:spcPct val="110000"/>
              </a:lnSpc>
            </a:pPr>
            <a:endParaRPr lang="en-US" sz="2200"/>
          </a:p>
          <a:p>
            <a:pPr marL="457200" lvl="1">
              <a:lnSpc>
                <a:spcPct val="110000"/>
              </a:lnSpc>
              <a:buNone/>
            </a:pPr>
            <a:endParaRPr lang="en-US" sz="2600"/>
          </a:p>
          <a:p>
            <a:pPr lvl="1"/>
            <a:endParaRPr lang="en-US"/>
          </a:p>
          <a:p>
            <a:endParaRPr lang="en-US"/>
          </a:p>
        </p:txBody>
      </p:sp>
    </p:spTree>
    <p:extLst>
      <p:ext uri="{BB962C8B-B14F-4D97-AF65-F5344CB8AC3E}">
        <p14:creationId xmlns:p14="http://schemas.microsoft.com/office/powerpoint/2010/main" val="604137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solidFill>
                  <a:schemeClr val="bg1"/>
                </a:solidFill>
              </a:rPr>
              <a:t>Reasons for Using Family and Medical Leave</a:t>
            </a:r>
          </a:p>
        </p:txBody>
      </p:sp>
      <p:sp>
        <p:nvSpPr>
          <p:cNvPr id="3" name="Content Placeholder 2"/>
          <p:cNvSpPr>
            <a:spLocks noGrp="1"/>
          </p:cNvSpPr>
          <p:nvPr>
            <p:ph idx="1"/>
          </p:nvPr>
        </p:nvSpPr>
        <p:spPr/>
        <p:txBody>
          <a:bodyPr>
            <a:normAutofit/>
          </a:bodyPr>
          <a:lstStyle/>
          <a:p>
            <a:r>
              <a:rPr lang="en-US" sz="3000"/>
              <a:t>Because of the birth of a child or placement of a child for adoption or foster care, and to bond with a newborn or newly-placed child</a:t>
            </a:r>
          </a:p>
          <a:p>
            <a:r>
              <a:rPr lang="en-US" sz="3000"/>
              <a:t>To care for a covered family member with a serious health condition</a:t>
            </a:r>
          </a:p>
          <a:p>
            <a:r>
              <a:rPr lang="en-US" sz="3000"/>
              <a:t>Because of the employee’s own serious health condition</a:t>
            </a:r>
          </a:p>
        </p:txBody>
      </p:sp>
    </p:spTree>
    <p:extLst>
      <p:ext uri="{BB962C8B-B14F-4D97-AF65-F5344CB8AC3E}">
        <p14:creationId xmlns:p14="http://schemas.microsoft.com/office/powerpoint/2010/main" val="29592994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solidFill>
                  <a:schemeClr val="bg1"/>
                </a:solidFill>
              </a:rPr>
              <a:t>Limits to Continuation of Health Insurance Coverage</a:t>
            </a:r>
          </a:p>
        </p:txBody>
      </p:sp>
      <p:sp>
        <p:nvSpPr>
          <p:cNvPr id="3" name="Content Placeholder 2"/>
          <p:cNvSpPr>
            <a:spLocks noGrp="1"/>
          </p:cNvSpPr>
          <p:nvPr>
            <p:ph idx="1"/>
          </p:nvPr>
        </p:nvSpPr>
        <p:spPr/>
        <p:txBody>
          <a:bodyPr>
            <a:normAutofit/>
          </a:bodyPr>
          <a:lstStyle/>
          <a:p>
            <a:pPr>
              <a:lnSpc>
                <a:spcPct val="110000"/>
              </a:lnSpc>
            </a:pPr>
            <a:r>
              <a:rPr lang="en-US" sz="2400"/>
              <a:t>An employee may choose not to retain group health insurance coverage during FMLA leave</a:t>
            </a:r>
          </a:p>
          <a:p>
            <a:pPr marL="628650" lvl="2" indent="-171450">
              <a:lnSpc>
                <a:spcPct val="110000"/>
              </a:lnSpc>
            </a:pPr>
            <a:r>
              <a:rPr lang="en-US" sz="1800"/>
              <a:t>However, when the employee returns from FMLA leave, the employee is entitled to reinstatement of benefits on the same terms as before the leave</a:t>
            </a:r>
          </a:p>
          <a:p>
            <a:pPr>
              <a:lnSpc>
                <a:spcPct val="110000"/>
              </a:lnSpc>
            </a:pPr>
            <a:r>
              <a:rPr lang="en-US" sz="2400"/>
              <a:t>FMLA requirements to continue coverage generally do not apply if an employee is laid off or terminated unrelated to the FMLA, chooses not to return to work for the employer, or is unable to return to work after FMLA ends </a:t>
            </a:r>
          </a:p>
          <a:p>
            <a:pPr marL="628650" lvl="2" indent="-171450">
              <a:lnSpc>
                <a:spcPct val="110000"/>
              </a:lnSpc>
            </a:pPr>
            <a:r>
              <a:rPr lang="en-US" sz="1800"/>
              <a:t>The Consolidated Omnibus Budget Reconciliation Act (COBRA) may require that an employee’s group health coverage  continue for a limited period</a:t>
            </a:r>
          </a:p>
          <a:p>
            <a:pPr>
              <a:lnSpc>
                <a:spcPct val="110000"/>
              </a:lnSpc>
            </a:pPr>
            <a:endParaRPr lang="en-US" sz="2600"/>
          </a:p>
          <a:p>
            <a:pPr lvl="1">
              <a:lnSpc>
                <a:spcPct val="110000"/>
              </a:lnSpc>
            </a:pPr>
            <a:endParaRPr lang="en-US" sz="2400"/>
          </a:p>
          <a:p>
            <a:pPr lvl="1">
              <a:lnSpc>
                <a:spcPct val="110000"/>
              </a:lnSpc>
            </a:pPr>
            <a:endParaRPr lang="en-US" sz="2400"/>
          </a:p>
          <a:p>
            <a:pPr marL="457200" lvl="1">
              <a:lnSpc>
                <a:spcPct val="110000"/>
              </a:lnSpc>
              <a:buNone/>
            </a:pPr>
            <a:endParaRPr lang="en-US" sz="2600"/>
          </a:p>
          <a:p>
            <a:pPr>
              <a:lnSpc>
                <a:spcPct val="110000"/>
              </a:lnSpc>
              <a:buNone/>
            </a:pPr>
            <a:endParaRPr lang="en-US" sz="2200"/>
          </a:p>
          <a:p>
            <a:pPr lvl="1">
              <a:lnSpc>
                <a:spcPct val="110000"/>
              </a:lnSpc>
            </a:pPr>
            <a:endParaRPr lang="en-US" sz="1800"/>
          </a:p>
          <a:p>
            <a:pPr marL="457200" lvl="1">
              <a:lnSpc>
                <a:spcPct val="110000"/>
              </a:lnSpc>
              <a:buNone/>
            </a:pPr>
            <a:endParaRPr lang="en-US" sz="2600"/>
          </a:p>
          <a:p>
            <a:pPr>
              <a:lnSpc>
                <a:spcPct val="110000"/>
              </a:lnSpc>
            </a:pPr>
            <a:endParaRPr lang="en-US" sz="2600"/>
          </a:p>
          <a:p>
            <a:pPr>
              <a:lnSpc>
                <a:spcPct val="110000"/>
              </a:lnSpc>
            </a:pPr>
            <a:endParaRPr lang="en-US" sz="2200"/>
          </a:p>
          <a:p>
            <a:pPr>
              <a:lnSpc>
                <a:spcPct val="110000"/>
              </a:lnSpc>
            </a:pPr>
            <a:endParaRPr lang="en-US" sz="2200"/>
          </a:p>
          <a:p>
            <a:pPr marL="457200" lvl="1">
              <a:lnSpc>
                <a:spcPct val="110000"/>
              </a:lnSpc>
              <a:buNone/>
            </a:pPr>
            <a:endParaRPr lang="en-US" sz="2600"/>
          </a:p>
          <a:p>
            <a:pPr lvl="1"/>
            <a:endParaRPr lang="en-US"/>
          </a:p>
          <a:p>
            <a:endParaRPr lang="en-US"/>
          </a:p>
        </p:txBody>
      </p:sp>
    </p:spTree>
    <p:extLst>
      <p:ext uri="{BB962C8B-B14F-4D97-AF65-F5344CB8AC3E}">
        <p14:creationId xmlns:p14="http://schemas.microsoft.com/office/powerpoint/2010/main" val="29959068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solidFill>
                  <a:schemeClr val="bg1"/>
                </a:solidFill>
              </a:rPr>
              <a:t>Prohibited Employer Actions</a:t>
            </a:r>
          </a:p>
        </p:txBody>
      </p:sp>
      <p:sp>
        <p:nvSpPr>
          <p:cNvPr id="3" name="Content Placeholder 2"/>
          <p:cNvSpPr>
            <a:spLocks noGrp="1"/>
          </p:cNvSpPr>
          <p:nvPr>
            <p:ph idx="1"/>
          </p:nvPr>
        </p:nvSpPr>
        <p:spPr/>
        <p:txBody>
          <a:bodyPr>
            <a:normAutofit/>
          </a:bodyPr>
          <a:lstStyle/>
          <a:p>
            <a:pPr>
              <a:lnSpc>
                <a:spcPct val="110000"/>
              </a:lnSpc>
            </a:pPr>
            <a:r>
              <a:rPr lang="en-US" sz="3000"/>
              <a:t>Employers cannot:</a:t>
            </a:r>
          </a:p>
          <a:p>
            <a:pPr marL="742950" lvl="2" indent="-285750">
              <a:lnSpc>
                <a:spcPct val="110000"/>
              </a:lnSpc>
            </a:pPr>
            <a:r>
              <a:rPr lang="en-US"/>
              <a:t>Interfere with, restrain, or deny employees’ FMLA rights</a:t>
            </a:r>
          </a:p>
          <a:p>
            <a:pPr marL="742950" lvl="2" indent="-285750">
              <a:lnSpc>
                <a:spcPct val="110000"/>
              </a:lnSpc>
            </a:pPr>
            <a:r>
              <a:rPr lang="en-US"/>
              <a:t>Discriminate or retaliate against an employee for having exercised FMLA rights</a:t>
            </a:r>
          </a:p>
          <a:p>
            <a:pPr marL="742950" lvl="2" indent="-285750">
              <a:lnSpc>
                <a:spcPct val="110000"/>
              </a:lnSpc>
            </a:pPr>
            <a:r>
              <a:rPr lang="en-US"/>
              <a:t>Use the taking of FMLA leave as a negative factor in employment actions</a:t>
            </a:r>
          </a:p>
          <a:p>
            <a:pPr marL="742950" lvl="2" indent="-285750">
              <a:lnSpc>
                <a:spcPct val="110000"/>
              </a:lnSpc>
            </a:pPr>
            <a:r>
              <a:rPr lang="en-US"/>
              <a:t>Discharge or in any other way discriminate against an employee because of involvement in any proceeding related to the FMLA</a:t>
            </a:r>
          </a:p>
          <a:p>
            <a:pPr marL="457200" lvl="1">
              <a:lnSpc>
                <a:spcPct val="110000"/>
              </a:lnSpc>
              <a:buNone/>
            </a:pPr>
            <a:endParaRPr lang="en-US" sz="2600"/>
          </a:p>
          <a:p>
            <a:pPr lvl="1"/>
            <a:endParaRPr lang="en-US"/>
          </a:p>
          <a:p>
            <a:endParaRPr lang="en-US"/>
          </a:p>
        </p:txBody>
      </p:sp>
    </p:spTree>
    <p:extLst>
      <p:ext uri="{BB962C8B-B14F-4D97-AF65-F5344CB8AC3E}">
        <p14:creationId xmlns:p14="http://schemas.microsoft.com/office/powerpoint/2010/main" val="27823581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solidFill>
                  <a:schemeClr val="bg1"/>
                </a:solidFill>
              </a:rPr>
              <a:t>Enforcement of the FMLA</a:t>
            </a:r>
          </a:p>
        </p:txBody>
      </p:sp>
      <p:sp>
        <p:nvSpPr>
          <p:cNvPr id="3" name="Content Placeholder 2"/>
          <p:cNvSpPr>
            <a:spLocks noGrp="1"/>
          </p:cNvSpPr>
          <p:nvPr>
            <p:ph idx="1"/>
          </p:nvPr>
        </p:nvSpPr>
        <p:spPr/>
        <p:txBody>
          <a:bodyPr/>
          <a:lstStyle/>
          <a:p>
            <a:pPr>
              <a:spcBef>
                <a:spcPts val="1200"/>
              </a:spcBef>
              <a:spcAft>
                <a:spcPts val="1200"/>
              </a:spcAft>
            </a:pPr>
            <a:r>
              <a:rPr lang="en-US" altLang="en-US"/>
              <a:t>To enforce FMLA rights, employees may:</a:t>
            </a:r>
          </a:p>
          <a:p>
            <a:pPr marL="800100" lvl="2" indent="-342900">
              <a:spcBef>
                <a:spcPts val="600"/>
              </a:spcBef>
              <a:spcAft>
                <a:spcPts val="600"/>
              </a:spcAft>
            </a:pPr>
            <a:r>
              <a:rPr lang="en-US" altLang="en-US"/>
              <a:t>File a complaint with Wage and Hour Division</a:t>
            </a:r>
          </a:p>
          <a:p>
            <a:pPr marL="800100" lvl="2" indent="-342900">
              <a:spcBef>
                <a:spcPts val="600"/>
              </a:spcBef>
              <a:spcAft>
                <a:spcPts val="600"/>
              </a:spcAft>
            </a:pPr>
            <a:r>
              <a:rPr lang="en-US" altLang="en-US"/>
              <a:t>File a private lawsuit under section 107(a)</a:t>
            </a:r>
          </a:p>
          <a:p>
            <a:pPr>
              <a:spcBef>
                <a:spcPts val="1200"/>
              </a:spcBef>
              <a:spcAft>
                <a:spcPts val="1200"/>
              </a:spcAft>
            </a:pPr>
            <a:r>
              <a:rPr lang="en-US" altLang="en-US"/>
              <a:t>Lawsuit must be filed within two years after the last action which the employee contends was in violation of the Act, or three years if the violation was willful</a:t>
            </a:r>
          </a:p>
          <a:p>
            <a:endParaRPr lang="en-US"/>
          </a:p>
        </p:txBody>
      </p:sp>
    </p:spTree>
    <p:extLst>
      <p:ext uri="{BB962C8B-B14F-4D97-AF65-F5344CB8AC3E}">
        <p14:creationId xmlns:p14="http://schemas.microsoft.com/office/powerpoint/2010/main" val="37833045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solidFill>
                  <a:schemeClr val="bg1"/>
                </a:solidFill>
              </a:rPr>
              <a:t>The FMLA and Other Laws</a:t>
            </a:r>
          </a:p>
        </p:txBody>
      </p:sp>
      <p:sp>
        <p:nvSpPr>
          <p:cNvPr id="3" name="Content Placeholder 2"/>
          <p:cNvSpPr>
            <a:spLocks noGrp="1"/>
          </p:cNvSpPr>
          <p:nvPr>
            <p:ph idx="1"/>
          </p:nvPr>
        </p:nvSpPr>
        <p:spPr/>
        <p:txBody>
          <a:bodyPr>
            <a:normAutofit/>
          </a:bodyPr>
          <a:lstStyle/>
          <a:p>
            <a:r>
              <a:rPr lang="en-US"/>
              <a:t>The FMLA may apply in addition to other federal laws, state laws, an employer’s policies, or a collective bargaining agreement </a:t>
            </a:r>
          </a:p>
          <a:p>
            <a:r>
              <a:rPr lang="en-US"/>
              <a:t>Nothing in the FMLA supersedes any provision of state or local law that provides greater family or medical leave rights than those provided by the FMLA</a:t>
            </a:r>
          </a:p>
          <a:p>
            <a:r>
              <a:rPr lang="en-US"/>
              <a:t>An employer’s practices, policies, benefit programs, or plans, including a collective bargaining agreement (CBA), may not reduce or deny FMLA benefits and protections</a:t>
            </a:r>
          </a:p>
          <a:p>
            <a:pPr lvl="1"/>
            <a:endParaRPr lang="en-US"/>
          </a:p>
          <a:p>
            <a:endParaRPr lang="en-US"/>
          </a:p>
          <a:p>
            <a:pPr>
              <a:buNone/>
            </a:pPr>
            <a:endParaRPr lang="en-US"/>
          </a:p>
        </p:txBody>
      </p:sp>
    </p:spTree>
    <p:extLst>
      <p:ext uri="{BB962C8B-B14F-4D97-AF65-F5344CB8AC3E}">
        <p14:creationId xmlns:p14="http://schemas.microsoft.com/office/powerpoint/2010/main" val="24082556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solidFill>
                  <a:schemeClr val="bg1"/>
                </a:solidFill>
              </a:rPr>
              <a:t>FMLA Resources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pPr>
              <a:lnSpc>
                <a:spcPct val="120000"/>
              </a:lnSpc>
              <a:spcBef>
                <a:spcPts val="0"/>
              </a:spcBef>
              <a:buNone/>
              <a:defRPr/>
            </a:pPr>
            <a:r>
              <a:rPr lang="en-US" dirty="0">
                <a:latin typeface="Arial"/>
                <a:cs typeface="Arial"/>
              </a:rPr>
              <a:t>Visit </a:t>
            </a:r>
            <a:r>
              <a:rPr lang="en-US" dirty="0">
                <a:latin typeface="Arial"/>
                <a:cs typeface="Arial"/>
                <a:hlinkClick r:id="rId3"/>
              </a:rPr>
              <a:t>www.dol.gov/agencies/whd/fmla</a:t>
            </a:r>
            <a:r>
              <a:rPr lang="en-US" dirty="0">
                <a:latin typeface="Arial"/>
                <a:cs typeface="Arial"/>
              </a:rPr>
              <a:t> for links to:</a:t>
            </a:r>
          </a:p>
          <a:p>
            <a:pPr>
              <a:lnSpc>
                <a:spcPct val="120000"/>
              </a:lnSpc>
              <a:spcBef>
                <a:spcPts val="0"/>
              </a:spcBef>
              <a:defRPr/>
            </a:pPr>
            <a:r>
              <a:rPr lang="en-US" dirty="0">
                <a:latin typeface="Arial"/>
                <a:cs typeface="Arial"/>
              </a:rPr>
              <a:t>Title I of the FMLA, as amended (29 U.S.C. 2601—2654) </a:t>
            </a:r>
            <a:endParaRPr lang="en-US" dirty="0"/>
          </a:p>
          <a:p>
            <a:pPr>
              <a:lnSpc>
                <a:spcPct val="120000"/>
              </a:lnSpc>
              <a:spcBef>
                <a:spcPts val="0"/>
              </a:spcBef>
              <a:defRPr/>
            </a:pPr>
            <a:r>
              <a:rPr lang="en-US" dirty="0">
                <a:latin typeface="Arial"/>
                <a:cs typeface="Arial"/>
              </a:rPr>
              <a:t>Regulations (29 C.F.R. Part 825)</a:t>
            </a:r>
          </a:p>
          <a:p>
            <a:pPr>
              <a:lnSpc>
                <a:spcPct val="120000"/>
              </a:lnSpc>
              <a:spcBef>
                <a:spcPts val="0"/>
              </a:spcBef>
              <a:defRPr/>
            </a:pPr>
            <a:r>
              <a:rPr lang="en-US" i="1" dirty="0">
                <a:latin typeface="Arial"/>
                <a:cs typeface="Arial"/>
              </a:rPr>
              <a:t>The Employer’s Guide to the FMLA </a:t>
            </a:r>
            <a:endParaRPr lang="en-US" i="1" dirty="0"/>
          </a:p>
          <a:p>
            <a:pPr>
              <a:lnSpc>
                <a:spcPct val="120000"/>
              </a:lnSpc>
              <a:spcBef>
                <a:spcPts val="0"/>
              </a:spcBef>
              <a:defRPr/>
            </a:pPr>
            <a:r>
              <a:rPr lang="en-US" i="1" dirty="0">
                <a:latin typeface="Arial"/>
                <a:cs typeface="Arial"/>
              </a:rPr>
              <a:t>The Employee’s Guide to the FMLA</a:t>
            </a:r>
          </a:p>
          <a:p>
            <a:pPr>
              <a:lnSpc>
                <a:spcPct val="120000"/>
              </a:lnSpc>
              <a:spcBef>
                <a:spcPts val="0"/>
              </a:spcBef>
              <a:defRPr/>
            </a:pPr>
            <a:r>
              <a:rPr lang="en-US" i="1" dirty="0">
                <a:latin typeface="Arial"/>
                <a:cs typeface="Arial"/>
              </a:rPr>
              <a:t>The Employee’s Guide to Military Family Leave under the FMLA</a:t>
            </a:r>
          </a:p>
          <a:p>
            <a:pPr>
              <a:lnSpc>
                <a:spcPct val="120000"/>
              </a:lnSpc>
              <a:spcBef>
                <a:spcPts val="0"/>
              </a:spcBef>
              <a:defRPr/>
            </a:pPr>
            <a:r>
              <a:rPr lang="en-US" dirty="0">
                <a:latin typeface="Arial"/>
                <a:cs typeface="Arial"/>
              </a:rPr>
              <a:t>FMLA Forms and Forms Frequently Asked Questions</a:t>
            </a:r>
          </a:p>
          <a:p>
            <a:pPr>
              <a:lnSpc>
                <a:spcPct val="120000"/>
              </a:lnSpc>
              <a:spcBef>
                <a:spcPts val="0"/>
              </a:spcBef>
              <a:defRPr/>
            </a:pPr>
            <a:r>
              <a:rPr lang="en-US" dirty="0">
                <a:latin typeface="Arial"/>
                <a:cs typeface="Arial"/>
              </a:rPr>
              <a:t>FMLA Fact Sheets</a:t>
            </a:r>
          </a:p>
          <a:p>
            <a:pPr>
              <a:lnSpc>
                <a:spcPct val="120000"/>
              </a:lnSpc>
              <a:spcBef>
                <a:spcPts val="0"/>
              </a:spcBef>
              <a:defRPr/>
            </a:pPr>
            <a:r>
              <a:rPr lang="en-US" dirty="0">
                <a:latin typeface="Arial"/>
                <a:cs typeface="Arial"/>
              </a:rPr>
              <a:t>FMLA Posters (WH-1420)     </a:t>
            </a:r>
            <a:endParaRPr lang="en-US" dirty="0"/>
          </a:p>
          <a:p>
            <a:pPr>
              <a:lnSpc>
                <a:spcPct val="120000"/>
              </a:lnSpc>
              <a:spcBef>
                <a:spcPts val="0"/>
              </a:spcBef>
              <a:defRPr/>
            </a:pPr>
            <a:r>
              <a:rPr lang="en-US" dirty="0">
                <a:latin typeface="Arial"/>
                <a:cs typeface="Arial"/>
              </a:rPr>
              <a:t>FMLA Frequently Asked Questions </a:t>
            </a:r>
            <a:endParaRPr lang="en-US" dirty="0"/>
          </a:p>
          <a:p>
            <a:pPr>
              <a:lnSpc>
                <a:spcPct val="120000"/>
              </a:lnSpc>
              <a:spcBef>
                <a:spcPts val="0"/>
              </a:spcBef>
              <a:defRPr/>
            </a:pPr>
            <a:r>
              <a:rPr lang="en-US" dirty="0">
                <a:latin typeface="Arial"/>
                <a:cs typeface="Arial"/>
              </a:rPr>
              <a:t>FMLA </a:t>
            </a:r>
            <a:r>
              <a:rPr lang="en-US" dirty="0" err="1">
                <a:latin typeface="Arial"/>
                <a:cs typeface="Arial"/>
              </a:rPr>
              <a:t>elaws</a:t>
            </a:r>
            <a:r>
              <a:rPr lang="en-US" dirty="0">
                <a:latin typeface="Arial"/>
                <a:cs typeface="Arial"/>
              </a:rPr>
              <a:t> Advisor</a:t>
            </a:r>
          </a:p>
          <a:p>
            <a:endParaRPr lang="en-US"/>
          </a:p>
        </p:txBody>
      </p:sp>
    </p:spTree>
    <p:extLst>
      <p:ext uri="{BB962C8B-B14F-4D97-AF65-F5344CB8AC3E}">
        <p14:creationId xmlns:p14="http://schemas.microsoft.com/office/powerpoint/2010/main" val="2616899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solidFill>
                  <a:schemeClr val="bg1"/>
                </a:solidFill>
              </a:rPr>
              <a:t>Support for Military Families – Military Family Leave</a:t>
            </a:r>
          </a:p>
        </p:txBody>
      </p:sp>
      <p:sp>
        <p:nvSpPr>
          <p:cNvPr id="3" name="Content Placeholder 2"/>
          <p:cNvSpPr>
            <a:spLocks noGrp="1"/>
          </p:cNvSpPr>
          <p:nvPr>
            <p:ph idx="1"/>
          </p:nvPr>
        </p:nvSpPr>
        <p:spPr/>
        <p:txBody>
          <a:bodyPr>
            <a:normAutofit/>
          </a:bodyPr>
          <a:lstStyle/>
          <a:p>
            <a:r>
              <a:rPr lang="en-US" sz="3000"/>
              <a:t>Qualifying Exigency Leave – for qualifying reasons when an employee’s family member is on a deployment to a foreign country</a:t>
            </a:r>
            <a:endParaRPr lang="en-US" sz="3000" b="1"/>
          </a:p>
          <a:p>
            <a:r>
              <a:rPr lang="en-US" sz="3000"/>
              <a:t>Military Caregiver Leave</a:t>
            </a:r>
            <a:r>
              <a:rPr lang="en-US" sz="3000" b="1"/>
              <a:t> </a:t>
            </a:r>
            <a:r>
              <a:rPr lang="en-US" sz="3000"/>
              <a:t>–</a:t>
            </a:r>
            <a:r>
              <a:rPr lang="en-US" sz="3000" b="1"/>
              <a:t> </a:t>
            </a:r>
            <a:r>
              <a:rPr lang="en-US" sz="3000"/>
              <a:t>care for a current servicemember or a recent veteran, who has suffered a serious injury or illness, when the employee is the servicemember or veteran’s spouse, child, parent or next of kin </a:t>
            </a:r>
            <a:endParaRPr lang="en-US" sz="3000" b="1"/>
          </a:p>
        </p:txBody>
      </p:sp>
    </p:spTree>
    <p:extLst>
      <p:ext uri="{BB962C8B-B14F-4D97-AF65-F5344CB8AC3E}">
        <p14:creationId xmlns:p14="http://schemas.microsoft.com/office/powerpoint/2010/main" val="1907665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solidFill>
                  <a:schemeClr val="bg1"/>
                </a:solidFill>
              </a:rPr>
              <a:t>Employee Eligibility</a:t>
            </a:r>
          </a:p>
        </p:txBody>
      </p:sp>
      <p:sp>
        <p:nvSpPr>
          <p:cNvPr id="3" name="Content Placeholder 2"/>
          <p:cNvSpPr>
            <a:spLocks noGrp="1"/>
          </p:cNvSpPr>
          <p:nvPr>
            <p:ph idx="1"/>
          </p:nvPr>
        </p:nvSpPr>
        <p:spPr/>
        <p:txBody>
          <a:bodyPr>
            <a:normAutofit fontScale="92500"/>
          </a:bodyPr>
          <a:lstStyle/>
          <a:p>
            <a:pPr>
              <a:spcAft>
                <a:spcPts val="1800"/>
              </a:spcAft>
              <a:buNone/>
            </a:pPr>
            <a:r>
              <a:rPr lang="en-US" altLang="en-US"/>
              <a:t>At the time the employee’s FMLA leave will start, the employee: </a:t>
            </a:r>
          </a:p>
          <a:p>
            <a:pPr>
              <a:spcAft>
                <a:spcPts val="1800"/>
              </a:spcAft>
            </a:pPr>
            <a:r>
              <a:rPr lang="en-US" altLang="en-US"/>
              <a:t>Works for a covered employer</a:t>
            </a:r>
          </a:p>
          <a:p>
            <a:pPr>
              <a:spcAft>
                <a:spcPts val="1800"/>
              </a:spcAft>
            </a:pPr>
            <a:r>
              <a:rPr lang="en-US" altLang="en-US"/>
              <a:t>Works at a worksite where the employer employs at least 50 employees within 75 miles</a:t>
            </a:r>
          </a:p>
          <a:p>
            <a:pPr marL="273050" indent="-273050">
              <a:spcAft>
                <a:spcPts val="1800"/>
              </a:spcAft>
            </a:pPr>
            <a:r>
              <a:rPr lang="en-US" altLang="en-US"/>
              <a:t>Has worked for the employer in total at least 12 months </a:t>
            </a:r>
          </a:p>
          <a:p>
            <a:pPr marL="273050" indent="-273050">
              <a:spcAft>
                <a:spcPts val="1800"/>
              </a:spcAft>
            </a:pPr>
            <a:r>
              <a:rPr lang="en-US" altLang="en-US"/>
              <a:t>During the previous 12 months, worked at least 1,250 hours </a:t>
            </a:r>
          </a:p>
          <a:p>
            <a:pPr marL="273050" indent="-273050">
              <a:spcAft>
                <a:spcPts val="1800"/>
              </a:spcAft>
            </a:pPr>
            <a:endParaRPr lang="en-US" altLang="en-US" b="1"/>
          </a:p>
          <a:p>
            <a:pPr marL="273050" indent="-273050">
              <a:spcAft>
                <a:spcPts val="1800"/>
              </a:spcAft>
            </a:pPr>
            <a:endParaRPr lang="en-US" altLang="en-US" b="1"/>
          </a:p>
          <a:p>
            <a:endParaRPr lang="en-US"/>
          </a:p>
        </p:txBody>
      </p:sp>
    </p:spTree>
    <p:extLst>
      <p:ext uri="{BB962C8B-B14F-4D97-AF65-F5344CB8AC3E}">
        <p14:creationId xmlns:p14="http://schemas.microsoft.com/office/powerpoint/2010/main" val="661430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solidFill>
                  <a:schemeClr val="bg1"/>
                </a:solidFill>
              </a:rPr>
              <a:t>Employer Coverage</a:t>
            </a:r>
          </a:p>
        </p:txBody>
      </p:sp>
      <p:sp>
        <p:nvSpPr>
          <p:cNvPr id="3" name="Content Placeholder 2"/>
          <p:cNvSpPr>
            <a:spLocks noGrp="1"/>
          </p:cNvSpPr>
          <p:nvPr>
            <p:ph idx="1"/>
          </p:nvPr>
        </p:nvSpPr>
        <p:spPr/>
        <p:txBody>
          <a:bodyPr/>
          <a:lstStyle/>
          <a:p>
            <a:pPr>
              <a:buNone/>
              <a:defRPr/>
            </a:pPr>
            <a:r>
              <a:rPr lang="en-US"/>
              <a:t>The FMLA applies to:</a:t>
            </a:r>
          </a:p>
          <a:p>
            <a:pPr>
              <a:buNone/>
              <a:defRPr/>
            </a:pPr>
            <a:endParaRPr lang="en-US" sz="1200"/>
          </a:p>
          <a:p>
            <a:pPr marL="274320" indent="-274320">
              <a:defRPr/>
            </a:pPr>
            <a:r>
              <a:rPr lang="en-US"/>
              <a:t>Private sector employers with 50 or more   </a:t>
            </a:r>
          </a:p>
          <a:p>
            <a:pPr marL="274320" indent="-274320">
              <a:buNone/>
              <a:defRPr/>
            </a:pPr>
            <a:r>
              <a:rPr lang="en-US"/>
              <a:t>    employees</a:t>
            </a:r>
          </a:p>
          <a:p>
            <a:pPr marL="274320" indent="-274320">
              <a:buNone/>
              <a:defRPr/>
            </a:pPr>
            <a:endParaRPr lang="en-US" sz="1200"/>
          </a:p>
          <a:p>
            <a:pPr marL="274320" indent="-274320">
              <a:defRPr/>
            </a:pPr>
            <a:r>
              <a:rPr lang="en-US"/>
              <a:t> All public agencies</a:t>
            </a:r>
          </a:p>
          <a:p>
            <a:pPr>
              <a:buNone/>
              <a:defRPr/>
            </a:pPr>
            <a:endParaRPr lang="en-US" sz="1200"/>
          </a:p>
          <a:p>
            <a:pPr marL="274320" indent="-274320">
              <a:defRPr/>
            </a:pPr>
            <a:r>
              <a:rPr lang="en-US"/>
              <a:t> All public and private elementary and secondary schools</a:t>
            </a:r>
          </a:p>
        </p:txBody>
      </p:sp>
    </p:spTree>
    <p:extLst>
      <p:ext uri="{BB962C8B-B14F-4D97-AF65-F5344CB8AC3E}">
        <p14:creationId xmlns:p14="http://schemas.microsoft.com/office/powerpoint/2010/main" val="795522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WEP Template" id="{B992C219-41B6-4CB5-8B1F-AA03F2C47B44}" vid="{952812D5-E439-4DF0-8217-3FAC5DF82D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Working Document" ma:contentTypeID="0x0101006088DC7CD522D44C935BCAF1A1C208D102005FB607036076B849981F2E0E70AFF4D2" ma:contentTypeVersion="54" ma:contentTypeDescription="Non-record templates, calculations, and preliminary drafts not circulated for comment." ma:contentTypeScope="" ma:versionID="6da791ecb39335f75aa77df4856ef910">
  <xsd:schema xmlns:xsd="http://www.w3.org/2001/XMLSchema" xmlns:xs="http://www.w3.org/2001/XMLSchema" xmlns:p="http://schemas.microsoft.com/office/2006/metadata/properties" xmlns:ns1="http://schemas.microsoft.com/sharepoint/v3" xmlns:ns2="bb71f7cc-13ce-42b7-b421-3beaac50452e" xmlns:ns3="http://schemas.microsoft.com/sharepoint/v4" xmlns:ns4="fd07c892-316d-4a8e-83c0-71bec6fc4cfc" targetNamespace="http://schemas.microsoft.com/office/2006/metadata/properties" ma:root="true" ma:fieldsID="8d29e69a10f0241a0c7c8a8590ac04e1" ns1:_="" ns2:_="" ns3:_="" ns4:_="">
    <xsd:import namespace="http://schemas.microsoft.com/sharepoint/v3"/>
    <xsd:import namespace="bb71f7cc-13ce-42b7-b421-3beaac50452e"/>
    <xsd:import namespace="http://schemas.microsoft.com/sharepoint/v4"/>
    <xsd:import namespace="fd07c892-316d-4a8e-83c0-71bec6fc4cfc"/>
    <xsd:element name="properties">
      <xsd:complexType>
        <xsd:sequence>
          <xsd:element name="documentManagement">
            <xsd:complexType>
              <xsd:all>
                <xsd:element ref="ns1:RoutingRuleDescription" minOccurs="0"/>
                <xsd:element ref="ns2:Original_x0020_Created_x0020_Date" minOccurs="0"/>
                <xsd:element ref="ns2:n93623b497a8460e85f134e1f0bab844" minOccurs="0"/>
                <xsd:element ref="ns2:TaxCatchAll" minOccurs="0"/>
                <xsd:element ref="ns2:TaxCatchAllLabel" minOccurs="0"/>
                <xsd:element ref="ns2:bd31ad2283c6430b9b78dce7aa004a55" minOccurs="0"/>
                <xsd:element ref="ns2:kae2c6f4d4974805af7dd5c4a93c11b1" minOccurs="0"/>
                <xsd:element ref="ns2:Rights_x0020_Security_x0020_Classification" minOccurs="0"/>
                <xsd:element ref="ns2:g85beb90b1e94069bf4c5a2d20a7e739" minOccurs="0"/>
                <xsd:element ref="ns2:_dlc_DocId" minOccurs="0"/>
                <xsd:element ref="ns2:_dlc_DocIdUrl" minOccurs="0"/>
                <xsd:element ref="ns2:_dlc_DocIdPersistId" minOccurs="0"/>
                <xsd:element ref="ns2:SharedWithUsers" minOccurs="0"/>
                <xsd:element ref="ns2:SharedWithDetails" minOccurs="0"/>
                <xsd:element ref="ns2:LastSharedByUser" minOccurs="0"/>
                <xsd:element ref="ns2:LastSharedByTime" minOccurs="0"/>
                <xsd:element ref="ns3:IconOverlay" minOccurs="0"/>
                <xsd:element ref="ns1:_vti_ItemDeclaredRecord" minOccurs="0"/>
                <xsd:element ref="ns1:_vti_ItemHoldRecordStatus" minOccurs="0"/>
                <xsd:element ref="ns2:Fiscal_x0020_Year" minOccurs="0"/>
                <xsd:element ref="ns4:MediaServiceMetadata" minOccurs="0"/>
                <xsd:element ref="ns4:MediaServiceFastMetadata" minOccurs="0"/>
                <xsd:element ref="ns4:MediaServiceAutoTags" minOccurs="0"/>
                <xsd:element ref="ns4:MediaServiceOCR" minOccurs="0"/>
                <xsd:element ref="ns2:c911e03cb182450d81304016d98b3f9f" minOccurs="0"/>
                <xsd:element ref="ns4:MediaServiceDateTaken" minOccurs="0"/>
                <xsd:element ref="ns4:MediaServiceGenerationTime" minOccurs="0"/>
                <xsd:element ref="ns4:MediaServiceEventHashCode" minOccurs="0"/>
                <xsd:element ref="ns4:MediaLengthInSeconds" minOccurs="0"/>
                <xsd:element ref="ns4:lcf76f155ced4ddcb4097134ff3c332f" minOccurs="0"/>
                <xsd:element ref="ns4:Approved" minOccurs="0"/>
                <xsd:element ref="ns4:WHDFinalApprova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4" nillable="true" ma:displayName="Description" ma:description="" ma:internalName="RoutingRuleDescription" ma:readOnly="false">
      <xsd:simpleType>
        <xsd:restriction base="dms:Text">
          <xsd:maxLength value="255"/>
        </xsd:restriction>
      </xsd:simpleType>
    </xsd:element>
    <xsd:element name="_vti_ItemDeclaredRecord" ma:index="29" nillable="true" ma:displayName="Declared Record" ma:description="" ma:hidden="true" ma:internalName="_vti_ItemDeclaredRecord" ma:readOnly="true">
      <xsd:simpleType>
        <xsd:restriction base="dms:DateTime"/>
      </xsd:simpleType>
    </xsd:element>
    <xsd:element name="_vti_ItemHoldRecordStatus" ma:index="30"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71f7cc-13ce-42b7-b421-3beaac50452e" elementFormDefault="qualified">
    <xsd:import namespace="http://schemas.microsoft.com/office/2006/documentManagement/types"/>
    <xsd:import namespace="http://schemas.microsoft.com/office/infopath/2007/PartnerControls"/>
    <xsd:element name="Original_x0020_Created_x0020_Date" ma:index="7" nillable="true" ma:displayName="Original Created Date" ma:description="The date the legacy document was originally published." ma:format="DateOnly" ma:internalName="Original_x0020_Created_x0020_Date">
      <xsd:simpleType>
        <xsd:restriction base="dms:DateTime"/>
      </xsd:simpleType>
    </xsd:element>
    <xsd:element name="n93623b497a8460e85f134e1f0bab844" ma:index="8" nillable="true" ma:taxonomy="true" ma:internalName="n93623b497a8460e85f134e1f0bab844" ma:taxonomyFieldName="WHD_x0020_Subject" ma:displayName="WHD Subject" ma:readOnly="false" ma:default="" ma:fieldId="{793623b4-97a8-460e-85f1-34e1f0bab844}" ma:taxonomyMulti="true" ma:sspId="b5a8d78b-6148-4bf1-92dd-b4f00782c405" ma:termSetId="21fd0285-f8e7-489c-a1bb-d973ecbc67c6"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472e8171-87f8-440e-9aab-c803356d954d}" ma:internalName="TaxCatchAll" ma:showField="CatchAllData" ma:web="bb71f7cc-13ce-42b7-b421-3beaac50452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472e8171-87f8-440e-9aab-c803356d954d}" ma:internalName="TaxCatchAllLabel" ma:readOnly="true" ma:showField="CatchAllDataLabel" ma:web="bb71f7cc-13ce-42b7-b421-3beaac50452e">
      <xsd:complexType>
        <xsd:complexContent>
          <xsd:extension base="dms:MultiChoiceLookup">
            <xsd:sequence>
              <xsd:element name="Value" type="dms:Lookup" maxOccurs="unbounded" minOccurs="0" nillable="true"/>
            </xsd:sequence>
          </xsd:extension>
        </xsd:complexContent>
      </xsd:complexType>
    </xsd:element>
    <xsd:element name="bd31ad2283c6430b9b78dce7aa004a55" ma:index="13" nillable="true" ma:taxonomy="true" ma:internalName="bd31ad2283c6430b9b78dce7aa004a55" ma:taxonomyFieldName="Industry_x0020__x0028_NAICS_x0029_" ma:displayName="Industry (NAICS)" ma:default="" ma:fieldId="{bd31ad22-83c6-430b-9b78-dce7aa004a55}" ma:taxonomyMulti="true" ma:sspId="b5a8d78b-6148-4bf1-92dd-b4f00782c405" ma:termSetId="6637b485-b408-46e4-a0b6-26ae86355e71" ma:anchorId="00000000-0000-0000-0000-000000000000" ma:open="false" ma:isKeyword="false">
      <xsd:complexType>
        <xsd:sequence>
          <xsd:element ref="pc:Terms" minOccurs="0" maxOccurs="1"/>
        </xsd:sequence>
      </xsd:complexType>
    </xsd:element>
    <xsd:element name="kae2c6f4d4974805af7dd5c4a93c11b1" ma:index="15" nillable="true" ma:taxonomy="true" ma:internalName="kae2c6f4d4974805af7dd5c4a93c11b1" ma:taxonomyFieldName="Geographic_x0020_Coverage" ma:displayName="Geographic Coverage" ma:default="" ma:fieldId="{4ae2c6f4-d497-4805-af7d-d5c4a93c11b1}" ma:taxonomyMulti="true" ma:sspId="b5a8d78b-6148-4bf1-92dd-b4f00782c405" ma:termSetId="94b48053-cae7-413b-b12e-916599887d7a" ma:anchorId="00000000-0000-0000-0000-000000000000" ma:open="false" ma:isKeyword="false">
      <xsd:complexType>
        <xsd:sequence>
          <xsd:element ref="pc:Terms" minOccurs="0" maxOccurs="1"/>
        </xsd:sequence>
      </xsd:complexType>
    </xsd:element>
    <xsd:element name="Rights_x0020_Security_x0020_Classification" ma:index="18" nillable="true" ma:displayName="Rights Security Classification" ma:default="Unclassified" ma:description="The classification allocated to the record indicating its official security status." ma:hidden="true" ma:internalName="Rights_x0020_Security_x0020_Classification" ma:readOnly="false">
      <xsd:simpleType>
        <xsd:restriction base="dms:Text">
          <xsd:maxLength value="255"/>
        </xsd:restriction>
      </xsd:simpleType>
    </xsd:element>
    <xsd:element name="g85beb90b1e94069bf4c5a2d20a7e739" ma:index="19" nillable="true" ma:taxonomy="true" ma:internalName="g85beb90b1e94069bf4c5a2d20a7e739" ma:taxonomyFieldName="Authorities" ma:displayName="Authorities" ma:default="" ma:fieldId="{085beb90-b1e9-4069-bf4c-5a2d20a7e739}" ma:taxonomyMulti="true" ma:sspId="b5a8d78b-6148-4bf1-92dd-b4f00782c405" ma:termSetId="ed1a1978-db71-488d-9140-cd2b32300d26" ma:anchorId="00000000-0000-0000-0000-000000000000" ma:open="false" ma:isKeyword="false">
      <xsd:complexType>
        <xsd:sequence>
          <xsd:element ref="pc:Terms" minOccurs="0" maxOccurs="1"/>
        </xsd:sequence>
      </xsd:complexType>
    </xsd:element>
    <xsd:element name="_dlc_DocId" ma:index="21" nillable="true" ma:displayName="Document ID Value" ma:description="The value of the document ID assigned to this item." ma:indexed="true"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description="" ma:internalName="SharedWithDetails" ma:readOnly="true">
      <xsd:simpleType>
        <xsd:restriction base="dms:Note">
          <xsd:maxLength value="255"/>
        </xsd:restriction>
      </xsd:simpleType>
    </xsd:element>
    <xsd:element name="LastSharedByUser" ma:index="26" nillable="true" ma:displayName="Last Shared By User" ma:description="" ma:internalName="LastSharedByUser" ma:readOnly="true">
      <xsd:simpleType>
        <xsd:restriction base="dms:Note">
          <xsd:maxLength value="255"/>
        </xsd:restriction>
      </xsd:simpleType>
    </xsd:element>
    <xsd:element name="LastSharedByTime" ma:index="27" nillable="true" ma:displayName="Last Shared By Time" ma:description="" ma:internalName="LastSharedByTime" ma:readOnly="true">
      <xsd:simpleType>
        <xsd:restriction base="dms:DateTime"/>
      </xsd:simpleType>
    </xsd:element>
    <xsd:element name="Fiscal_x0020_Year" ma:index="31" nillable="true" ma:displayName="Fiscal Year" ma:format="Dropdown" ma:internalName="Fiscal_x0020_Year">
      <xsd:simpleType>
        <xsd:union memberTypes="dms:Text">
          <xsd:simpleType>
            <xsd:restriction base="dms:Choice">
              <xsd:enumeration value="FY 2000"/>
              <xsd:enumeration value="FY 2001"/>
              <xsd:enumeration value="FY 2002"/>
              <xsd:enumeration value="FY 2003"/>
              <xsd:enumeration value="FY 2004"/>
              <xsd:enumeration value="FY 2005"/>
              <xsd:enumeration value="FY 2006"/>
              <xsd:enumeration value="FY 2007"/>
              <xsd:enumeration value="FY 2008"/>
              <xsd:enumeration value="FY 2009"/>
              <xsd:enumeration value="FY 2010"/>
              <xsd:enumeration value="FY 2011"/>
              <xsd:enumeration value="FY 2012"/>
              <xsd:enumeration value="FY 2013"/>
              <xsd:enumeration value="FY 2014"/>
              <xsd:enumeration value="FY 2015"/>
              <xsd:enumeration value="FY 2016"/>
              <xsd:enumeration value="FY 2017"/>
              <xsd:enumeration value="FY 2018"/>
              <xsd:enumeration value="FY 2019"/>
              <xsd:enumeration value="FY 2020"/>
              <xsd:enumeration value="FY 2021"/>
              <xsd:enumeration value="FY 2022"/>
              <xsd:enumeration value="FY 2023"/>
              <xsd:enumeration value="FY 2024"/>
              <xsd:enumeration value="FY 2025"/>
              <xsd:enumeration value="FY 2026"/>
              <xsd:enumeration value="FY 2027"/>
              <xsd:enumeration value="FY 2028"/>
              <xsd:enumeration value="FY 2029"/>
              <xsd:enumeration value="FY 2030"/>
              <xsd:enumeration value="FY 2031"/>
              <xsd:enumeration value="FY 2032"/>
              <xsd:enumeration value="FY 2033"/>
              <xsd:enumeration value="FY 2034"/>
              <xsd:enumeration value="FY 2035"/>
              <xsd:enumeration value="FY 2036"/>
              <xsd:enumeration value="FY 2037"/>
              <xsd:enumeration value="FY 2038"/>
              <xsd:enumeration value="FY 2039"/>
              <xsd:enumeration value="FY 2040"/>
              <xsd:enumeration value="FY 2041"/>
              <xsd:enumeration value="FY 2042"/>
              <xsd:enumeration value="FY 2043"/>
              <xsd:enumeration value="FY 2044"/>
              <xsd:enumeration value="FY 2045"/>
              <xsd:enumeration value="FY 2046"/>
              <xsd:enumeration value="FY 2047"/>
              <xsd:enumeration value="FY 2048"/>
              <xsd:enumeration value="FY 2049"/>
              <xsd:enumeration value="FY 2050"/>
            </xsd:restriction>
          </xsd:simpleType>
        </xsd:union>
      </xsd:simpleType>
    </xsd:element>
    <xsd:element name="c911e03cb182450d81304016d98b3f9f" ma:index="36" nillable="true" ma:taxonomy="true" ma:internalName="c911e03cb182450d81304016d98b3f9f" ma:taxonomyFieldName="WHD_x0020_Record_x0020_Type" ma:displayName="WHD Record Type" ma:default="" ma:fieldId="{c911e03c-b182-450d-8130-4016d98b3f9f}" ma:sspId="b5a8d78b-6148-4bf1-92dd-b4f00782c405" ma:termSetId="2eb85e36-9a84-4782-89ea-1b824819ec4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07c892-316d-4a8e-83c0-71bec6fc4cfc" elementFormDefault="qualified">
    <xsd:import namespace="http://schemas.microsoft.com/office/2006/documentManagement/types"/>
    <xsd:import namespace="http://schemas.microsoft.com/office/infopath/2007/PartnerControls"/>
    <xsd:element name="MediaServiceMetadata" ma:index="32" nillable="true" ma:displayName="MediaServiceMetadata" ma:description="" ma:hidden="true" ma:internalName="MediaServiceMetadata" ma:readOnly="true">
      <xsd:simpleType>
        <xsd:restriction base="dms:Note"/>
      </xsd:simpleType>
    </xsd:element>
    <xsd:element name="MediaServiceFastMetadata" ma:index="33" nillable="true" ma:displayName="MediaServiceFastMetadata" ma:description="" ma:hidden="true" ma:internalName="MediaServiceFastMetadata" ma:readOnly="true">
      <xsd:simpleType>
        <xsd:restriction base="dms:Note"/>
      </xsd:simpleType>
    </xsd:element>
    <xsd:element name="MediaServiceAutoTags" ma:index="34" nillable="true" ma:displayName="MediaServiceAutoTags" ma:internalName="MediaServiceAutoTags" ma:readOnly="true">
      <xsd:simpleType>
        <xsd:restriction base="dms:Text"/>
      </xsd:simpleType>
    </xsd:element>
    <xsd:element name="MediaServiceOCR" ma:index="35" nillable="true" ma:displayName="MediaServiceOCR" ma:internalName="MediaServiceOCR" ma:readOnly="true">
      <xsd:simpleType>
        <xsd:restriction base="dms:Note">
          <xsd:maxLength value="255"/>
        </xsd:restriction>
      </xsd:simpleType>
    </xsd:element>
    <xsd:element name="MediaServiceDateTaken" ma:index="38" nillable="true" ma:displayName="MediaServiceDateTaken" ma:hidden="true" ma:internalName="MediaServiceDateTaken" ma:readOnly="true">
      <xsd:simpleType>
        <xsd:restriction base="dms:Text"/>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element name="MediaLengthInSeconds" ma:index="41" nillable="true" ma:displayName="Length (seconds)" ma:internalName="MediaLengthInSeconds" ma:readOnly="true">
      <xsd:simpleType>
        <xsd:restriction base="dms:Unknown"/>
      </xsd:simpleType>
    </xsd:element>
    <xsd:element name="lcf76f155ced4ddcb4097134ff3c332f" ma:index="43" nillable="true" ma:taxonomy="true" ma:internalName="lcf76f155ced4ddcb4097134ff3c332f" ma:taxonomyFieldName="MediaServiceImageTags" ma:displayName="Image Tags" ma:readOnly="false" ma:fieldId="{5cf76f15-5ced-4ddc-b409-7134ff3c332f}" ma:taxonomyMulti="true" ma:sspId="b5a8d78b-6148-4bf1-92dd-b4f00782c405" ma:termSetId="09814cd3-568e-fe90-9814-8d621ff8fb84" ma:anchorId="fba54fb3-c3e1-fe81-a776-ca4b69148c4d" ma:open="true" ma:isKeyword="false">
      <xsd:complexType>
        <xsd:sequence>
          <xsd:element ref="pc:Terms" minOccurs="0" maxOccurs="1"/>
        </xsd:sequence>
      </xsd:complexType>
    </xsd:element>
    <xsd:element name="Approved" ma:index="44" nillable="true" ma:displayName="OPA Preliminary Review" ma:format="Dropdown" ma:internalName="Approved">
      <xsd:simpleType>
        <xsd:restriction base="dms:Text">
          <xsd:maxLength value="255"/>
        </xsd:restriction>
      </xsd:simpleType>
    </xsd:element>
    <xsd:element name="WHDFinalApproval" ma:index="45" nillable="true" ma:displayName="WHD Final Approval" ma:format="Dropdown" ma:internalName="WHDFinalApproval">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ights_x0020_Security_x0020_Classification xmlns="bb71f7cc-13ce-42b7-b421-3beaac50452e">Unclassified</Rights_x0020_Security_x0020_Classification>
    <bd31ad2283c6430b9b78dce7aa004a55 xmlns="bb71f7cc-13ce-42b7-b421-3beaac50452e">
      <Terms xmlns="http://schemas.microsoft.com/office/infopath/2007/PartnerControls"/>
    </bd31ad2283c6430b9b78dce7aa004a55>
    <Original_x0020_Created_x0020_Date xmlns="bb71f7cc-13ce-42b7-b421-3beaac50452e" xsi:nil="true"/>
    <kae2c6f4d4974805af7dd5c4a93c11b1 xmlns="bb71f7cc-13ce-42b7-b421-3beaac50452e">
      <Terms xmlns="http://schemas.microsoft.com/office/infopath/2007/PartnerControls"/>
    </kae2c6f4d4974805af7dd5c4a93c11b1>
    <IconOverlay xmlns="http://schemas.microsoft.com/sharepoint/v4" xsi:nil="true"/>
    <g85beb90b1e94069bf4c5a2d20a7e739 xmlns="bb71f7cc-13ce-42b7-b421-3beaac50452e">
      <Terms xmlns="http://schemas.microsoft.com/office/infopath/2007/PartnerControls"/>
    </g85beb90b1e94069bf4c5a2d20a7e739>
    <RoutingRuleDescription xmlns="http://schemas.microsoft.com/sharepoint/v3" xsi:nil="true"/>
    <c911e03cb182450d81304016d98b3f9f xmlns="bb71f7cc-13ce-42b7-b421-3beaac50452e">
      <Terms xmlns="http://schemas.microsoft.com/office/infopath/2007/PartnerControls"/>
    </c911e03cb182450d81304016d98b3f9f>
    <n93623b497a8460e85f134e1f0bab844 xmlns="bb71f7cc-13ce-42b7-b421-3beaac50452e">
      <Terms xmlns="http://schemas.microsoft.com/office/infopath/2007/PartnerControls"/>
    </n93623b497a8460e85f134e1f0bab844>
    <TaxCatchAll xmlns="bb71f7cc-13ce-42b7-b421-3beaac50452e" xsi:nil="true"/>
    <Fiscal_x0020_Year xmlns="bb71f7cc-13ce-42b7-b421-3beaac50452e" xsi:nil="true"/>
    <lcf76f155ced4ddcb4097134ff3c332f xmlns="fd07c892-316d-4a8e-83c0-71bec6fc4cfc">
      <Terms xmlns="http://schemas.microsoft.com/office/infopath/2007/PartnerControls"/>
    </lcf76f155ced4ddcb4097134ff3c332f>
    <_dlc_DocId xmlns="bb71f7cc-13ce-42b7-b421-3beaac50452e">2K3ES4NJPSMZ-60679025-16704</_dlc_DocId>
    <_dlc_DocIdUrl xmlns="bb71f7cc-13ce-42b7-b421-3beaac50452e">
      <Url>https://usdol.sharepoint.com/sites/WHD/no/ppet/com/_layouts/15/DocIdRedir.aspx?ID=2K3ES4NJPSMZ-60679025-16704</Url>
      <Description>2K3ES4NJPSMZ-60679025-16704</Description>
    </_dlc_DocIdUrl>
    <WHDFinalApproval xmlns="fd07c892-316d-4a8e-83c0-71bec6fc4cfc" xsi:nil="true"/>
    <Approved xmlns="fd07c892-316d-4a8e-83c0-71bec6fc4cfc"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CA6BF6E-0AF2-4B02-9C30-38F6FA9E0E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b71f7cc-13ce-42b7-b421-3beaac50452e"/>
    <ds:schemaRef ds:uri="http://schemas.microsoft.com/sharepoint/v4"/>
    <ds:schemaRef ds:uri="fd07c892-316d-4a8e-83c0-71bec6fc4c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3922EF-BCEE-4208-9E63-A58202B02B50}">
  <ds:schemaRefs>
    <ds:schemaRef ds:uri="http://schemas.microsoft.com/sharepoint/v3/contenttype/forms"/>
  </ds:schemaRefs>
</ds:datastoreItem>
</file>

<file path=customXml/itemProps3.xml><?xml version="1.0" encoding="utf-8"?>
<ds:datastoreItem xmlns:ds="http://schemas.openxmlformats.org/officeDocument/2006/customXml" ds:itemID="{BF3E867E-4FBD-48C9-9ECF-1DAEB20C00F9}">
  <ds:schemaRefs>
    <ds:schemaRef ds:uri="http://schemas.microsoft.com/sharepoint/v3"/>
    <ds:schemaRef ds:uri="http://purl.org/dc/terms/"/>
    <ds:schemaRef ds:uri="fd07c892-316d-4a8e-83c0-71bec6fc4cfc"/>
    <ds:schemaRef ds:uri="bb71f7cc-13ce-42b7-b421-3beaac50452e"/>
    <ds:schemaRef ds:uri="http://schemas.microsoft.com/office/2006/documentManagement/types"/>
    <ds:schemaRef ds:uri="http://schemas.microsoft.com/sharepoint/v4"/>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7285DB2D-B176-4E2D-8CC6-5F0014FB276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EWEP Template</Template>
  <TotalTime>0</TotalTime>
  <Words>4312</Words>
  <Application>Microsoft Office PowerPoint</Application>
  <PresentationFormat>Widescreen</PresentationFormat>
  <Paragraphs>460</Paragraphs>
  <Slides>64</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Arial Black</vt:lpstr>
      <vt:lpstr>Calibri</vt:lpstr>
      <vt:lpstr>Calibri Light</vt:lpstr>
      <vt:lpstr>Office Theme</vt:lpstr>
      <vt:lpstr>The Family and Medical Leave Act</vt:lpstr>
      <vt:lpstr>Disclaimer</vt:lpstr>
      <vt:lpstr>Presentation Topics</vt:lpstr>
      <vt:lpstr>Introduction to the FMLA</vt:lpstr>
      <vt:lpstr>Employee Benefits and Protections</vt:lpstr>
      <vt:lpstr>Reasons for Using Family and Medical Leave</vt:lpstr>
      <vt:lpstr>Support for Military Families – Military Family Leave</vt:lpstr>
      <vt:lpstr>Employee Eligibility</vt:lpstr>
      <vt:lpstr>Employer Coverage</vt:lpstr>
      <vt:lpstr>Special Hours of Service Rule - Airline Flight Crew Employee Eligibility</vt:lpstr>
      <vt:lpstr>Family Relationships under the FMLA</vt:lpstr>
      <vt:lpstr>Child</vt:lpstr>
      <vt:lpstr>Parent</vt:lpstr>
      <vt:lpstr>In Loco Parentis - In the Role of a Parent to a Child</vt:lpstr>
      <vt:lpstr>Spouse</vt:lpstr>
      <vt:lpstr>Next of Kin – Military Caregiver Leave</vt:lpstr>
      <vt:lpstr>FMLA-protected Leave Reasons</vt:lpstr>
      <vt:lpstr>Birth, Adoption, or Foster Care Placement </vt:lpstr>
      <vt:lpstr>The FMLA Definition of a Serious Health Condition  </vt:lpstr>
      <vt:lpstr>Mental Health and the FMLA</vt:lpstr>
      <vt:lpstr>Physical or Psychological Care</vt:lpstr>
      <vt:lpstr>Inpatient Care</vt:lpstr>
      <vt:lpstr>Continuing Treatment by a Health Care Provider</vt:lpstr>
      <vt:lpstr>Health Care Provider</vt:lpstr>
      <vt:lpstr>Incapacity</vt:lpstr>
      <vt:lpstr>Qualifying Exigency Leave</vt:lpstr>
      <vt:lpstr>Qualifying Exigencies</vt:lpstr>
      <vt:lpstr>Military Caregiver Leave</vt:lpstr>
      <vt:lpstr>Serious Injury or Illness – Current Servicemember</vt:lpstr>
      <vt:lpstr>Serious Injury or Illness - Veteran</vt:lpstr>
      <vt:lpstr>Taking FMLA Leave</vt:lpstr>
      <vt:lpstr>Amount of Leave</vt:lpstr>
      <vt:lpstr>Amount of Leave - Airline Flight Crew Employees</vt:lpstr>
      <vt:lpstr>12-Month Period or Leave Year</vt:lpstr>
      <vt:lpstr>Workweeks of Leave</vt:lpstr>
      <vt:lpstr>Intermittent or Reduced Schedule Leave</vt:lpstr>
      <vt:lpstr>Planned Medical Treatment</vt:lpstr>
      <vt:lpstr>Calculation of Intermittent/Reduced Schedule Leave</vt:lpstr>
      <vt:lpstr>Special Rules for Schools</vt:lpstr>
      <vt:lpstr>Schools - Intermittent or Reduced Schedule Leave</vt:lpstr>
      <vt:lpstr>Schools - Leave Near the End  of an Academic Term</vt:lpstr>
      <vt:lpstr>Use of Paid Leave Benefits During FMLA Leave</vt:lpstr>
      <vt:lpstr>Administering FMLA Leave</vt:lpstr>
      <vt:lpstr>Initiation of FMLA Leave</vt:lpstr>
      <vt:lpstr>Employer Notice Requirements</vt:lpstr>
      <vt:lpstr>Timing</vt:lpstr>
      <vt:lpstr>Eligibility Notice and Rights and Responsibilities Notice </vt:lpstr>
      <vt:lpstr>Designation of Leave Notice</vt:lpstr>
      <vt:lpstr>FMLA Record Keeping Requirements</vt:lpstr>
      <vt:lpstr>Leave Certification, Generally</vt:lpstr>
      <vt:lpstr>Serious Health Condition Certification</vt:lpstr>
      <vt:lpstr>Military Family Leave Certification</vt:lpstr>
      <vt:lpstr>Incomplete or Insufficient Certification</vt:lpstr>
      <vt:lpstr>Fitness-for-Duty Certification</vt:lpstr>
      <vt:lpstr>Documentation of Family Relationships</vt:lpstr>
      <vt:lpstr>Employee Rights</vt:lpstr>
      <vt:lpstr>Job-Protected Leave</vt:lpstr>
      <vt:lpstr>Limitations on Restoration</vt:lpstr>
      <vt:lpstr>Continuation of Health Insurance Coverage</vt:lpstr>
      <vt:lpstr>Limits to Continuation of Health Insurance Coverage</vt:lpstr>
      <vt:lpstr>Prohibited Employer Actions</vt:lpstr>
      <vt:lpstr>Enforcement of the FMLA</vt:lpstr>
      <vt:lpstr>The FMLA and Other Laws</vt:lpstr>
      <vt:lpstr>FMLA Resources</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Family and Medical Leave Act</dc:title>
  <dc:creator>Lopez, Jamika - WHD</dc:creator>
  <cp:lastModifiedBy>Clawson, Raymond - OASAM OCIO CTR</cp:lastModifiedBy>
  <cp:revision>11</cp:revision>
  <dcterms:created xsi:type="dcterms:W3CDTF">2023-02-01T20:54:12Z</dcterms:created>
  <dcterms:modified xsi:type="dcterms:W3CDTF">2023-05-15T19:17:06Z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0x0101006088DC7CD522D44C935BCAF1A1C208D102005FB607036076B849981F2E0E70AFF4D2</vt:lpwstr>
  </property>
  <property fmtid="{D5CDD505-2E9C-101B-9397-08002B2CF9AE}" pid="3" name="_dlc_DocIdItemGuid">
    <vt:lpwstr>c1c778d1-d61d-495f-baf9-aab40b213cff</vt:lpwstr>
  </property>
  <property fmtid="{D5CDD505-2E9C-101B-9397-08002B2CF9AE}" pid="4" name="Geographic Coverage">
    <vt:lpwstr/>
  </property>
  <property fmtid="{D5CDD505-2E9C-101B-9397-08002B2CF9AE}" pid="5" name="Authorities">
    <vt:lpwstr/>
  </property>
  <property fmtid="{D5CDD505-2E9C-101B-9397-08002B2CF9AE}" pid="6" name="Industry (NAICS)">
    <vt:lpwstr/>
  </property>
  <property fmtid="{D5CDD505-2E9C-101B-9397-08002B2CF9AE}" pid="7" name="WHD Record Type">
    <vt:lpwstr/>
  </property>
  <property fmtid="{D5CDD505-2E9C-101B-9397-08002B2CF9AE}" pid="8" name="WHD Subject">
    <vt:lpwstr/>
  </property>
  <property fmtid="{D5CDD505-2E9C-101B-9397-08002B2CF9AE}" pid="9" name="MediaServiceImageTags">
    <vt:lpwstr/>
  </property>
</Properties>
</file>