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60" r:id="rId3"/>
  </p:sldMasterIdLst>
  <p:notesMasterIdLst>
    <p:notesMasterId r:id="rId11"/>
  </p:notesMasterIdLst>
  <p:sldIdLst>
    <p:sldId id="256" r:id="rId4"/>
    <p:sldId id="260" r:id="rId5"/>
    <p:sldId id="259" r:id="rId6"/>
    <p:sldId id="264" r:id="rId7"/>
    <p:sldId id="257" r:id="rId8"/>
    <p:sldId id="258" r:id="rId9"/>
    <p:sldId id="261" r:id="rId10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1712"/>
    <a:srgbClr val="5D1917"/>
    <a:srgbClr val="55131E"/>
    <a:srgbClr val="005D5D"/>
    <a:srgbClr val="005F5F"/>
    <a:srgbClr val="006666"/>
    <a:srgbClr val="36787E"/>
    <a:srgbClr val="245E5B"/>
    <a:srgbClr val="286A67"/>
    <a:srgbClr val="691E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114" y="21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3762" y="-126"/>
      </p:cViewPr>
      <p:guideLst>
        <p:guide orient="horz" pos="2932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42603" cy="465456"/>
          </a:xfrm>
          <a:prstGeom prst="rect">
            <a:avLst/>
          </a:prstGeom>
        </p:spPr>
        <p:txBody>
          <a:bodyPr vert="horz" lIns="92583" tIns="46292" rIns="92583" bIns="4629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5733" y="2"/>
            <a:ext cx="3042603" cy="465456"/>
          </a:xfrm>
          <a:prstGeom prst="rect">
            <a:avLst/>
          </a:prstGeom>
        </p:spPr>
        <p:txBody>
          <a:bodyPr vert="horz" lIns="92583" tIns="46292" rIns="92583" bIns="46292" rtlCol="0"/>
          <a:lstStyle>
            <a:lvl1pPr algn="r">
              <a:defRPr sz="1200"/>
            </a:lvl1pPr>
          </a:lstStyle>
          <a:p>
            <a:fld id="{915F5CC6-4332-4D32-97FA-B53741186758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6913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83" tIns="46292" rIns="92583" bIns="4629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30" y="4421034"/>
            <a:ext cx="5614668" cy="4187506"/>
          </a:xfrm>
          <a:prstGeom prst="rect">
            <a:avLst/>
          </a:prstGeom>
        </p:spPr>
        <p:txBody>
          <a:bodyPr vert="horz" lIns="92583" tIns="46292" rIns="92583" bIns="4629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8871"/>
            <a:ext cx="3042603" cy="465456"/>
          </a:xfrm>
          <a:prstGeom prst="rect">
            <a:avLst/>
          </a:prstGeom>
        </p:spPr>
        <p:txBody>
          <a:bodyPr vert="horz" lIns="92583" tIns="46292" rIns="92583" bIns="46292" rtlCol="0" anchor="b"/>
          <a:lstStyle>
            <a:lvl1pPr algn="l">
              <a:defRPr sz="1200"/>
            </a:lvl1pPr>
          </a:lstStyle>
          <a:p>
            <a:r>
              <a:rPr lang="en-US" dirty="0" smtClean="0"/>
              <a:t>ETA-OFLC-Performance Management Unit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5733" y="8838871"/>
            <a:ext cx="3042603" cy="465456"/>
          </a:xfrm>
          <a:prstGeom prst="rect">
            <a:avLst/>
          </a:prstGeom>
        </p:spPr>
        <p:txBody>
          <a:bodyPr vert="horz" lIns="92583" tIns="46292" rIns="92583" bIns="46292" rtlCol="0" anchor="b"/>
          <a:lstStyle>
            <a:lvl1pPr algn="r">
              <a:defRPr sz="1200"/>
            </a:lvl1pPr>
          </a:lstStyle>
          <a:p>
            <a:fld id="{87421249-AF3B-452F-8969-E22E71E7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995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dol.gov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rgbClr val="561F1E"/>
          </a:solidFill>
          <a:ln>
            <a:solidFill>
              <a:srgbClr val="561F1E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8C20-D71D-4B8B-A767-F3BD89609F6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52FE-B8A7-4EC1-8DFB-F9EE51859E7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561F1E"/>
          </a:solidFill>
          <a:ln>
            <a:solidFill>
              <a:srgbClr val="561F1E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6" descr="Seal of the United States Department of Labor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64" y="114299"/>
            <a:ext cx="762000" cy="762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4778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8C20-D71D-4B8B-A767-F3BD89609F6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52FE-B8A7-4EC1-8DFB-F9EE51859E7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561F1E"/>
          </a:solidFill>
          <a:ln>
            <a:solidFill>
              <a:srgbClr val="561F1E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046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8C20-D71D-4B8B-A767-F3BD89609F6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52FE-B8A7-4EC1-8DFB-F9EE51859E7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561F1E"/>
          </a:solidFill>
          <a:ln>
            <a:solidFill>
              <a:srgbClr val="561F1E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301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8C20-D71D-4B8B-A767-F3BD89609F6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52FE-B8A7-4EC1-8DFB-F9EE51859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31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8C20-D71D-4B8B-A767-F3BD89609F6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52FE-B8A7-4EC1-8DFB-F9EE51859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96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8C20-D71D-4B8B-A767-F3BD89609F6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52FE-B8A7-4EC1-8DFB-F9EE51859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56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8C20-D71D-4B8B-A767-F3BD89609F6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52FE-B8A7-4EC1-8DFB-F9EE51859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401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8C20-D71D-4B8B-A767-F3BD89609F6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52FE-B8A7-4EC1-8DFB-F9EE51859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5178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8C20-D71D-4B8B-A767-F3BD89609F6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52FE-B8A7-4EC1-8DFB-F9EE51859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884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8C20-D71D-4B8B-A767-F3BD89609F6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52FE-B8A7-4EC1-8DFB-F9EE51859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7200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8C20-D71D-4B8B-A767-F3BD89609F6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52FE-B8A7-4EC1-8DFB-F9EE51859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8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8C20-D71D-4B8B-A767-F3BD89609F6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52FE-B8A7-4EC1-8DFB-F9EE51859E7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561F1E"/>
          </a:solidFill>
          <a:ln>
            <a:solidFill>
              <a:srgbClr val="561F1E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07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8C20-D71D-4B8B-A767-F3BD89609F6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52FE-B8A7-4EC1-8DFB-F9EE51859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9768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8C20-D71D-4B8B-A767-F3BD89609F6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52FE-B8A7-4EC1-8DFB-F9EE51859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802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8C20-D71D-4B8B-A767-F3BD89609F6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52FE-B8A7-4EC1-8DFB-F9EE51859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5804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8B79-443B-4895-989E-2850FE8A8D57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5BF0-4CA5-438C-ACAE-02585B5EB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5936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8B79-443B-4895-989E-2850FE8A8D57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5BF0-4CA5-438C-ACAE-02585B5EB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600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8B79-443B-4895-989E-2850FE8A8D57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5BF0-4CA5-438C-ACAE-02585B5EB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5626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8B79-443B-4895-989E-2850FE8A8D57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5BF0-4CA5-438C-ACAE-02585B5EB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8766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8B79-443B-4895-989E-2850FE8A8D57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5BF0-4CA5-438C-ACAE-02585B5EB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227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8B79-443B-4895-989E-2850FE8A8D57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5BF0-4CA5-438C-ACAE-02585B5EB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4352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8B79-443B-4895-989E-2850FE8A8D57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5BF0-4CA5-438C-ACAE-02585B5EB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18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8C20-D71D-4B8B-A767-F3BD89609F6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52FE-B8A7-4EC1-8DFB-F9EE51859E7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561F1E"/>
          </a:solidFill>
          <a:ln>
            <a:solidFill>
              <a:srgbClr val="561F1E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74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8B79-443B-4895-989E-2850FE8A8D57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5BF0-4CA5-438C-ACAE-02585B5EB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276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8B79-443B-4895-989E-2850FE8A8D57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5BF0-4CA5-438C-ACAE-02585B5EB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064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8B79-443B-4895-989E-2850FE8A8D57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5BF0-4CA5-438C-ACAE-02585B5EB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976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8B79-443B-4895-989E-2850FE8A8D57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5BF0-4CA5-438C-ACAE-02585B5EB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1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8C20-D71D-4B8B-A767-F3BD89609F6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52FE-B8A7-4EC1-8DFB-F9EE51859E7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561F1E"/>
          </a:solidFill>
          <a:ln>
            <a:solidFill>
              <a:srgbClr val="561F1E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33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8C20-D71D-4B8B-A767-F3BD89609F6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52FE-B8A7-4EC1-8DFB-F9EE51859E7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561F1E"/>
          </a:solidFill>
          <a:ln>
            <a:solidFill>
              <a:srgbClr val="561F1E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11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8C20-D71D-4B8B-A767-F3BD89609F6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52FE-B8A7-4EC1-8DFB-F9EE51859E7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561F1E"/>
          </a:solidFill>
          <a:ln>
            <a:solidFill>
              <a:srgbClr val="561F1E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627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8C20-D71D-4B8B-A767-F3BD89609F6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52FE-B8A7-4EC1-8DFB-F9EE51859E7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561F1E"/>
          </a:solidFill>
          <a:ln>
            <a:solidFill>
              <a:srgbClr val="561F1E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43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8C20-D71D-4B8B-A767-F3BD89609F6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52FE-B8A7-4EC1-8DFB-F9EE51859E7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561F1E"/>
          </a:solidFill>
          <a:ln>
            <a:solidFill>
              <a:srgbClr val="561F1E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90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8C20-D71D-4B8B-A767-F3BD89609F6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52FE-B8A7-4EC1-8DFB-F9EE51859E7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561F1E"/>
          </a:solidFill>
          <a:ln>
            <a:solidFill>
              <a:srgbClr val="561F1E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5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297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ETA-OFLC-Performance Management Unit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4/13/2015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A52FE-B8A7-4EC1-8DFB-F9EE51859E7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rgbClr val="561712"/>
          </a:solidFill>
          <a:ln>
            <a:solidFill>
              <a:srgbClr val="561F1E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0" t="7599" r="10088" b="4731"/>
          <a:stretch/>
        </p:blipFill>
        <p:spPr bwMode="auto">
          <a:xfrm>
            <a:off x="152400" y="27849"/>
            <a:ext cx="873252" cy="886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770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F8C20-D71D-4B8B-A767-F3BD89609F6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A52FE-B8A7-4EC1-8DFB-F9EE51859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943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78B79-443B-4895-989E-2850FE8A8D57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65BF0-4CA5-438C-ACAE-02585B5EB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71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dol.gov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oreignlaborcert.doleta.gov/docs/py2015q2/H-2B_FY15_Record_Layout.doc" TargetMode="External"/><Relationship Id="rId3" Type="http://schemas.openxmlformats.org/officeDocument/2006/relationships/hyperlink" Target="http://www.foreignlaborcert.doleta.gov/docs/py2015q2/PERM_FY15_Q2.xlsx" TargetMode="External"/><Relationship Id="rId7" Type="http://schemas.openxmlformats.org/officeDocument/2006/relationships/hyperlink" Target="http://www.foreignlaborcert.doleta.gov/docs/py2015q2/H-2B_FY15_Q2.xlsx" TargetMode="External"/><Relationship Id="rId12" Type="http://schemas.openxmlformats.org/officeDocument/2006/relationships/hyperlink" Target="http://www.foreignlaborcert.doleta.gov/docs/py2015q2/PWD_FY15_Record_Layout.doc" TargetMode="External"/><Relationship Id="rId2" Type="http://schemas.openxmlformats.org/officeDocument/2006/relationships/hyperlink" Target="http://www.foreignlaborcert.doleta.gov/performancedata.cf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oreignlaborcert.doleta.gov/docs/py2015q2/H-2A_FY15_Record_Layout.doc" TargetMode="External"/><Relationship Id="rId11" Type="http://schemas.openxmlformats.org/officeDocument/2006/relationships/hyperlink" Target="http://www.foreignlaborcert.doleta.gov/docs/py2015q2/PW_FY15_Q2.xlsx" TargetMode="External"/><Relationship Id="rId5" Type="http://schemas.openxmlformats.org/officeDocument/2006/relationships/hyperlink" Target="http://www.foreignlaborcert.doleta.gov/docs/py2015q2/H-2A_FY15_Q2.xlsx" TargetMode="External"/><Relationship Id="rId10" Type="http://schemas.openxmlformats.org/officeDocument/2006/relationships/hyperlink" Target="http://www.foreignlaborcert.doleta.gov/docs/py2015q2/H-1B_FY15_Record_Layout.doc" TargetMode="External"/><Relationship Id="rId4" Type="http://schemas.openxmlformats.org/officeDocument/2006/relationships/hyperlink" Target="http://www.foreignlaborcert.doleta.gov/docs/py2015q2/PERM_FY15_Record_Layout.doc" TargetMode="External"/><Relationship Id="rId9" Type="http://schemas.openxmlformats.org/officeDocument/2006/relationships/hyperlink" Target="http://www.foreignlaborcert.doleta.gov/docs/py2015q2/H-1B_FY15_Q2.xls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oreignlaborcert.doleta.gov/performancedata.cf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reignlaborcert.doleta.gov/performancedata.cfm" TargetMode="External"/><Relationship Id="rId2" Type="http://schemas.openxmlformats.org/officeDocument/2006/relationships/hyperlink" Target="http://www.foreignlaborcert.doleta.gov/pdf/how_to_use_the_disclosure_data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cert.doleta.gov/index.cfm?event=ehLCJRExternal.dspLCRLand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561F1E"/>
          </a:solidFill>
          <a:ln>
            <a:solidFill>
              <a:srgbClr val="561F1E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-32316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0" y="0"/>
            <a:ext cx="9144000" cy="990600"/>
            <a:chOff x="0" y="0"/>
            <a:chExt cx="9144000" cy="9906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9144000" cy="990600"/>
            </a:xfrm>
            <a:prstGeom prst="rect">
              <a:avLst/>
            </a:prstGeom>
            <a:solidFill>
              <a:srgbClr val="561F1E"/>
            </a:solidFill>
            <a:ln>
              <a:solidFill>
                <a:srgbClr val="561F1E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30" name="Picture 6" descr="Seal of the United States Department of Labor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175" y="180973"/>
              <a:ext cx="762000" cy="7620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9" t="9361" r="11062" b="4338"/>
          <a:stretch/>
        </p:blipFill>
        <p:spPr bwMode="auto">
          <a:xfrm>
            <a:off x="228600" y="64316"/>
            <a:ext cx="860063" cy="878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" y="6629400"/>
            <a:ext cx="906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ETA-OFLC-Performance Management Unit											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609600" y="2514600"/>
            <a:ext cx="7772400" cy="914400"/>
          </a:xfrm>
        </p:spPr>
        <p:txBody>
          <a:bodyPr/>
          <a:lstStyle/>
          <a:p>
            <a:r>
              <a:rPr lang="en-US" dirty="0" smtClean="0"/>
              <a:t>Expanding Public </a:t>
            </a:r>
            <a:r>
              <a:rPr lang="en-US" dirty="0"/>
              <a:t>Disclosure </a:t>
            </a:r>
            <a:r>
              <a:rPr lang="en-US" dirty="0" smtClean="0"/>
              <a:t>Data</a:t>
            </a:r>
            <a:br>
              <a:rPr lang="en-US" dirty="0" smtClean="0"/>
            </a:br>
            <a:r>
              <a:rPr lang="en-US" sz="3200" dirty="0" smtClean="0"/>
              <a:t>OFLC</a:t>
            </a:r>
            <a:r>
              <a:rPr lang="en-US" dirty="0" smtClean="0"/>
              <a:t> </a:t>
            </a:r>
            <a:r>
              <a:rPr lang="en-US" sz="3200" dirty="0" smtClean="0"/>
              <a:t>Performance Data webpage</a:t>
            </a:r>
            <a:br>
              <a:rPr lang="en-US" sz="3200" dirty="0" smtClean="0"/>
            </a:br>
            <a:r>
              <a:rPr lang="en-US" sz="3200" dirty="0" smtClean="0"/>
              <a:t>15 APR 2015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18693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6629400"/>
            <a:ext cx="381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ETA-OFLC-Performance Management Unit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95300" y="18097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Public Disclosure Data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OFLC provides the public access to the latest quarterly and annual disclosure data in easily accessible formats for the purpose of performing in-depth longitudinal research and analysis. </a:t>
            </a:r>
          </a:p>
          <a:p>
            <a:pPr marL="0" indent="0">
              <a:buNone/>
            </a:pPr>
            <a:endParaRPr lang="en-US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OFLC case disclosure data is available for download by the federal fiscal year cycle covering the       October 1</a:t>
            </a:r>
            <a:r>
              <a:rPr lang="en-US" sz="25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 through September 30</a:t>
            </a:r>
            <a:r>
              <a:rPr lang="en-US" sz="25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 period. </a:t>
            </a:r>
          </a:p>
          <a:p>
            <a:pPr marL="0" indent="0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47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" y="6629400"/>
            <a:ext cx="381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ETA-OFLC-Performance Management Unit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Public Disclosure Data will provide data that is accessible from the Labor Certification Registry in one comprehensive Microsoft® Excel spreadsheet.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Examples of the additional data that will be provided(not an inclusive list):</a:t>
            </a:r>
          </a:p>
          <a:p>
            <a:pPr lvl="1"/>
            <a:r>
              <a:rPr lang="en-US" dirty="0" smtClean="0"/>
              <a:t>Temporary Programs:</a:t>
            </a:r>
          </a:p>
          <a:p>
            <a:pPr lvl="2"/>
            <a:r>
              <a:rPr lang="en-US" dirty="0" smtClean="0"/>
              <a:t>Number of Workers Requested</a:t>
            </a:r>
          </a:p>
          <a:p>
            <a:pPr lvl="2"/>
            <a:r>
              <a:rPr lang="en-US" dirty="0" smtClean="0"/>
              <a:t>Basic Number of Hours</a:t>
            </a:r>
          </a:p>
          <a:p>
            <a:pPr lvl="2"/>
            <a:r>
              <a:rPr lang="en-US" dirty="0" smtClean="0"/>
              <a:t>Education and Training Requirements</a:t>
            </a:r>
          </a:p>
          <a:p>
            <a:pPr lvl="1"/>
            <a:r>
              <a:rPr lang="en-US" dirty="0" smtClean="0"/>
              <a:t>Permanent Programs:</a:t>
            </a:r>
          </a:p>
          <a:p>
            <a:pPr lvl="2"/>
            <a:r>
              <a:rPr lang="en-US" dirty="0" smtClean="0"/>
              <a:t>Education and Training Requirements</a:t>
            </a:r>
          </a:p>
          <a:p>
            <a:pPr lvl="2"/>
            <a:r>
              <a:rPr lang="en-US" dirty="0" smtClean="0"/>
              <a:t>Job Advertisement Information</a:t>
            </a:r>
          </a:p>
          <a:p>
            <a:pPr lvl="2"/>
            <a:r>
              <a:rPr lang="en-US" dirty="0" smtClean="0"/>
              <a:t>Non-distinguishing Foreign Worker Information</a:t>
            </a:r>
          </a:p>
          <a:p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New Data Provided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2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" y="6629400"/>
            <a:ext cx="381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ETA-OFLC-Performance Management Unit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The Public Disclosure Data does not provide data that is redacted from the Labor Certification Registry, which includes PII and other data.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In addition, the Public Disclosure Data does not provide data that is incorporated via text fields.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2665772" y="211024"/>
            <a:ext cx="50304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Data Not Provided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898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6629400"/>
            <a:ext cx="381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ETA-OFLC-Performance Management Unit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User Guides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OFLC also provides file structure layouts in addition to the disclosure data. These structure layouts provide descriptions for each of the header fields located in the disclosure data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74440" y="4343400"/>
            <a:ext cx="4383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hlinkClick r:id="rId2"/>
              </a:rPr>
              <a:t>http://www.foreignlaborcert.doleta.gov/performancedata.cfm</a:t>
            </a:r>
            <a:endParaRPr lang="en-US" sz="12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4953000"/>
            <a:ext cx="8229600" cy="11368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Additionally, OFLC provides a ‘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Disclosure Data User Guide’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which provides an example of how the data can be filtered or sorted to provide relevant information, specific to your needs.</a:t>
            </a:r>
            <a:endParaRPr lang="en-US" sz="2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371857"/>
              </p:ext>
            </p:extLst>
          </p:nvPr>
        </p:nvGraphicFramePr>
        <p:xfrm>
          <a:off x="1143000" y="2438400"/>
          <a:ext cx="7086600" cy="1755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650"/>
                <a:gridCol w="2952750"/>
                <a:gridCol w="2362200"/>
              </a:tblGrid>
              <a:tr h="29260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effectLst/>
                        </a:rPr>
                        <a:t>OFLC Program</a:t>
                      </a:r>
                      <a:endParaRPr lang="en-US" sz="12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effectLst/>
                        </a:rPr>
                        <a:t>FY 2015 Disclosure File</a:t>
                      </a:r>
                      <a:endParaRPr lang="en-US" sz="12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effectLst/>
                        </a:rPr>
                        <a:t>File </a:t>
                      </a:r>
                      <a:r>
                        <a:rPr lang="en-US" sz="1200" b="1" dirty="0" err="1" smtClean="0">
                          <a:effectLst/>
                        </a:rPr>
                        <a:t>Structure</a:t>
                      </a:r>
                      <a:r>
                        <a:rPr lang="en-US" sz="1200" dirty="0" err="1" smtClean="0">
                          <a:effectLst/>
                        </a:rPr>
                        <a:t>PERM</a:t>
                      </a:r>
                      <a:endParaRPr lang="en-US" sz="1200" dirty="0"/>
                    </a:p>
                  </a:txBody>
                  <a:tcPr marL="73152" marR="73152" marT="36576" marB="36576"/>
                </a:tc>
              </a:tr>
              <a:tr h="29260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effectLst/>
                        </a:rPr>
                        <a:t>PERM</a:t>
                      </a:r>
                      <a:endParaRPr lang="en-US" sz="10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hlinkClick r:id="rId3"/>
                        </a:rPr>
                        <a:t>PERM_FY2015_Q2.xlsx</a:t>
                      </a:r>
                      <a:endParaRPr lang="en-US" sz="10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hlinkClick r:id="rId4"/>
                        </a:rPr>
                        <a:t>PERM_Record_Layout_FY15.doc</a:t>
                      </a:r>
                      <a:endParaRPr lang="en-US" sz="1000" dirty="0"/>
                    </a:p>
                  </a:txBody>
                  <a:tcPr marL="73152" marR="73152" marT="36576" marB="36576"/>
                </a:tc>
              </a:tr>
              <a:tr h="29260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effectLst/>
                        </a:rPr>
                        <a:t>H-2A</a:t>
                      </a:r>
                      <a:endParaRPr lang="en-US" sz="10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hlinkClick r:id="rId5"/>
                        </a:rPr>
                        <a:t>H-2A_FY2015_Q2.xlsx</a:t>
                      </a:r>
                      <a:endParaRPr lang="en-US" sz="10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hlinkClick r:id="rId6"/>
                        </a:rPr>
                        <a:t>H-2A_Record_Layout_FY15.doc</a:t>
                      </a:r>
                      <a:endParaRPr lang="en-US" sz="1000" dirty="0"/>
                    </a:p>
                  </a:txBody>
                  <a:tcPr marL="73152" marR="73152" marT="36576" marB="36576"/>
                </a:tc>
              </a:tr>
              <a:tr h="29260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effectLst/>
                        </a:rPr>
                        <a:t>H-2B</a:t>
                      </a:r>
                      <a:endParaRPr lang="en-US" sz="10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hlinkClick r:id="rId7"/>
                        </a:rPr>
                        <a:t>H-2B_FY2015_Q2.xlsx</a:t>
                      </a:r>
                      <a:endParaRPr lang="en-US" sz="10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hlinkClick r:id="rId8"/>
                        </a:rPr>
                        <a:t>H-2B_Record_Layout_FY15.doc</a:t>
                      </a:r>
                      <a:endParaRPr lang="en-US" sz="1000" dirty="0"/>
                    </a:p>
                  </a:txBody>
                  <a:tcPr marL="73152" marR="73152" marT="36576" marB="36576"/>
                </a:tc>
              </a:tr>
              <a:tr h="29260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effectLst/>
                        </a:rPr>
                        <a:t>LCA</a:t>
                      </a:r>
                      <a:endParaRPr lang="en-US" sz="10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hlinkClick r:id="rId9"/>
                        </a:rPr>
                        <a:t>H-1B_FY2015_Q2.xlsx</a:t>
                      </a:r>
                      <a:endParaRPr lang="en-US" sz="10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hlinkClick r:id="rId10"/>
                        </a:rPr>
                        <a:t>H-1B_Record_Layout_FY15.doc</a:t>
                      </a:r>
                      <a:endParaRPr lang="en-US" sz="1000" dirty="0"/>
                    </a:p>
                  </a:txBody>
                  <a:tcPr marL="73152" marR="73152" marT="36576" marB="36576"/>
                </a:tc>
              </a:tr>
              <a:tr h="29260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effectLst/>
                        </a:rPr>
                        <a:t>Prevailing Wage</a:t>
                      </a:r>
                      <a:endParaRPr lang="en-US" sz="10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hlinkClick r:id="rId11"/>
                        </a:rPr>
                        <a:t>PWD_FY2015_Q2.xlsx</a:t>
                      </a:r>
                      <a:endParaRPr lang="en-US" sz="10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hlinkClick r:id="rId12"/>
                        </a:rPr>
                        <a:t>PWD_Record_Layout_FY15.doc</a:t>
                      </a:r>
                      <a:endParaRPr lang="en-US" sz="1000" dirty="0"/>
                    </a:p>
                  </a:txBody>
                  <a:tcPr marL="73152" marR="73152" marT="36576" marB="3657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015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" y="6629400"/>
            <a:ext cx="381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ETA-OFLC-Performance Management Unit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11720" y="1676400"/>
            <a:ext cx="4632280" cy="4525963"/>
          </a:xfrm>
        </p:spPr>
        <p:txBody>
          <a:bodyPr>
            <a:normAutofit/>
          </a:bodyPr>
          <a:lstStyle/>
          <a:p>
            <a:r>
              <a:rPr lang="en-US" sz="1900" dirty="0"/>
              <a:t>The Office of Foreign Labor Certification </a:t>
            </a:r>
            <a:r>
              <a:rPr lang="en-US" sz="1900" dirty="0" smtClean="0"/>
              <a:t>provides </a:t>
            </a:r>
            <a:r>
              <a:rPr lang="en-US" sz="1900" dirty="0"/>
              <a:t>program factsheets available displaying key selected statistics about each of our major immigration programs. </a:t>
            </a:r>
          </a:p>
          <a:p>
            <a:pPr lvl="1"/>
            <a:r>
              <a:rPr lang="en-US" sz="1600" dirty="0"/>
              <a:t>Permanent Visa Program</a:t>
            </a:r>
          </a:p>
          <a:p>
            <a:pPr lvl="1"/>
            <a:r>
              <a:rPr lang="en-US" sz="1600" dirty="0"/>
              <a:t>Temporary Visa Programs: H-1B, H-2A, H-2B</a:t>
            </a:r>
          </a:p>
          <a:p>
            <a:pPr lvl="1"/>
            <a:r>
              <a:rPr lang="en-US" sz="1600" dirty="0"/>
              <a:t>Prevailing Wage Determination</a:t>
            </a:r>
          </a:p>
          <a:p>
            <a:pPr lvl="1"/>
            <a:endParaRPr lang="en-US" sz="1600" dirty="0"/>
          </a:p>
          <a:p>
            <a:r>
              <a:rPr lang="en-US" sz="1800" dirty="0"/>
              <a:t>These factsheets include cumulative information and are updated on a quarterly basis.</a:t>
            </a:r>
          </a:p>
          <a:p>
            <a:endParaRPr lang="en-US" sz="1800" dirty="0"/>
          </a:p>
          <a:p>
            <a:pPr marL="0" indent="0" algn="ctr">
              <a:buNone/>
            </a:pPr>
            <a:r>
              <a:rPr lang="en-US" sz="1300" dirty="0" smtClean="0">
                <a:hlinkClick r:id="rId2"/>
              </a:rPr>
              <a:t>http://www.foreignlaborcert.doleta.gov/performancedata.cfm</a:t>
            </a:r>
            <a:endParaRPr lang="en-US" sz="1300" dirty="0"/>
          </a:p>
          <a:p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14400" y="76200"/>
            <a:ext cx="8229600" cy="11430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Other Comprehensive Information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16462" y="1285150"/>
            <a:ext cx="3997101" cy="5191850"/>
            <a:chOff x="516462" y="1285150"/>
            <a:chExt cx="4000788" cy="519185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1285150"/>
              <a:ext cx="3982006" cy="519185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  <p:sp>
          <p:nvSpPr>
            <p:cNvPr id="10" name="TextBox 9"/>
            <p:cNvSpPr txBox="1"/>
            <p:nvPr/>
          </p:nvSpPr>
          <p:spPr>
            <a:xfrm rot="19157994">
              <a:off x="516462" y="2940729"/>
              <a:ext cx="40007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dirty="0" smtClean="0">
                  <a:solidFill>
                    <a:srgbClr val="FF0000"/>
                  </a:solidFill>
                </a:rPr>
                <a:t>Example</a:t>
              </a:r>
              <a:endParaRPr lang="en-US" sz="72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724400" y="1285150"/>
            <a:ext cx="419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Quarterly  Selected Statistics Reports</a:t>
            </a:r>
            <a:endParaRPr lang="en-US" sz="1600" b="1" u="sng" dirty="0"/>
          </a:p>
        </p:txBody>
      </p:sp>
    </p:spTree>
    <p:extLst>
      <p:ext uri="{BB962C8B-B14F-4D97-AF65-F5344CB8AC3E}">
        <p14:creationId xmlns:p14="http://schemas.microsoft.com/office/powerpoint/2010/main" val="4069836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Disclosure Data User Guide: </a:t>
            </a:r>
            <a:r>
              <a:rPr lang="en-US" sz="2400" dirty="0" smtClean="0">
                <a:hlinkClick r:id="rId2"/>
              </a:rPr>
              <a:t>www.foreignlaborcert.doleta.gov/pdf/how_to_use_the_disclosure_data.pdf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OFLC Performance Data webpage: </a:t>
            </a:r>
            <a:r>
              <a:rPr lang="en-US" sz="2400" dirty="0" smtClean="0">
                <a:hlinkClick r:id="rId3"/>
              </a:rPr>
              <a:t>www.foreignlaborcert.doleta.gov/performancedata.cfm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Labor Certification Registry: </a:t>
            </a:r>
            <a:r>
              <a:rPr lang="en-US" sz="2400" dirty="0" smtClean="0">
                <a:hlinkClick r:id="rId4"/>
              </a:rPr>
              <a:t>icert.doleta.gov/</a:t>
            </a:r>
            <a:r>
              <a:rPr lang="en-US" sz="2400" dirty="0" err="1" smtClean="0">
                <a:hlinkClick r:id="rId4"/>
              </a:rPr>
              <a:t>index.cfm?event</a:t>
            </a:r>
            <a:r>
              <a:rPr lang="en-US" sz="2400" dirty="0" smtClean="0">
                <a:hlinkClick r:id="rId4"/>
              </a:rPr>
              <a:t>=</a:t>
            </a:r>
            <a:r>
              <a:rPr lang="en-US" sz="2400" dirty="0" err="1" smtClean="0">
                <a:hlinkClick r:id="rId4"/>
              </a:rPr>
              <a:t>ehLCJRExternal.dspLCRLanding</a:t>
            </a:r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276600" y="152400"/>
            <a:ext cx="2743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6629400"/>
            <a:ext cx="381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ETA-OFLC-Performance Management Unit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822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364</Words>
  <Application>Microsoft Office PowerPoint</Application>
  <PresentationFormat>On-screen Show 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Office Theme</vt:lpstr>
      <vt:lpstr>1_Office Theme</vt:lpstr>
      <vt:lpstr>Custom Design</vt:lpstr>
      <vt:lpstr>Expanding Public Disclosure Data OFLC Performance Data webpage 15 APR 2015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Employment &amp; Training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jones.valerie</dc:creator>
  <cp:lastModifiedBy>Windows User</cp:lastModifiedBy>
  <cp:revision>42</cp:revision>
  <cp:lastPrinted>2015-04-13T18:23:49Z</cp:lastPrinted>
  <dcterms:created xsi:type="dcterms:W3CDTF">2013-07-26T14:15:05Z</dcterms:created>
  <dcterms:modified xsi:type="dcterms:W3CDTF">2015-04-23T20:33:12Z</dcterms:modified>
</cp:coreProperties>
</file>